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304" r:id="rId4"/>
    <p:sldId id="305" r:id="rId5"/>
    <p:sldId id="257" r:id="rId6"/>
    <p:sldId id="306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5" r:id="rId16"/>
    <p:sldId id="293" r:id="rId17"/>
    <p:sldId id="324" r:id="rId18"/>
    <p:sldId id="298" r:id="rId19"/>
    <p:sldId id="291" r:id="rId20"/>
    <p:sldId id="307" r:id="rId21"/>
    <p:sldId id="308" r:id="rId22"/>
    <p:sldId id="309" r:id="rId23"/>
    <p:sldId id="310" r:id="rId24"/>
    <p:sldId id="318" r:id="rId25"/>
    <p:sldId id="319" r:id="rId26"/>
    <p:sldId id="320" r:id="rId27"/>
    <p:sldId id="321" r:id="rId28"/>
    <p:sldId id="32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C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чел.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Лист1!$A$2:$A$9</c:f>
              <c:strCache>
                <c:ptCount val="8"/>
                <c:pt idx="0">
                  <c:v>черный</c:v>
                </c:pt>
                <c:pt idx="1">
                  <c:v>зеленый</c:v>
                </c:pt>
                <c:pt idx="2">
                  <c:v>голубой</c:v>
                </c:pt>
                <c:pt idx="3">
                  <c:v>красный</c:v>
                </c:pt>
                <c:pt idx="4">
                  <c:v>серый</c:v>
                </c:pt>
                <c:pt idx="5">
                  <c:v>синий</c:v>
                </c:pt>
                <c:pt idx="6">
                  <c:v>белый</c:v>
                </c:pt>
                <c:pt idx="7">
                  <c:v>фиолетовый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</c:ser>
        <c:shape val="cylinder"/>
        <c:axId val="68771840"/>
        <c:axId val="68773376"/>
        <c:axId val="0"/>
      </c:bar3DChart>
      <c:catAx>
        <c:axId val="68771840"/>
        <c:scaling>
          <c:orientation val="minMax"/>
        </c:scaling>
        <c:axPos val="b"/>
        <c:tickLblPos val="nextTo"/>
        <c:crossAx val="68773376"/>
        <c:crosses val="autoZero"/>
        <c:auto val="1"/>
        <c:lblAlgn val="ctr"/>
        <c:lblOffset val="100"/>
      </c:catAx>
      <c:valAx>
        <c:axId val="68773376"/>
        <c:scaling>
          <c:orientation val="minMax"/>
        </c:scaling>
        <c:axPos val="l"/>
        <c:majorGridlines/>
        <c:numFmt formatCode="General" sourceLinked="1"/>
        <c:tickLblPos val="nextTo"/>
        <c:crossAx val="68771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технология</c:v>
                </c:pt>
                <c:pt idx="1">
                  <c:v>ОБЖ</c:v>
                </c:pt>
                <c:pt idx="2">
                  <c:v>математика</c:v>
                </c:pt>
                <c:pt idx="3">
                  <c:v>обществознание</c:v>
                </c:pt>
                <c:pt idx="4">
                  <c:v>химия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8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технология</c:v>
                </c:pt>
                <c:pt idx="1">
                  <c:v>ОБЖ</c:v>
                </c:pt>
                <c:pt idx="2">
                  <c:v>математика</c:v>
                </c:pt>
                <c:pt idx="3">
                  <c:v>обществознание</c:v>
                </c:pt>
                <c:pt idx="4">
                  <c:v>химия</c:v>
                </c:pt>
              </c:strCache>
            </c:strRef>
          </c:cat>
          <c:val>
            <c:numRef>
              <c:f>Лист1!$C$2:$C$6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технология</c:v>
                </c:pt>
                <c:pt idx="1">
                  <c:v>ОБЖ</c:v>
                </c:pt>
                <c:pt idx="2">
                  <c:v>математика</c:v>
                </c:pt>
                <c:pt idx="3">
                  <c:v>обществознание</c:v>
                </c:pt>
                <c:pt idx="4">
                  <c:v>химия</c:v>
                </c:pt>
              </c:strCache>
            </c:strRef>
          </c:cat>
          <c:val>
            <c:numRef>
              <c:f>Лист1!$D$2:$D$6</c:f>
            </c:numRef>
          </c:val>
        </c:ser>
        <c:shape val="cylinder"/>
        <c:axId val="57224576"/>
        <c:axId val="57234560"/>
        <c:axId val="0"/>
      </c:bar3DChart>
      <c:catAx>
        <c:axId val="57224576"/>
        <c:scaling>
          <c:orientation val="minMax"/>
        </c:scaling>
        <c:axPos val="b"/>
        <c:tickLblPos val="nextTo"/>
        <c:crossAx val="57234560"/>
        <c:crosses val="autoZero"/>
        <c:auto val="1"/>
        <c:lblAlgn val="ctr"/>
        <c:lblOffset val="100"/>
      </c:catAx>
      <c:valAx>
        <c:axId val="57234560"/>
        <c:scaling>
          <c:orientation val="minMax"/>
        </c:scaling>
        <c:axPos val="l"/>
        <c:majorGridlines/>
        <c:numFmt formatCode="General" sourceLinked="1"/>
        <c:tickLblPos val="nextTo"/>
        <c:crossAx val="5722457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положительные</c:v>
                </c:pt>
                <c:pt idx="1">
                  <c:v>никаких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положительные</c:v>
                </c:pt>
                <c:pt idx="1">
                  <c:v>никаких</c:v>
                </c:pt>
              </c:strCache>
            </c:strRef>
          </c:cat>
          <c:val>
            <c:numRef>
              <c:f>Лист1!$C$2:$C$3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положительные</c:v>
                </c:pt>
                <c:pt idx="1">
                  <c:v>никаких</c:v>
                </c:pt>
              </c:strCache>
            </c:strRef>
          </c:cat>
          <c:val>
            <c:numRef>
              <c:f>Лист1!$D$2:$D$3</c:f>
            </c:numRef>
          </c:val>
        </c:ser>
        <c:shape val="cylinder"/>
        <c:axId val="69512192"/>
        <c:axId val="69522176"/>
        <c:axId val="0"/>
      </c:bar3DChart>
      <c:catAx>
        <c:axId val="69512192"/>
        <c:scaling>
          <c:orientation val="minMax"/>
        </c:scaling>
        <c:axPos val="b"/>
        <c:numFmt formatCode="General" sourceLinked="1"/>
        <c:tickLblPos val="nextTo"/>
        <c:crossAx val="69522176"/>
        <c:crosses val="autoZero"/>
        <c:auto val="1"/>
        <c:lblAlgn val="ctr"/>
        <c:lblOffset val="100"/>
      </c:catAx>
      <c:valAx>
        <c:axId val="69522176"/>
        <c:scaling>
          <c:orientation val="minMax"/>
        </c:scaling>
        <c:axPos val="l"/>
        <c:majorGridlines/>
        <c:numFmt formatCode="General" sourceLinked="1"/>
        <c:tickLblPos val="nextTo"/>
        <c:crossAx val="695121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да,комфортную</c:v>
                </c:pt>
                <c:pt idx="1">
                  <c:v>никакого влияния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да,комфортную</c:v>
                </c:pt>
                <c:pt idx="1">
                  <c:v>никакого влияния</c:v>
                </c:pt>
              </c:strCache>
            </c:strRef>
          </c:cat>
          <c:val>
            <c:numRef>
              <c:f>Лист1!$C$2:$C$3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да,комфортную</c:v>
                </c:pt>
                <c:pt idx="1">
                  <c:v>никакого влияния</c:v>
                </c:pt>
              </c:strCache>
            </c:strRef>
          </c:cat>
          <c:val>
            <c:numRef>
              <c:f>Лист1!$D$2:$D$3</c:f>
            </c:numRef>
          </c:val>
        </c:ser>
        <c:shape val="cylinder"/>
        <c:axId val="69742592"/>
        <c:axId val="69744128"/>
        <c:axId val="0"/>
      </c:bar3DChart>
      <c:catAx>
        <c:axId val="69742592"/>
        <c:scaling>
          <c:orientation val="minMax"/>
        </c:scaling>
        <c:axPos val="b"/>
        <c:tickLblPos val="nextTo"/>
        <c:crossAx val="69744128"/>
        <c:crosses val="autoZero"/>
        <c:auto val="1"/>
        <c:lblAlgn val="ctr"/>
        <c:lblOffset val="100"/>
      </c:catAx>
      <c:valAx>
        <c:axId val="69744128"/>
        <c:scaling>
          <c:orientation val="minMax"/>
        </c:scaling>
        <c:axPos val="l"/>
        <c:majorGridlines/>
        <c:numFmt formatCode="General" sourceLinked="1"/>
        <c:tickLblPos val="nextTo"/>
        <c:crossAx val="697425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958C8-1A9B-4ACF-8136-0D8F659CE1B5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8565B-B03B-45A1-A0E0-3AD8355C6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Tyana\Рабочий стол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РИСУНКИ ФОТО ВИДЕО\ФОНЫ ГРАФИКА ШАБЛОНЫ\ФОНЫ\textured--textures--color-pencils--white-background_32553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26578"/>
            <a:ext cx="9144000" cy="6884578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99592" y="1911451"/>
            <a:ext cx="7920880" cy="248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ЦВЕТ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 ЗДОРОВЬЯ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 ЛИЧНЫХ  ПОБЕД?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C:\Documents and Settings\Tyana\Рабочий стол\цвет\33b7cd65c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437112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ЖЁЛТЫЙ – ЭТО ЭНЕРГИЯ СОЛНЕЧНОГО ЦВЕТА. ПРИВОДИТ НАС  В СОСТОЯНИЕ БОДРСТВОВАНИЯ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 ЯСНОСТИ, ПОМОГАЕТ КОНЦЕНТРИРОВАТЬСЯ.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C:\Documents and Settings\Tyana\Рабочий стол\цвет\post-6939-12421882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ЗЕЛЁНЫЙ - ЦВЕТ РАВНОВЕСИЯ, ЦВЕТ ПОСТУПАТЕЛЬНОГО РАЗВИТИЯ И РОСТА.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 descr="C:\Documents and Settings\Tyana\Рабочий стол\радуга профессий\091a2adc8584c52429315a3dd382ab0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11560" y="1263821"/>
            <a:ext cx="79928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ГОЛУБОЙ – ЦВЕТ  МОРЯ И НЕБА, СВОБОДНОГО ПРОСТРАНСТВА. 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РАСШИРЯЕТ ВОСПРИЯТИЕ И ХОРОШ ДЛЯ ТЕХ, КТО ИСПЫТЫВАЕТ ПРОБЛЕМЫ В ОБЩЕНИИ, А ТАКЖЕ ТЕХ, КТО ХОЧЕТ ИЗБАВИТЬСЯ ОТ ИЗЛИШНЕЙ НЕРВОЗНОСТИ, ВОССТАНОВИТЬ СПОКОЙСТВИЕ.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C:\Documents and Settings\Tyana\Рабочий стол\радуга профессий\83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11560" y="4149080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СИНИЙ  САМЫЙ ХОЛОДНЫЙ И САМЫЙ ЧИСТЫЙ ЦВЕТ. НЕСЕТ ЭНЕРГИЮ УМИРОТВОРЕНИЯ, ПОГРУЖЕННОСТИ В СЕБЯ. ПОЗВОЛЯЕТ СПОКОЙНО СОСРЕДОТОЧИТЬСЯ.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2" name="Picture 2" descr="C:\Documents and Settings\Tyana\Рабочий стол\цвет\jo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851920" y="836671"/>
            <a:ext cx="493204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ФИОЛЕТОВЫЙ  НЕСЕТ 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ДИНАМИЗМ КРАСНОГО 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СТАБИЛИЗИРУЮЩУЮ МОЩЬ СИНЕГО,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ПРИДАВАЯ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ВДОХНОВЕНИЕ 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СИЛЫ 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</a:p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ВОПЛОЩЕНИЯ ИДЕЙ.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ИСУНКИ ФОТО ВИДЕО\ФОНЫ ГРАФИКА ШАБЛОНЫ\ФОНЫ\fony_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цвет 2101\123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04664"/>
            <a:ext cx="469115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Admin\Рабочий стол\цвет 2101\pink-bedrooms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00222" y="3068960"/>
            <a:ext cx="464824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Admin\Рабочий стол\цвет 2101\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88640"/>
            <a:ext cx="484128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Admin\Рабочий стол\цвет 2101\yellow-interior-wall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5965" y="2852936"/>
            <a:ext cx="4964507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620"/>
            <a:ext cx="9144000" cy="685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Documents and Settings\Admin\Рабочий стол\цвет 2101\a70d318e186aad06570daea82b4d43d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32656"/>
            <a:ext cx="4767425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Admin\Рабочий стол\цвет 2101\hwaml.com_1339833583_1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34839" y="2996952"/>
            <a:ext cx="4785633" cy="3528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Documents and Settings\Admin\Рабочий стол\цвет 2101\content_Le-Couvent-Loft-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60648"/>
            <a:ext cx="434502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Admin\Рабочий стол\цвет 2101\architecture-roo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3212976"/>
            <a:ext cx="46085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Documents and Settings\Admin\Рабочий стол\цвет 2101\r62038a0176a137d32940b5807fba795-2562672_l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88640"/>
            <a:ext cx="438240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Admin\Рабочий стол\цвет 2101\scandinavian_previe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207621"/>
            <a:ext cx="4608511" cy="3389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Tyana\Рабочий стол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1196752"/>
            <a:ext cx="79928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ВЫЯСНИТЬ, КАКОЙ ЦВЕТ У ЗДОРОВЬЯ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ЛИЧНЫХ ПОБЕД,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ОПРЕДЕЛИВ  ВЛИЯНИЕ ЦВЕТА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 РАЗЛИЧНЫЕ АСПЕКТЫ ЖИЗНЕДЕЯТЕЛЬНОСТИ  ЛЮДЕЙ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НАИБОЛЕЕ  ВЫГОДНЫЕ  ЦВЕТОВЫЕ СОЧЕТАНИЯ, БЛАГОПРИЯТНО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ВЛИЯЮЩИЕ НА ЧЕЛОВЕКА.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Tyana\Рабочий стол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980729"/>
            <a:ext cx="7344816" cy="32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ЦВЕТОВЫХ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ПРЕДПОЧТЕНИЙ  И  ВЛИЯНИЯ ЦВЕТА  НА  ЗДОРОВЬЕ 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 ДЕЯТЕЛЬНОСТЬ ОБУЧАЮЩИХСЯ 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620"/>
            <a:ext cx="9144000" cy="685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260648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исследовать воздействие цвета помещений учебного заведения на участников образовательного процесса.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проанализировать механизмы воздействия цвета помещений техникума на  обучающихся;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определить наиболее выгодные цветовые сочетания, благоприятно влияющие на  самочувствие, настроение и деятельность обучающихся;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 результатам исследования разработать рекомендации использования  цветовых решений  в  интерьере помещений техникума с целью  создания обстановки, благоприятной для жизнедеятельности субъектов образовательного процесса.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КАКОВЫ ВАШИ ЦВЕТОВЫЕ ПРЕДПОЧТЕНИЯ?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(НАЗОВИТЕ ЦВЕТ, КОТОРЫЙ ВАС НАИБОЛЕЕ ПРИВЛЕКАЕТ)</a:t>
            </a:r>
            <a:endParaRPr lang="ru-RU" sz="24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11560" y="1988840"/>
          <a:ext cx="8208912" cy="4424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ИСУНКИ ФОТО ВИДЕО\ФОНЫ ГРАФИКА ШАБЛОНЫ\ФОНЫ\fony_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КАКОМ УЧЕБНОМ КАБИНЕТЕ, УДЕЛЯЯ ВНИМАНИЕ ЦВЕТУ СТЕН, ВАМ КОМФОРТНЕЕ  ВСЕГО РАБОТАТЬ?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87624" y="1772816"/>
          <a:ext cx="7272808" cy="4568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343690"/>
            <a:ext cx="83529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КАКОМ УЧЕБНОМ КАБИНЕТЕ,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УДЕЛЯЯ ВНИМАНИЕ ЦВЕТУ СТЕН,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ЧУВСТВУЕТЕ НАПРЯЖЕНИЕ?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CC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1560" y="2946430"/>
            <a:ext cx="78843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Кабинетов, где обучающиеся чувствуют напряжение, уделяя внимание цвету стен,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указано не было.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620"/>
            <a:ext cx="9144000" cy="685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120390"/>
            <a:ext cx="7992888" cy="168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ЭМОЦИИ/ЧУВСТВА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ВЫЗЫВАЮТ  У  ВАС ПЕРЕЧИСЛЕННЫЕ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ВАМИ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ЦВЕТА  УЧЕБНЫХ  КАБИНЕТОВ?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1916832"/>
          <a:ext cx="842493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ИСУНКИ ФОТО ВИДЕО\ФОНЫ ГРАФИКА ШАБЛОНЫ\ФОНЫ\fony_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89032"/>
            <a:ext cx="8568952" cy="168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ОКАЗЫВАЮТ ЛИ ДАННЫЕ ЦВЕТА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ВЛИЯНИЕ НА РАБОТОСПОСОБНОСТЬ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ЭТИХ КАБИНЕТАХ? КАКОЕ?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1988840"/>
          <a:ext cx="8424936" cy="4496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ИСУНКИ ФОТО ВИДЕО\ФОНЫ ГРАФИКА ШАБЛОНЫ\ФОНЫ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3573016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РЕКОМЕНДАЦИИ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 ВЫБОРУ ЦВЕТОВОГО РЕШЕНИЯ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УЧЕБНЫХ КАБИНЕТОВ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2996952"/>
            <a:ext cx="6030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РАСКРАШИВАЙТЕ СВОЮ ЖИЗНЬ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ЦВЕТА ЗДОРОВЬЯ,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ГАРМОНИИ И ЖИЗНЕННОГО УСПЕХА!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ИСУНКИ ФОТО ВИДЕО\ФОНЫ ГРАФИКА ШАБЛОНЫ\ФОНЫ\fony_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 ДОСТИЖЕНИЯ  ЦЕЛИ  НЕОБХОДИМО РЕШИТЬ СЛЕДУЮЩИЕ ЗАДАЧИ: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Arial" pitchFamily="34" charset="0"/>
            </a:endParaRP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-проанализировать механизмы  воздействия цвета </a:t>
            </a: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человека;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исследовать воздействие цвета помещений учебного заведения на участников образовательного процесса;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рассмотреть возможности  использования  благоприятных цветовых решений в интерьере;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приобрести  умения и навыки нахождения выгодных цветовых решений для различных по назначению помещений.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620688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воздействие цвета  на  здоровье </a:t>
            </a: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деятельность  человека.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Субъект исследования: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 в интерьере учебных кабинетов образовательного учреждения.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принимать во внимание воздействие цвета на различные аспекты деятельности  человека, возможно влиять на продуктивность его деятельности, состояние здоровья и настроение, используя благоприятные цветовые сочетания </a:t>
            </a:r>
          </a:p>
          <a:p>
            <a:pPr lvl="0" indent="45085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интерьере.</a:t>
            </a:r>
            <a:endParaRPr lang="ru-RU" sz="2400" b="1" dirty="0" smtClean="0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Tyana\Рабочий стол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15616" y="1858180"/>
            <a:ext cx="712879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 И  МЕСТО  ЦВЕТА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ЖИЗНЕДЕЯТЕЛЬНОСТИ ЧЕЛОВЕКА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4581128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 -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ЭТО ОЩУЩЕНИЕ, ВОЗНИКАЮЩЕЕ У ЧЕЛОВЕКА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ПРИ ВОЗДЕЙСТВИИ НА  ЕГО ЗРИТЕЛЬНЫЙ АНАЛИЗАТОР ЭЛЕКТРОМАГНИТНОЙ ВОЛНЫ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ОПРЕДЕЛЕННОЙ ДЛИНЫ.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Tyana\Рабочий стол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Рабочий стол\работы 2016\цвет строители\исследование цвет\Настя 1403\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76672"/>
            <a:ext cx="4176464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Admin\Рабочий стол\работы 2016\цвет строители\исследование цвет\Настя 1403\20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9504" y="2780928"/>
            <a:ext cx="4464496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Tyana\Рабочий стол\радуга профессий\386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70080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– ЦВЕТ ОГНЯ.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 ЗАСТАВЛЯЕТ  БЫТЬ  АКТИВНЫМ,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ВООДУШЕВЛЯЕТ, ДАЕТ  СИЛЫ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ПРОДОЛЖЕНИЯ НАЧАТОГО.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6" name="Picture 2" descr="C:\Documents and Settings\Tyana\Рабочий стол\цвет\75641897_large_3517075_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2690336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ОРАНЖЕВЫЙ - ЦВЕТА ОПТИМИЗМА И ОТКРЫТОСТИ.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ПРИДАЕТ ЦЕЛЕУСТРЕМЛЕННОСТЬ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ПОДДЕРЖИВАЕТ ТВОРЧЕСКУЮ ЭНЕРГИЮ, СОЗДАЁТ ЧУВСТВО БЛАГОПОЛУЧИЯ И СЧАСТЬЯ.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505</Words>
  <Application>Microsoft Office PowerPoint</Application>
  <PresentationFormat>Экран (4:3)</PresentationFormat>
  <Paragraphs>77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NessNuance</dc:creator>
  <cp:lastModifiedBy>NessNuance</cp:lastModifiedBy>
  <cp:revision>58</cp:revision>
  <dcterms:created xsi:type="dcterms:W3CDTF">2016-02-07T00:23:23Z</dcterms:created>
  <dcterms:modified xsi:type="dcterms:W3CDTF">2016-11-21T06:02:16Z</dcterms:modified>
</cp:coreProperties>
</file>