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6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1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0F6245-5C2C-48AE-A541-05F12F1C5FBD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002B4-6D7E-4FBB-A8C0-ADEA51660E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C2B0-ED2D-4B6E-AB53-5FA89FBD6F95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C5ED6-2FB4-48BD-BA81-7999DE767D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C2B0-ED2D-4B6E-AB53-5FA89FBD6F95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C5ED6-2FB4-48BD-BA81-7999DE767D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C2B0-ED2D-4B6E-AB53-5FA89FBD6F95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C5ED6-2FB4-48BD-BA81-7999DE767D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C2B0-ED2D-4B6E-AB53-5FA89FBD6F95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C5ED6-2FB4-48BD-BA81-7999DE767D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C2B0-ED2D-4B6E-AB53-5FA89FBD6F95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C5ED6-2FB4-48BD-BA81-7999DE767D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C2B0-ED2D-4B6E-AB53-5FA89FBD6F95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C5ED6-2FB4-48BD-BA81-7999DE767D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C2B0-ED2D-4B6E-AB53-5FA89FBD6F95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C5ED6-2FB4-48BD-BA81-7999DE767D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C2B0-ED2D-4B6E-AB53-5FA89FBD6F95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C5ED6-2FB4-48BD-BA81-7999DE767D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C2B0-ED2D-4B6E-AB53-5FA89FBD6F95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C5ED6-2FB4-48BD-BA81-7999DE767D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C2B0-ED2D-4B6E-AB53-5FA89FBD6F95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C5ED6-2FB4-48BD-BA81-7999DE767D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C2B0-ED2D-4B6E-AB53-5FA89FBD6F95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AAC5ED6-2FB4-48BD-BA81-7999DE767D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74C2B0-ED2D-4B6E-AB53-5FA89FBD6F95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AC5ED6-2FB4-48BD-BA81-7999DE767D4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28604"/>
            <a:ext cx="7851648" cy="1785950"/>
          </a:xfrm>
        </p:spPr>
        <p:txBody>
          <a:bodyPr/>
          <a:lstStyle/>
          <a:p>
            <a:pPr algn="ctr"/>
            <a:r>
              <a:rPr lang="en-US" dirty="0" err="1" smtClean="0"/>
              <a:t>Umweltschutz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internationales</a:t>
            </a:r>
            <a:r>
              <a:rPr lang="en-US" dirty="0" smtClean="0"/>
              <a:t> Problem</a:t>
            </a:r>
            <a:endParaRPr lang="ru-RU" dirty="0"/>
          </a:p>
        </p:txBody>
      </p:sp>
      <p:pic>
        <p:nvPicPr>
          <p:cNvPr id="1026" name="Picture 2" descr="C:\Documents and Settings\Admin\Рабочий стол\Картинки\загрязнение окр.среды\img_111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 flipV="1">
            <a:off x="7000891" y="6429396"/>
            <a:ext cx="102611" cy="71438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Картинки\загрязнение окр.среды\ter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428868"/>
            <a:ext cx="5943600" cy="400052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/>
          <a:lstStyle/>
          <a:p>
            <a:pPr>
              <a:buNone/>
            </a:pPr>
            <a:r>
              <a:rPr lang="en-US" dirty="0" err="1" smtClean="0">
                <a:solidFill>
                  <a:srgbClr val="C00000"/>
                </a:solidFill>
              </a:rPr>
              <a:t>Der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bekannte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russische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Schriftsteller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M.Prischwin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sagte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einmal</a:t>
            </a:r>
            <a:r>
              <a:rPr lang="en-US" dirty="0" smtClean="0">
                <a:solidFill>
                  <a:srgbClr val="C00000"/>
                </a:solidFill>
              </a:rPr>
              <a:t>: “Die </a:t>
            </a:r>
            <a:r>
              <a:rPr lang="en-US" dirty="0" err="1" smtClean="0">
                <a:solidFill>
                  <a:srgbClr val="C00000"/>
                </a:solidFill>
              </a:rPr>
              <a:t>Natur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schutzen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heisst</a:t>
            </a:r>
            <a:r>
              <a:rPr lang="en-US" dirty="0" smtClean="0">
                <a:solidFill>
                  <a:srgbClr val="C00000"/>
                </a:solidFill>
              </a:rPr>
              <a:t> die </a:t>
            </a:r>
            <a:r>
              <a:rPr lang="en-US" dirty="0" err="1" smtClean="0">
                <a:solidFill>
                  <a:srgbClr val="C00000"/>
                </a:solidFill>
              </a:rPr>
              <a:t>Heimat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schutzen</a:t>
            </a:r>
            <a:r>
              <a:rPr lang="en-US" dirty="0" smtClean="0">
                <a:solidFill>
                  <a:srgbClr val="C00000"/>
                </a:solidFill>
              </a:rPr>
              <a:t>!”</a:t>
            </a:r>
          </a:p>
          <a:p>
            <a:pPr>
              <a:buNone/>
            </a:pPr>
            <a:r>
              <a:rPr lang="en-US" dirty="0" smtClean="0"/>
              <a:t>	Die </a:t>
            </a:r>
            <a:r>
              <a:rPr lang="en-US" dirty="0" err="1" smtClean="0"/>
              <a:t>Umweltverschmutzung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fur </a:t>
            </a:r>
            <a:r>
              <a:rPr lang="en-US" dirty="0" err="1" smtClean="0"/>
              <a:t>alle</a:t>
            </a:r>
            <a:r>
              <a:rPr lang="en-US" dirty="0" smtClean="0"/>
              <a:t> </a:t>
            </a:r>
            <a:r>
              <a:rPr lang="en-US" dirty="0" err="1" smtClean="0"/>
              <a:t>Menschen</a:t>
            </a:r>
            <a:r>
              <a:rPr lang="en-US" dirty="0" smtClean="0"/>
              <a:t> </a:t>
            </a:r>
            <a:r>
              <a:rPr lang="en-US" dirty="0" err="1" smtClean="0"/>
              <a:t>sehr</a:t>
            </a:r>
            <a:r>
              <a:rPr lang="en-US" dirty="0" smtClean="0"/>
              <a:t> </a:t>
            </a:r>
            <a:r>
              <a:rPr lang="en-US" dirty="0" err="1" smtClean="0"/>
              <a:t>gefahrlich</a:t>
            </a:r>
            <a:r>
              <a:rPr lang="en-US" dirty="0" smtClean="0"/>
              <a:t> (</a:t>
            </a:r>
            <a:r>
              <a:rPr lang="ru-RU" dirty="0" smtClean="0"/>
              <a:t>опасный</a:t>
            </a:r>
            <a:r>
              <a:rPr lang="en-US" dirty="0" smtClean="0"/>
              <a:t>). Es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jetzt</a:t>
            </a:r>
            <a:r>
              <a:rPr lang="en-US" dirty="0" smtClean="0"/>
              <a:t> das </a:t>
            </a:r>
            <a:r>
              <a:rPr lang="en-US" dirty="0" err="1" smtClean="0"/>
              <a:t>wichtigste</a:t>
            </a:r>
            <a:r>
              <a:rPr lang="en-US" dirty="0" smtClean="0"/>
              <a:t> </a:t>
            </a:r>
            <a:r>
              <a:rPr lang="ru-RU" dirty="0" smtClean="0"/>
              <a:t>(самая важная)</a:t>
            </a:r>
            <a:r>
              <a:rPr lang="en-US" dirty="0" smtClean="0"/>
              <a:t>Problem in </a:t>
            </a:r>
            <a:r>
              <a:rPr lang="en-US" dirty="0" err="1" smtClean="0"/>
              <a:t>der</a:t>
            </a:r>
            <a:r>
              <a:rPr lang="en-US" dirty="0" smtClean="0"/>
              <a:t> Welt.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7030A0"/>
                </a:solidFill>
              </a:rPr>
              <a:t>Es </a:t>
            </a:r>
            <a:r>
              <a:rPr lang="en-US" dirty="0" err="1" smtClean="0">
                <a:solidFill>
                  <a:srgbClr val="7030A0"/>
                </a:solidFill>
              </a:rPr>
              <a:t>gibt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heute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nicht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genug</a:t>
            </a:r>
            <a:r>
              <a:rPr lang="ru-RU" dirty="0" smtClean="0">
                <a:solidFill>
                  <a:srgbClr val="7030A0"/>
                </a:solidFill>
              </a:rPr>
              <a:t> (достаточно)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klares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Wasser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zum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Trinken</a:t>
            </a:r>
            <a:r>
              <a:rPr lang="en-US" dirty="0" smtClean="0">
                <a:solidFill>
                  <a:srgbClr val="7030A0"/>
                </a:solidFill>
              </a:rPr>
              <a:t>, </a:t>
            </a:r>
            <a:r>
              <a:rPr lang="en-US" dirty="0" err="1" smtClean="0">
                <a:solidFill>
                  <a:srgbClr val="7030A0"/>
                </a:solidFill>
              </a:rPr>
              <a:t>Waschen</a:t>
            </a:r>
            <a:r>
              <a:rPr lang="en-US" dirty="0" smtClean="0">
                <a:solidFill>
                  <a:srgbClr val="7030A0"/>
                </a:solidFill>
              </a:rPr>
              <a:t> und </a:t>
            </a:r>
            <a:r>
              <a:rPr lang="en-US" dirty="0" err="1" smtClean="0">
                <a:solidFill>
                  <a:srgbClr val="7030A0"/>
                </a:solidFill>
              </a:rPr>
              <a:t>Kochen</a:t>
            </a:r>
            <a:r>
              <a:rPr lang="en-US" dirty="0" smtClean="0">
                <a:solidFill>
                  <a:srgbClr val="7030A0"/>
                </a:solidFill>
              </a:rPr>
              <a:t>. Die </a:t>
            </a:r>
            <a:r>
              <a:rPr lang="en-US" dirty="0" err="1" smtClean="0">
                <a:solidFill>
                  <a:srgbClr val="7030A0"/>
                </a:solidFill>
              </a:rPr>
              <a:t>Luft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ist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auch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sehr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schmutzig</a:t>
            </a:r>
            <a:r>
              <a:rPr lang="en-US" dirty="0" smtClean="0">
                <a:solidFill>
                  <a:srgbClr val="7030A0"/>
                </a:solidFill>
              </a:rPr>
              <a:t>. Die </a:t>
            </a:r>
            <a:r>
              <a:rPr lang="en-US" dirty="0" err="1" smtClean="0">
                <a:solidFill>
                  <a:srgbClr val="7030A0"/>
                </a:solidFill>
              </a:rPr>
              <a:t>grossen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Stadte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leiden</a:t>
            </a:r>
            <a:r>
              <a:rPr lang="ru-RU" dirty="0" smtClean="0">
                <a:solidFill>
                  <a:srgbClr val="7030A0"/>
                </a:solidFill>
              </a:rPr>
              <a:t> (страдают)</a:t>
            </a:r>
            <a:r>
              <a:rPr lang="en-US" dirty="0" smtClean="0">
                <a:solidFill>
                  <a:srgbClr val="7030A0"/>
                </a:solidFill>
              </a:rPr>
              <a:t>  </a:t>
            </a:r>
            <a:r>
              <a:rPr lang="en-US" dirty="0" err="1" smtClean="0">
                <a:solidFill>
                  <a:srgbClr val="7030A0"/>
                </a:solidFill>
              </a:rPr>
              <a:t>unter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dem</a:t>
            </a:r>
            <a:r>
              <a:rPr lang="en-US" dirty="0" smtClean="0">
                <a:solidFill>
                  <a:srgbClr val="7030A0"/>
                </a:solidFill>
              </a:rPr>
              <a:t> Rauch</a:t>
            </a:r>
            <a:r>
              <a:rPr lang="ru-RU" dirty="0" smtClean="0">
                <a:solidFill>
                  <a:srgbClr val="7030A0"/>
                </a:solidFill>
              </a:rPr>
              <a:t> (смог)</a:t>
            </a:r>
            <a:r>
              <a:rPr lang="en-US" dirty="0" smtClean="0">
                <a:solidFill>
                  <a:srgbClr val="7030A0"/>
                </a:solidFill>
              </a:rPr>
              <a:t>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Der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Umweltschutz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ist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die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allgemeine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(всеобщая)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Sorge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Alle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mussen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fur die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Natur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sorgen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schutzen</a:t>
            </a:r>
            <a:r>
              <a:rPr lang="en-US" dirty="0" smtClean="0"/>
              <a:t> </a:t>
            </a:r>
            <a:r>
              <a:rPr lang="en-US" dirty="0" err="1" smtClean="0"/>
              <a:t>unseren</a:t>
            </a:r>
            <a:r>
              <a:rPr lang="en-US" dirty="0" smtClean="0"/>
              <a:t> Planet!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6146" name="Picture 2" descr="C:\Documents and Settings\Admin\Рабочий стол\Картинки\загрязнение окр.среды\img_111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8352928" cy="48005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en-US" sz="5400" dirty="0" err="1" smtClean="0"/>
              <a:t>Wiederholen</a:t>
            </a:r>
            <a:r>
              <a:rPr lang="en-US" sz="5400" dirty="0" smtClean="0"/>
              <a:t> die </a:t>
            </a:r>
            <a:r>
              <a:rPr lang="en-US" sz="5400" dirty="0" err="1" smtClean="0"/>
              <a:t>Worter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357850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in </a:t>
            </a:r>
            <a:r>
              <a:rPr lang="en-US" sz="3200" dirty="0" err="1" smtClean="0">
                <a:solidFill>
                  <a:srgbClr val="0070C0"/>
                </a:solidFill>
              </a:rPr>
              <a:t>Gefahr</a:t>
            </a:r>
            <a:r>
              <a:rPr lang="en-US" sz="3200" dirty="0" smtClean="0">
                <a:solidFill>
                  <a:srgbClr val="0070C0"/>
                </a:solidFill>
              </a:rPr>
              <a:t> </a:t>
            </a:r>
            <a:r>
              <a:rPr lang="en-US" sz="3200" dirty="0" err="1" smtClean="0">
                <a:solidFill>
                  <a:srgbClr val="0070C0"/>
                </a:solidFill>
              </a:rPr>
              <a:t>sein</a:t>
            </a:r>
            <a:r>
              <a:rPr lang="en-US" sz="3200" dirty="0" smtClean="0">
                <a:solidFill>
                  <a:srgbClr val="0070C0"/>
                </a:solidFill>
              </a:rPr>
              <a:t> </a:t>
            </a:r>
            <a:r>
              <a:rPr lang="en-US" sz="3200" dirty="0" smtClean="0"/>
              <a:t>– </a:t>
            </a:r>
            <a:r>
              <a:rPr lang="ru-RU" sz="3200" dirty="0" smtClean="0">
                <a:solidFill>
                  <a:srgbClr val="FF0000"/>
                </a:solidFill>
              </a:rPr>
              <a:t>быть в опасности</a:t>
            </a:r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en-US" sz="3200" dirty="0" err="1" smtClean="0">
                <a:solidFill>
                  <a:srgbClr val="0070C0"/>
                </a:solidFill>
              </a:rPr>
              <a:t>schmutzig</a:t>
            </a:r>
            <a:r>
              <a:rPr lang="en-US" sz="3200" dirty="0" smtClean="0"/>
              <a:t> – 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грязный</a:t>
            </a:r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en-US" sz="3200" dirty="0" err="1" smtClean="0">
                <a:solidFill>
                  <a:srgbClr val="0070C0"/>
                </a:solidFill>
              </a:rPr>
              <a:t>verschmutzen</a:t>
            </a:r>
            <a:r>
              <a:rPr lang="en-US" sz="3200" dirty="0" smtClean="0"/>
              <a:t> –</a:t>
            </a:r>
            <a:r>
              <a:rPr lang="ru-RU" sz="3200" dirty="0" smtClean="0"/>
              <a:t>  </a:t>
            </a:r>
            <a:r>
              <a:rPr lang="ru-RU" sz="3200" dirty="0" smtClean="0">
                <a:solidFill>
                  <a:srgbClr val="FF0000"/>
                </a:solidFill>
              </a:rPr>
              <a:t>загрязнять</a:t>
            </a:r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en-US" sz="3200" dirty="0" smtClean="0">
                <a:solidFill>
                  <a:srgbClr val="0070C0"/>
                </a:solidFill>
              </a:rPr>
              <a:t>die Welt </a:t>
            </a:r>
            <a:r>
              <a:rPr lang="en-US" sz="3200" dirty="0" smtClean="0"/>
              <a:t>- 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мир</a:t>
            </a:r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en-US" sz="3200" dirty="0" smtClean="0">
                <a:solidFill>
                  <a:srgbClr val="0070C0"/>
                </a:solidFill>
              </a:rPr>
              <a:t>die </a:t>
            </a:r>
            <a:r>
              <a:rPr lang="en-US" sz="3200" dirty="0" err="1" smtClean="0">
                <a:solidFill>
                  <a:srgbClr val="0070C0"/>
                </a:solidFill>
              </a:rPr>
              <a:t>Umwelt</a:t>
            </a:r>
            <a:r>
              <a:rPr lang="en-US" sz="3200" dirty="0" smtClean="0">
                <a:solidFill>
                  <a:srgbClr val="0070C0"/>
                </a:solidFill>
              </a:rPr>
              <a:t> </a:t>
            </a:r>
            <a:r>
              <a:rPr lang="en-US" sz="3200" dirty="0" smtClean="0"/>
              <a:t>–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окружающий мир</a:t>
            </a:r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en-US" sz="3200" dirty="0" err="1" smtClean="0">
                <a:solidFill>
                  <a:srgbClr val="0070C0"/>
                </a:solidFill>
              </a:rPr>
              <a:t>der</a:t>
            </a:r>
            <a:r>
              <a:rPr lang="en-US" sz="3200" dirty="0" smtClean="0">
                <a:solidFill>
                  <a:srgbClr val="0070C0"/>
                </a:solidFill>
              </a:rPr>
              <a:t> </a:t>
            </a:r>
            <a:r>
              <a:rPr lang="en-US" sz="3200" dirty="0" err="1" smtClean="0">
                <a:solidFill>
                  <a:srgbClr val="0070C0"/>
                </a:solidFill>
              </a:rPr>
              <a:t>Boden</a:t>
            </a:r>
            <a:r>
              <a:rPr lang="en-US" sz="3200" dirty="0" smtClean="0">
                <a:solidFill>
                  <a:srgbClr val="0070C0"/>
                </a:solidFill>
              </a:rPr>
              <a:t> </a:t>
            </a:r>
            <a:r>
              <a:rPr lang="en-US" sz="3200" dirty="0" smtClean="0"/>
              <a:t>–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почва</a:t>
            </a:r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en-US" sz="3200" dirty="0" err="1" smtClean="0">
                <a:solidFill>
                  <a:srgbClr val="0070C0"/>
                </a:solidFill>
              </a:rPr>
              <a:t>schutzen</a:t>
            </a:r>
            <a:r>
              <a:rPr lang="en-US" sz="3200" dirty="0" smtClean="0"/>
              <a:t> –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беречь, защищать</a:t>
            </a:r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en-US" sz="3200" dirty="0" err="1" smtClean="0">
                <a:solidFill>
                  <a:srgbClr val="0070C0"/>
                </a:solidFill>
              </a:rPr>
              <a:t>der</a:t>
            </a:r>
            <a:r>
              <a:rPr lang="en-US" sz="3200" dirty="0" smtClean="0">
                <a:solidFill>
                  <a:srgbClr val="0070C0"/>
                </a:solidFill>
              </a:rPr>
              <a:t> </a:t>
            </a:r>
            <a:r>
              <a:rPr lang="en-US" sz="3200" dirty="0" err="1" smtClean="0">
                <a:solidFill>
                  <a:srgbClr val="0070C0"/>
                </a:solidFill>
              </a:rPr>
              <a:t>Umweltschutz</a:t>
            </a:r>
            <a:r>
              <a:rPr lang="en-US" sz="3200" dirty="0" smtClean="0">
                <a:solidFill>
                  <a:srgbClr val="0070C0"/>
                </a:solidFill>
              </a:rPr>
              <a:t> </a:t>
            </a:r>
            <a:r>
              <a:rPr lang="en-US" sz="3200" dirty="0" smtClean="0"/>
              <a:t>–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охрана окружающей среды</a:t>
            </a:r>
            <a:endParaRPr lang="en-US" sz="3200" dirty="0" smtClean="0">
              <a:solidFill>
                <a:srgbClr val="FF0000"/>
              </a:solidFill>
            </a:endParaRPr>
          </a:p>
          <a:p>
            <a:r>
              <a:rPr lang="en-US" sz="3200" dirty="0" err="1" smtClean="0">
                <a:solidFill>
                  <a:srgbClr val="0070C0"/>
                </a:solidFill>
              </a:rPr>
              <a:t>Weg</a:t>
            </a:r>
            <a:r>
              <a:rPr lang="en-US" sz="3200" dirty="0" smtClean="0">
                <a:solidFill>
                  <a:srgbClr val="0070C0"/>
                </a:solidFill>
              </a:rPr>
              <a:t>!!! </a:t>
            </a:r>
            <a:r>
              <a:rPr lang="en-US" sz="3200" dirty="0" smtClean="0"/>
              <a:t>- 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Прочь!!!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Neue</a:t>
            </a:r>
            <a:r>
              <a:rPr lang="en-US" dirty="0" smtClean="0"/>
              <a:t> </a:t>
            </a:r>
            <a:r>
              <a:rPr lang="en-US" dirty="0" err="1" smtClean="0"/>
              <a:t>Worter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die </a:t>
            </a:r>
            <a:r>
              <a:rPr lang="en-US" sz="3200" dirty="0" err="1" smtClean="0">
                <a:solidFill>
                  <a:schemeClr val="accent5">
                    <a:lumMod val="75000"/>
                  </a:schemeClr>
                </a:solidFill>
              </a:rPr>
              <a:t>Arbeitsgemeinschaft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3200" dirty="0" smtClean="0"/>
              <a:t>– </a:t>
            </a:r>
            <a:r>
              <a:rPr lang="ru-RU" sz="3200" dirty="0" smtClean="0"/>
              <a:t>кружок</a:t>
            </a:r>
          </a:p>
          <a:p>
            <a:r>
              <a:rPr lang="en-US" sz="3200" dirty="0" err="1" smtClean="0">
                <a:solidFill>
                  <a:schemeClr val="accent5">
                    <a:lumMod val="75000"/>
                  </a:schemeClr>
                </a:solidFill>
              </a:rPr>
              <a:t>der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accent5">
                    <a:lumMod val="75000"/>
                  </a:schemeClr>
                </a:solidFill>
              </a:rPr>
              <a:t>Bauarbeiter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3200" dirty="0" smtClean="0"/>
              <a:t>–  </a:t>
            </a:r>
            <a:r>
              <a:rPr lang="ru-RU" sz="3200" dirty="0" smtClean="0"/>
              <a:t>строитель</a:t>
            </a:r>
            <a:endParaRPr lang="en-US" sz="3200" dirty="0" smtClean="0"/>
          </a:p>
          <a:p>
            <a:r>
              <a:rPr lang="en-US" sz="3200" dirty="0" err="1" smtClean="0">
                <a:solidFill>
                  <a:schemeClr val="accent5">
                    <a:lumMod val="75000"/>
                  </a:schemeClr>
                </a:solidFill>
              </a:rPr>
              <a:t>der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accent5">
                    <a:lumMod val="75000"/>
                  </a:schemeClr>
                </a:solidFill>
              </a:rPr>
              <a:t>Burgermeister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3200" dirty="0" smtClean="0"/>
              <a:t>–</a:t>
            </a:r>
            <a:r>
              <a:rPr lang="ru-RU" sz="3200" dirty="0" smtClean="0"/>
              <a:t>  бургомистр</a:t>
            </a:r>
            <a:endParaRPr lang="en-US" sz="3200" dirty="0" smtClean="0"/>
          </a:p>
          <a:p>
            <a:r>
              <a:rPr lang="en-US" sz="3200" dirty="0" err="1" smtClean="0">
                <a:solidFill>
                  <a:schemeClr val="accent5">
                    <a:lumMod val="75000"/>
                  </a:schemeClr>
                </a:solidFill>
              </a:rPr>
              <a:t>der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 Partner </a:t>
            </a:r>
            <a:r>
              <a:rPr lang="en-US" sz="3200" dirty="0" smtClean="0"/>
              <a:t>–</a:t>
            </a:r>
            <a:r>
              <a:rPr lang="ru-RU" sz="3200" dirty="0" smtClean="0"/>
              <a:t> партнер</a:t>
            </a:r>
            <a:endParaRPr lang="en-US" sz="3200" dirty="0" smtClean="0"/>
          </a:p>
          <a:p>
            <a:r>
              <a:rPr lang="en-US" sz="3200" dirty="0" err="1" smtClean="0">
                <a:solidFill>
                  <a:schemeClr val="accent5">
                    <a:lumMod val="75000"/>
                  </a:schemeClr>
                </a:solidFill>
              </a:rPr>
              <a:t>anfangen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3200" dirty="0" smtClean="0"/>
              <a:t>–</a:t>
            </a:r>
            <a:r>
              <a:rPr lang="ru-RU" sz="3200" dirty="0" smtClean="0"/>
              <a:t> начинать</a:t>
            </a:r>
            <a:endParaRPr lang="en-US" sz="3200" dirty="0" smtClean="0"/>
          </a:p>
          <a:p>
            <a:r>
              <a:rPr lang="en-US" sz="3200" dirty="0" err="1" smtClean="0">
                <a:solidFill>
                  <a:schemeClr val="accent5">
                    <a:lumMod val="75000"/>
                  </a:schemeClr>
                </a:solidFill>
              </a:rPr>
              <a:t>durchfuhren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3200" dirty="0" smtClean="0"/>
              <a:t>–</a:t>
            </a:r>
            <a:r>
              <a:rPr lang="ru-RU" sz="3200" dirty="0" smtClean="0"/>
              <a:t> проводить</a:t>
            </a:r>
            <a:endParaRPr lang="en-US" sz="3200" dirty="0" smtClean="0"/>
          </a:p>
          <a:p>
            <a:r>
              <a:rPr lang="en-US" sz="3200" dirty="0" err="1" smtClean="0">
                <a:solidFill>
                  <a:schemeClr val="accent5">
                    <a:lumMod val="75000"/>
                  </a:schemeClr>
                </a:solidFill>
              </a:rPr>
              <a:t>herum</a:t>
            </a:r>
            <a:r>
              <a:rPr lang="en-US" sz="3200" dirty="0" smtClean="0"/>
              <a:t> –</a:t>
            </a:r>
            <a:r>
              <a:rPr lang="ru-RU" sz="3200" dirty="0" smtClean="0"/>
              <a:t> вокруг</a:t>
            </a:r>
            <a:endParaRPr lang="en-US" sz="3200" dirty="0" smtClean="0"/>
          </a:p>
          <a:p>
            <a:r>
              <a:rPr lang="en-US" sz="3200" dirty="0" err="1" smtClean="0">
                <a:solidFill>
                  <a:schemeClr val="accent5">
                    <a:lumMod val="75000"/>
                  </a:schemeClr>
                </a:solidFill>
              </a:rPr>
              <a:t>Recht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accent5">
                    <a:lumMod val="75000"/>
                  </a:schemeClr>
                </a:solidFill>
              </a:rPr>
              <a:t>haben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3200" dirty="0" smtClean="0"/>
              <a:t>–</a:t>
            </a:r>
            <a:r>
              <a:rPr lang="ru-RU" sz="3200" dirty="0" smtClean="0"/>
              <a:t> быть правым</a:t>
            </a:r>
            <a:endParaRPr lang="en-US" sz="3200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800" dirty="0" smtClean="0">
                <a:solidFill>
                  <a:srgbClr val="FF0000"/>
                </a:solidFill>
              </a:rPr>
              <a:t>Die </a:t>
            </a:r>
            <a:r>
              <a:rPr lang="en-US" sz="4800" dirty="0" err="1" smtClean="0">
                <a:solidFill>
                  <a:srgbClr val="FF0000"/>
                </a:solidFill>
              </a:rPr>
              <a:t>Natur</a:t>
            </a:r>
            <a:r>
              <a:rPr lang="en-US" sz="4800" dirty="0" smtClean="0">
                <a:solidFill>
                  <a:srgbClr val="FF0000"/>
                </a:solidFill>
              </a:rPr>
              <a:t> </a:t>
            </a:r>
            <a:r>
              <a:rPr lang="en-US" sz="4800" dirty="0" err="1" smtClean="0">
                <a:solidFill>
                  <a:srgbClr val="FF0000"/>
                </a:solidFill>
              </a:rPr>
              <a:t>ist</a:t>
            </a:r>
            <a:r>
              <a:rPr lang="en-US" sz="4800" dirty="0" smtClean="0">
                <a:solidFill>
                  <a:srgbClr val="FF0000"/>
                </a:solidFill>
              </a:rPr>
              <a:t> </a:t>
            </a:r>
            <a:r>
              <a:rPr lang="en-US" sz="4800" dirty="0" err="1" smtClean="0">
                <a:solidFill>
                  <a:srgbClr val="FF0000"/>
                </a:solidFill>
              </a:rPr>
              <a:t>jetzt</a:t>
            </a:r>
            <a:r>
              <a:rPr lang="en-US" sz="4800" dirty="0" smtClean="0">
                <a:solidFill>
                  <a:srgbClr val="FF0000"/>
                </a:solidFill>
              </a:rPr>
              <a:t> in </a:t>
            </a:r>
            <a:r>
              <a:rPr lang="en-US" sz="4800" dirty="0" err="1" smtClean="0">
                <a:solidFill>
                  <a:srgbClr val="FF0000"/>
                </a:solidFill>
              </a:rPr>
              <a:t>Gefahr</a:t>
            </a:r>
            <a:r>
              <a:rPr lang="en-US" sz="4800" dirty="0" smtClean="0">
                <a:solidFill>
                  <a:srgbClr val="FF0000"/>
                </a:solidFill>
              </a:rPr>
              <a:t>!</a:t>
            </a:r>
          </a:p>
          <a:p>
            <a:pPr algn="ctr">
              <a:buNone/>
            </a:pPr>
            <a:r>
              <a:rPr lang="en-US" sz="4800" dirty="0" err="1" smtClean="0"/>
              <a:t>Bist</a:t>
            </a:r>
            <a:r>
              <a:rPr lang="en-US" sz="4800" dirty="0" smtClean="0"/>
              <a:t> du </a:t>
            </a:r>
            <a:r>
              <a:rPr lang="en-US" sz="4800" dirty="0" err="1" smtClean="0"/>
              <a:t>einverstanden</a:t>
            </a:r>
            <a:r>
              <a:rPr lang="en-US" sz="4800" dirty="0" smtClean="0"/>
              <a:t>?</a:t>
            </a:r>
          </a:p>
          <a:p>
            <a:pPr algn="ctr">
              <a:buNone/>
            </a:pPr>
            <a:r>
              <a:rPr lang="en-US" sz="4800" dirty="0" err="1" smtClean="0">
                <a:solidFill>
                  <a:schemeClr val="accent1">
                    <a:lumMod val="75000"/>
                  </a:schemeClr>
                </a:solidFill>
              </a:rPr>
              <a:t>Ja</a:t>
            </a: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</a:rPr>
              <a:t>\nein, </a:t>
            </a:r>
            <a:r>
              <a:rPr lang="en-US" sz="4800" dirty="0" err="1" smtClean="0">
                <a:solidFill>
                  <a:schemeClr val="accent1">
                    <a:lumMod val="75000"/>
                  </a:schemeClr>
                </a:solidFill>
              </a:rPr>
              <a:t>ich</a:t>
            </a: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</a:rPr>
              <a:t> bin……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Admin\Рабочий стол\Картинки\загрязнение окр.среды\0_7232_193b1cc4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8208912" cy="55938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Admin\Рабочий стол\Картинки\загрязнение окр.среды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14356"/>
            <a:ext cx="7429551" cy="557216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Admin\Рабочий стол\Картинки\загрязнение окр.среды\vodo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57166"/>
            <a:ext cx="7429552" cy="621510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Admin\Рабочий стол\Картинки\загрязнение окр.среды\item_30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280920" cy="595386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Was </a:t>
            </a:r>
            <a:r>
              <a:rPr lang="en-US" dirty="0" err="1" smtClean="0"/>
              <a:t>sollen</a:t>
            </a:r>
            <a:r>
              <a:rPr lang="en-US" dirty="0" smtClean="0"/>
              <a:t> </a:t>
            </a:r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machen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Wir</a:t>
            </a:r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mussen</a:t>
            </a:r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fur den ……</a:t>
            </a:r>
          </a:p>
          <a:p>
            <a:r>
              <a:rPr lang="en-US" sz="3200" dirty="0" err="1" smtClean="0">
                <a:solidFill>
                  <a:srgbClr val="00B050"/>
                </a:solidFill>
              </a:rPr>
              <a:t>Wir</a:t>
            </a:r>
            <a:r>
              <a:rPr lang="en-US" sz="3200" dirty="0" smtClean="0">
                <a:solidFill>
                  <a:srgbClr val="00B050"/>
                </a:solidFill>
              </a:rPr>
              <a:t> </a:t>
            </a:r>
            <a:r>
              <a:rPr lang="en-US" sz="3200" dirty="0" err="1" smtClean="0">
                <a:solidFill>
                  <a:srgbClr val="00B050"/>
                </a:solidFill>
              </a:rPr>
              <a:t>mussen</a:t>
            </a:r>
            <a:r>
              <a:rPr lang="en-US" sz="3200" dirty="0" smtClean="0">
                <a:solidFill>
                  <a:srgbClr val="00B050"/>
                </a:solidFill>
              </a:rPr>
              <a:t> </a:t>
            </a:r>
            <a:r>
              <a:rPr lang="en-US" sz="3200" dirty="0" err="1" smtClean="0">
                <a:solidFill>
                  <a:srgbClr val="00B050"/>
                </a:solidFill>
              </a:rPr>
              <a:t>ein</a:t>
            </a:r>
            <a:r>
              <a:rPr lang="en-US" sz="3200" dirty="0" smtClean="0">
                <a:solidFill>
                  <a:srgbClr val="00B050"/>
                </a:solidFill>
              </a:rPr>
              <a:t> grosses ….</a:t>
            </a:r>
          </a:p>
          <a:p>
            <a:r>
              <a:rPr lang="en-US" sz="3200" dirty="0" err="1" smtClean="0">
                <a:solidFill>
                  <a:schemeClr val="accent3">
                    <a:lumMod val="50000"/>
                  </a:schemeClr>
                </a:solidFill>
              </a:rPr>
              <a:t>Wir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accent3">
                    <a:lumMod val="50000"/>
                  </a:schemeClr>
                </a:solidFill>
              </a:rPr>
              <a:t>mussen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en-US" sz="3200" dirty="0" err="1" smtClean="0">
                <a:solidFill>
                  <a:schemeClr val="accent3">
                    <a:lumMod val="50000"/>
                  </a:schemeClr>
                </a:solidFill>
              </a:rPr>
              <a:t>auch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 Baume ….</a:t>
            </a:r>
          </a:p>
          <a:p>
            <a:r>
              <a:rPr lang="en-US" sz="3200" dirty="0" err="1" smtClean="0">
                <a:solidFill>
                  <a:srgbClr val="7030A0"/>
                </a:solidFill>
              </a:rPr>
              <a:t>Wir</a:t>
            </a:r>
            <a:r>
              <a:rPr lang="en-US" sz="3200" dirty="0" smtClean="0">
                <a:solidFill>
                  <a:srgbClr val="7030A0"/>
                </a:solidFill>
              </a:rPr>
              <a:t> </a:t>
            </a:r>
            <a:r>
              <a:rPr lang="en-US" sz="3200" dirty="0" err="1" smtClean="0">
                <a:solidFill>
                  <a:srgbClr val="7030A0"/>
                </a:solidFill>
              </a:rPr>
              <a:t>mussen</a:t>
            </a:r>
            <a:r>
              <a:rPr lang="en-US" sz="3200" dirty="0" smtClean="0">
                <a:solidFill>
                  <a:srgbClr val="7030A0"/>
                </a:solidFill>
              </a:rPr>
              <a:t>  </a:t>
            </a:r>
            <a:r>
              <a:rPr lang="en-US" sz="3200" dirty="0" err="1" smtClean="0">
                <a:solidFill>
                  <a:srgbClr val="7030A0"/>
                </a:solidFill>
              </a:rPr>
              <a:t>Plakate</a:t>
            </a:r>
            <a:r>
              <a:rPr lang="en-US" sz="3200" dirty="0" smtClean="0">
                <a:solidFill>
                  <a:srgbClr val="7030A0"/>
                </a:solidFill>
              </a:rPr>
              <a:t> …..</a:t>
            </a:r>
          </a:p>
          <a:p>
            <a:r>
              <a:rPr lang="en-US" sz="3200" dirty="0" err="1" smtClean="0">
                <a:solidFill>
                  <a:srgbClr val="C00000"/>
                </a:solidFill>
              </a:rPr>
              <a:t>Wir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</a:rPr>
              <a:t>mussen</a:t>
            </a:r>
            <a:r>
              <a:rPr lang="en-US" sz="3200" dirty="0" smtClean="0">
                <a:solidFill>
                  <a:srgbClr val="C00000"/>
                </a:solidFill>
              </a:rPr>
              <a:t> in </a:t>
            </a:r>
            <a:r>
              <a:rPr lang="en-US" sz="3200" dirty="0" err="1" smtClean="0">
                <a:solidFill>
                  <a:srgbClr val="C00000"/>
                </a:solidFill>
              </a:rPr>
              <a:t>der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</a:rPr>
              <a:t>Schule</a:t>
            </a:r>
            <a:r>
              <a:rPr lang="en-US" sz="3200" dirty="0" smtClean="0">
                <a:solidFill>
                  <a:srgbClr val="C00000"/>
                </a:solidFill>
              </a:rPr>
              <a:t> ……</a:t>
            </a:r>
          </a:p>
          <a:p>
            <a:r>
              <a:rPr lang="en-US" sz="3200" dirty="0" err="1" smtClean="0">
                <a:solidFill>
                  <a:srgbClr val="C00000"/>
                </a:solidFill>
              </a:rPr>
              <a:t>Wir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</a:rPr>
              <a:t>mussen</a:t>
            </a:r>
            <a:r>
              <a:rPr lang="en-US" sz="3200" dirty="0" smtClean="0">
                <a:solidFill>
                  <a:srgbClr val="C00000"/>
                </a:solidFill>
              </a:rPr>
              <a:t> an </a:t>
            </a:r>
            <a:r>
              <a:rPr lang="en-US" sz="3200" dirty="0" err="1" smtClean="0">
                <a:solidFill>
                  <a:srgbClr val="C00000"/>
                </a:solidFill>
              </a:rPr>
              <a:t>okologischen</a:t>
            </a:r>
            <a:r>
              <a:rPr lang="en-US" sz="3200" dirty="0" smtClean="0">
                <a:solidFill>
                  <a:srgbClr val="C00000"/>
                </a:solidFill>
              </a:rPr>
              <a:t>….</a:t>
            </a:r>
          </a:p>
          <a:p>
            <a:r>
              <a:rPr lang="en-US" sz="3200" dirty="0" err="1" smtClean="0">
                <a:solidFill>
                  <a:srgbClr val="C00000"/>
                </a:solidFill>
              </a:rPr>
              <a:t>Wir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</a:rPr>
              <a:t>mussen</a:t>
            </a:r>
            <a:r>
              <a:rPr lang="en-US" sz="3200" dirty="0" smtClean="0">
                <a:solidFill>
                  <a:srgbClr val="C00000"/>
                </a:solidFill>
              </a:rPr>
              <a:t>   </a:t>
            </a:r>
            <a:r>
              <a:rPr lang="en-US" sz="3200" dirty="0" err="1" smtClean="0">
                <a:solidFill>
                  <a:srgbClr val="C00000"/>
                </a:solidFill>
              </a:rPr>
              <a:t>daruber</a:t>
            </a:r>
            <a:r>
              <a:rPr lang="en-US" sz="3200" dirty="0" smtClean="0">
                <a:solidFill>
                  <a:srgbClr val="C00000"/>
                </a:solidFill>
              </a:rPr>
              <a:t> den </a:t>
            </a:r>
            <a:r>
              <a:rPr lang="en-US" sz="3200" dirty="0" err="1" smtClean="0">
                <a:solidFill>
                  <a:srgbClr val="C00000"/>
                </a:solidFill>
              </a:rPr>
              <a:t>Burgermeister</a:t>
            </a:r>
            <a:r>
              <a:rPr lang="en-US" sz="3200" dirty="0" smtClean="0">
                <a:solidFill>
                  <a:srgbClr val="C00000"/>
                </a:solidFill>
              </a:rPr>
              <a:t> …..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</TotalTime>
  <Words>162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Umweltschutz ist ein internationales Problem</vt:lpstr>
      <vt:lpstr>Wiederholen die Worter</vt:lpstr>
      <vt:lpstr>Neue Worter:</vt:lpstr>
      <vt:lpstr>Слайд 4</vt:lpstr>
      <vt:lpstr>Слайд 5</vt:lpstr>
      <vt:lpstr>Слайд 6</vt:lpstr>
      <vt:lpstr>Слайд 7</vt:lpstr>
      <vt:lpstr>Слайд 8</vt:lpstr>
      <vt:lpstr>Was sollen wir machen?</vt:lpstr>
      <vt:lpstr>Слайд 10</vt:lpstr>
      <vt:lpstr>Wir schutzen unseren Planet!</vt:lpstr>
    </vt:vector>
  </TitlesOfParts>
  <Company>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Umweltschutz ist ein internationales Problem</dc:title>
  <dc:creator>Admin</dc:creator>
  <cp:lastModifiedBy>ReinEA</cp:lastModifiedBy>
  <cp:revision>10</cp:revision>
  <dcterms:created xsi:type="dcterms:W3CDTF">2010-04-07T13:09:10Z</dcterms:created>
  <dcterms:modified xsi:type="dcterms:W3CDTF">2016-11-19T06:16:17Z</dcterms:modified>
</cp:coreProperties>
</file>