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6" r:id="rId3"/>
    <p:sldId id="261" r:id="rId4"/>
    <p:sldId id="260" r:id="rId5"/>
    <p:sldId id="257" r:id="rId6"/>
    <p:sldId id="263" r:id="rId7"/>
    <p:sldId id="259" r:id="rId8"/>
    <p:sldId id="262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06680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0000FF"/>
                </a:solidFill>
              </a:rPr>
              <a:t>УПРОЩЕНИЕ </a:t>
            </a:r>
          </a:p>
          <a:p>
            <a:pPr algn="ctr"/>
            <a:r>
              <a:rPr lang="ru-RU" sz="7200" dirty="0" smtClean="0">
                <a:solidFill>
                  <a:srgbClr val="0000FF"/>
                </a:solidFill>
              </a:rPr>
              <a:t>ВЫРАЖЕНИЙ</a:t>
            </a:r>
            <a:endParaRPr lang="ru-RU" sz="72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4862945"/>
            <a:ext cx="5445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err="1">
                <a:solidFill>
                  <a:srgbClr val="00B050"/>
                </a:solidFill>
              </a:rPr>
              <a:t>Учитель:Ефременко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Т.С.</a:t>
            </a:r>
            <a:endParaRPr lang="ru-RU" sz="3200" dirty="0" smtClean="0">
              <a:solidFill>
                <a:srgbClr val="00B050"/>
              </a:solidFill>
            </a:endParaRPr>
          </a:p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МОУ СОШ с.Ния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914400"/>
            <a:ext cx="30909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Что?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2438400"/>
            <a:ext cx="31774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0000FF"/>
                </a:solidFill>
              </a:rPr>
              <a:t>Как?</a:t>
            </a:r>
            <a:endParaRPr lang="ru-RU" sz="96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648200"/>
            <a:ext cx="46907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Зачем?</a:t>
            </a:r>
            <a:endParaRPr lang="ru-RU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447800"/>
            <a:ext cx="9906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22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609600"/>
            <a:ext cx="5641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Что проще вычислить: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1524000"/>
            <a:ext cx="106150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или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14478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10+      2          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05000" y="175260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62600" y="28194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>
            <a:off x="7391400" y="1752600"/>
            <a:ext cx="76201" cy="76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5800" y="2590800"/>
            <a:ext cx="1741182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     29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0" y="2514600"/>
            <a:ext cx="302999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30      - 1 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600200" y="4191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34000" y="1752600"/>
            <a:ext cx="76200" cy="76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971800" y="2514600"/>
            <a:ext cx="1160895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или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4876800"/>
            <a:ext cx="42290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  5 </a:t>
            </a:r>
            <a:r>
              <a:rPr lang="ru-RU" sz="4800" dirty="0" smtClean="0">
                <a:solidFill>
                  <a:srgbClr val="0000FF"/>
                </a:solidFill>
              </a:rPr>
              <a:t>а</a:t>
            </a:r>
            <a:r>
              <a:rPr lang="ru-RU" sz="4800" dirty="0" smtClean="0">
                <a:solidFill>
                  <a:srgbClr val="FF0000"/>
                </a:solidFill>
              </a:rPr>
              <a:t> + 4</a:t>
            </a:r>
            <a:r>
              <a:rPr lang="ru-RU" sz="4800" dirty="0" smtClean="0">
                <a:solidFill>
                  <a:srgbClr val="0000FF"/>
                </a:solidFill>
              </a:rPr>
              <a:t>а</a:t>
            </a:r>
            <a:r>
              <a:rPr lang="ru-RU" sz="4800" dirty="0" smtClean="0">
                <a:solidFill>
                  <a:srgbClr val="FF0000"/>
                </a:solidFill>
              </a:rPr>
              <a:t> =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3810000"/>
            <a:ext cx="4620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100  </a:t>
            </a:r>
            <a:r>
              <a:rPr lang="ru-RU" sz="4000" dirty="0" smtClean="0">
                <a:solidFill>
                  <a:srgbClr val="00B050"/>
                </a:solidFill>
              </a:rPr>
              <a:t>15</a:t>
            </a:r>
            <a:r>
              <a:rPr lang="ru-RU" sz="4000" dirty="0" smtClean="0">
                <a:solidFill>
                  <a:srgbClr val="0000FF"/>
                </a:solidFill>
              </a:rPr>
              <a:t>+ 20 </a:t>
            </a:r>
            <a:r>
              <a:rPr lang="ru-RU" sz="4000" dirty="0" smtClean="0">
                <a:solidFill>
                  <a:srgbClr val="00B050"/>
                </a:solidFill>
              </a:rPr>
              <a:t>15</a:t>
            </a:r>
            <a:r>
              <a:rPr lang="ru-RU" sz="4000" dirty="0" smtClean="0">
                <a:solidFill>
                  <a:srgbClr val="0000FF"/>
                </a:solidFill>
              </a:rPr>
              <a:t>  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9800" y="3733800"/>
            <a:ext cx="2173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120  </a:t>
            </a:r>
            <a:r>
              <a:rPr lang="ru-RU" sz="4000" dirty="0" smtClean="0">
                <a:solidFill>
                  <a:srgbClr val="00B050"/>
                </a:solidFill>
              </a:rPr>
              <a:t>15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3733800"/>
            <a:ext cx="11608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или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810000" y="4114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2800" y="4038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00200" y="2895600"/>
            <a:ext cx="45719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029200" y="4876800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9</a:t>
            </a:r>
            <a:r>
              <a:rPr lang="ru-RU" sz="4800" dirty="0" smtClean="0">
                <a:solidFill>
                  <a:srgbClr val="0000FF"/>
                </a:solidFill>
              </a:rPr>
              <a:t>а</a:t>
            </a:r>
            <a:endParaRPr lang="ru-RU" sz="4800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24600" y="4876800"/>
            <a:ext cx="562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81200" y="1447800"/>
            <a:ext cx="83548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12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19600" y="1447800"/>
            <a:ext cx="8354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22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77000" y="1447800"/>
            <a:ext cx="8354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22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800" y="2590800"/>
            <a:ext cx="8354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21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467600" y="2819400"/>
            <a:ext cx="76200" cy="76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562600" y="2514600"/>
            <a:ext cx="8354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21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91400" y="2514600"/>
            <a:ext cx="8354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21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1" build="allAtOnce"/>
      <p:bldP spid="29" grpId="0" build="allAtOnce"/>
      <p:bldP spid="30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2362200"/>
            <a:ext cx="670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0000FF"/>
                </a:solidFill>
              </a:rPr>
              <a:t>УПРОЩЕНИЕ </a:t>
            </a:r>
          </a:p>
          <a:p>
            <a:r>
              <a:rPr lang="ru-RU" sz="7200" dirty="0" smtClean="0">
                <a:solidFill>
                  <a:srgbClr val="0000FF"/>
                </a:solidFill>
              </a:rPr>
              <a:t>ВЫРАЖЕНИЙ</a:t>
            </a:r>
            <a:endParaRPr lang="ru-RU" sz="72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4200" y="1066800"/>
            <a:ext cx="18197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Что?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200" y="2209800"/>
            <a:ext cx="4693914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10 </a:t>
            </a:r>
            <a:r>
              <a:rPr lang="ru-RU" sz="4000" dirty="0" smtClean="0">
                <a:solidFill>
                  <a:srgbClr val="00B050"/>
                </a:solidFill>
              </a:rPr>
              <a:t>22</a:t>
            </a:r>
            <a:r>
              <a:rPr lang="ru-RU" sz="4000" dirty="0" smtClean="0">
                <a:solidFill>
                  <a:srgbClr val="FF0000"/>
                </a:solidFill>
              </a:rPr>
              <a:t>+ 2 </a:t>
            </a:r>
            <a:r>
              <a:rPr lang="ru-RU" sz="4000" dirty="0" smtClean="0">
                <a:solidFill>
                  <a:srgbClr val="00B050"/>
                </a:solidFill>
              </a:rPr>
              <a:t>22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209800"/>
            <a:ext cx="4724400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(10+2) </a:t>
            </a:r>
            <a:r>
              <a:rPr lang="ru-RU" sz="4000" i="1" dirty="0" smtClean="0">
                <a:solidFill>
                  <a:srgbClr val="00B050"/>
                </a:solidFill>
              </a:rPr>
              <a:t>22</a:t>
            </a:r>
            <a:endParaRPr lang="ru-RU" sz="4000" i="1" dirty="0">
              <a:solidFill>
                <a:srgbClr val="00B05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924800" y="2514600"/>
            <a:ext cx="45719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6172200" y="2514600"/>
            <a:ext cx="45719" cy="762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>
            <a:off x="4191000" y="251460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57200" y="533400"/>
            <a:ext cx="1867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Как?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2209800"/>
            <a:ext cx="6463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=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3276600"/>
            <a:ext cx="2932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23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0000FF"/>
                </a:solidFill>
              </a:rPr>
              <a:t>+33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0000FF"/>
                </a:solidFill>
              </a:rPr>
              <a:t>=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3276600"/>
            <a:ext cx="3456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(23+33) </a:t>
            </a:r>
            <a:r>
              <a:rPr lang="ru-RU" sz="4000" dirty="0" err="1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FF0000"/>
                </a:solidFill>
              </a:rPr>
              <a:t> =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3276600"/>
            <a:ext cx="1138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56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0" y="4572000"/>
            <a:ext cx="2932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23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0000FF"/>
                </a:solidFill>
              </a:rPr>
              <a:t>+33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0000FF"/>
                </a:solidFill>
              </a:rPr>
              <a:t>=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5200" y="4495800"/>
            <a:ext cx="3456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(23+33) </a:t>
            </a:r>
            <a:r>
              <a:rPr lang="ru-RU" sz="4000" dirty="0" err="1" smtClean="0">
                <a:solidFill>
                  <a:srgbClr val="00B050"/>
                </a:solidFill>
              </a:rPr>
              <a:t>х</a:t>
            </a:r>
            <a:r>
              <a:rPr lang="ru-RU" sz="4000" dirty="0" smtClean="0">
                <a:solidFill>
                  <a:srgbClr val="FF0000"/>
                </a:solidFill>
              </a:rPr>
              <a:t> =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34200" y="4495800"/>
            <a:ext cx="1138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</a:rPr>
              <a:t>56</a:t>
            </a:r>
            <a:r>
              <a:rPr lang="ru-RU" sz="4000" dirty="0" smtClean="0">
                <a:solidFill>
                  <a:srgbClr val="00B050"/>
                </a:solidFill>
              </a:rPr>
              <a:t>х</a:t>
            </a:r>
            <a:endParaRPr lang="ru-RU" sz="4000" dirty="0">
              <a:solidFill>
                <a:srgbClr val="00B05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2667000" y="21336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819400" y="1905000"/>
            <a:ext cx="1905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495403" y="2133203"/>
            <a:ext cx="457200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3582194" y="2209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733800" y="2057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4344194" y="2209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1029494" y="31615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1219200" y="2971800"/>
            <a:ext cx="2209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3086100" y="32385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2362200" y="3200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514600" y="3048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5400000">
            <a:off x="3010694" y="32377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 flipH="1" flipV="1">
            <a:off x="1219200" y="4495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1600200" y="4191000"/>
            <a:ext cx="457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5400000">
            <a:off x="5943600" y="44196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5400000" flipH="1" flipV="1">
            <a:off x="2705100" y="44577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28600" y="2209800"/>
            <a:ext cx="20874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12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22=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flipH="1">
            <a:off x="1066800" y="251460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533400"/>
            <a:ext cx="27190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Зачем?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286000"/>
            <a:ext cx="7457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(30+4) 3 </a:t>
            </a:r>
            <a:r>
              <a:rPr lang="ru-RU" sz="5400" dirty="0" smtClean="0">
                <a:solidFill>
                  <a:srgbClr val="0000FF"/>
                </a:solidFill>
              </a:rPr>
              <a:t>=30 3+4 3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52800" y="274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15000" y="266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91400" y="274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3400" y="3733800"/>
            <a:ext cx="7213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00FF"/>
                </a:solidFill>
              </a:rPr>
              <a:t>30 3+4 3=(30+4) 3</a:t>
            </a: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00200" y="4191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76600" y="4191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10400" y="4191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43200" y="1295400"/>
            <a:ext cx="10663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34</a:t>
            </a:r>
            <a:endParaRPr lang="ru-RU" sz="5400" dirty="0"/>
          </a:p>
        </p:txBody>
      </p:sp>
      <p:sp>
        <p:nvSpPr>
          <p:cNvPr id="14" name="Овал 13"/>
          <p:cNvSpPr/>
          <p:nvPr/>
        </p:nvSpPr>
        <p:spPr>
          <a:xfrm>
            <a:off x="3886200" y="1752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962400" y="1295400"/>
            <a:ext cx="6254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4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лыбающееся лицо 6"/>
          <p:cNvSpPr/>
          <p:nvPr/>
        </p:nvSpPr>
        <p:spPr>
          <a:xfrm>
            <a:off x="609600" y="990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5181600" y="990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4267200" y="990600"/>
            <a:ext cx="838200" cy="685800"/>
          </a:xfrm>
          <a:prstGeom prst="smileyFace">
            <a:avLst>
              <a:gd name="adj" fmla="val 243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1524000" y="990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3352800" y="990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2438400" y="990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7924800" y="990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7086600" y="990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6096000" y="990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609600" y="19050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5181600" y="19050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4267200" y="1905000"/>
            <a:ext cx="838200" cy="685800"/>
          </a:xfrm>
          <a:prstGeom prst="smileyFace">
            <a:avLst>
              <a:gd name="adj" fmla="val 243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1524000" y="19050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3352800" y="19050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2438400" y="19050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лыбающееся лицо 29"/>
          <p:cNvSpPr/>
          <p:nvPr/>
        </p:nvSpPr>
        <p:spPr>
          <a:xfrm>
            <a:off x="7010400" y="19050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6096000" y="19050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7924800" y="19050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4419600" y="2895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лыбающееся лицо 33"/>
          <p:cNvSpPr/>
          <p:nvPr/>
        </p:nvSpPr>
        <p:spPr>
          <a:xfrm>
            <a:off x="3505200" y="2895600"/>
            <a:ext cx="838200" cy="685800"/>
          </a:xfrm>
          <a:prstGeom prst="smileyFace">
            <a:avLst>
              <a:gd name="adj" fmla="val 243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лыбающееся лицо 34"/>
          <p:cNvSpPr/>
          <p:nvPr/>
        </p:nvSpPr>
        <p:spPr>
          <a:xfrm>
            <a:off x="685800" y="2895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лыбающееся лицо 35"/>
          <p:cNvSpPr/>
          <p:nvPr/>
        </p:nvSpPr>
        <p:spPr>
          <a:xfrm>
            <a:off x="2590800" y="2895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лыбающееся лицо 36"/>
          <p:cNvSpPr/>
          <p:nvPr/>
        </p:nvSpPr>
        <p:spPr>
          <a:xfrm>
            <a:off x="1676400" y="2895600"/>
            <a:ext cx="838200" cy="6858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лыбающееся лицо 37"/>
          <p:cNvSpPr/>
          <p:nvPr/>
        </p:nvSpPr>
        <p:spPr>
          <a:xfrm>
            <a:off x="6248400" y="2895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лыбающееся лицо 38"/>
          <p:cNvSpPr/>
          <p:nvPr/>
        </p:nvSpPr>
        <p:spPr>
          <a:xfrm>
            <a:off x="5334000" y="2895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лыбающееся лицо 39"/>
          <p:cNvSpPr/>
          <p:nvPr/>
        </p:nvSpPr>
        <p:spPr>
          <a:xfrm>
            <a:off x="7162800" y="2895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лыбающееся лицо 40"/>
          <p:cNvSpPr/>
          <p:nvPr/>
        </p:nvSpPr>
        <p:spPr>
          <a:xfrm>
            <a:off x="8001000" y="2895600"/>
            <a:ext cx="838200" cy="685800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514600" y="4267200"/>
            <a:ext cx="369684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/>
              <a:t>(  +</a:t>
            </a:r>
            <a:r>
              <a:rPr lang="ru-RU" sz="4000" dirty="0" smtClean="0">
                <a:solidFill>
                  <a:srgbClr val="FF0000"/>
                </a:solidFill>
              </a:rPr>
              <a:t>4</a:t>
            </a:r>
            <a:r>
              <a:rPr lang="ru-RU" sz="4000" dirty="0" smtClean="0"/>
              <a:t>) 3 = 27</a:t>
            </a:r>
            <a:endParaRPr lang="ru-RU" sz="4000" dirty="0"/>
          </a:p>
        </p:txBody>
      </p:sp>
      <p:sp>
        <p:nvSpPr>
          <p:cNvPr id="48" name="Овал 47"/>
          <p:cNvSpPr/>
          <p:nvPr/>
        </p:nvSpPr>
        <p:spPr>
          <a:xfrm>
            <a:off x="4191000" y="4648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2743200" y="42672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5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86000" y="3810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5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29400" y="3810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4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7" grpId="0" animBg="1"/>
      <p:bldP spid="17" grpId="1" animBg="1"/>
      <p:bldP spid="10" grpId="0" animBg="1"/>
      <p:bldP spid="10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лыбающееся лицо 20"/>
          <p:cNvSpPr/>
          <p:nvPr/>
        </p:nvSpPr>
        <p:spPr>
          <a:xfrm>
            <a:off x="5029200" y="10668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5867400" y="10668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6705600" y="10668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7543800" y="10668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838200" y="10668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лыбающееся лицо 26"/>
          <p:cNvSpPr/>
          <p:nvPr/>
        </p:nvSpPr>
        <p:spPr>
          <a:xfrm>
            <a:off x="1676400" y="10668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2514600" y="10668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3352800" y="10668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лыбающееся лицо 29"/>
          <p:cNvSpPr/>
          <p:nvPr/>
        </p:nvSpPr>
        <p:spPr>
          <a:xfrm>
            <a:off x="4191000" y="10668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5029200" y="19812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5867400" y="19812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6781800" y="19812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лыбающееся лицо 33"/>
          <p:cNvSpPr/>
          <p:nvPr/>
        </p:nvSpPr>
        <p:spPr>
          <a:xfrm>
            <a:off x="762000" y="19812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лыбающееся лицо 34"/>
          <p:cNvSpPr/>
          <p:nvPr/>
        </p:nvSpPr>
        <p:spPr>
          <a:xfrm>
            <a:off x="1600200" y="19812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лыбающееся лицо 35"/>
          <p:cNvSpPr/>
          <p:nvPr/>
        </p:nvSpPr>
        <p:spPr>
          <a:xfrm>
            <a:off x="2438400" y="19812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лыбающееся лицо 36"/>
          <p:cNvSpPr/>
          <p:nvPr/>
        </p:nvSpPr>
        <p:spPr>
          <a:xfrm>
            <a:off x="3352800" y="19812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лыбающееся лицо 37"/>
          <p:cNvSpPr/>
          <p:nvPr/>
        </p:nvSpPr>
        <p:spPr>
          <a:xfrm>
            <a:off x="4191000" y="19812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лыбающееся лицо 38"/>
          <p:cNvSpPr/>
          <p:nvPr/>
        </p:nvSpPr>
        <p:spPr>
          <a:xfrm>
            <a:off x="5105400" y="28194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лыбающееся лицо 39"/>
          <p:cNvSpPr/>
          <p:nvPr/>
        </p:nvSpPr>
        <p:spPr>
          <a:xfrm>
            <a:off x="6019800" y="28194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лыбающееся лицо 40"/>
          <p:cNvSpPr/>
          <p:nvPr/>
        </p:nvSpPr>
        <p:spPr>
          <a:xfrm>
            <a:off x="6781800" y="28194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914400" y="28194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лыбающееся лицо 42"/>
          <p:cNvSpPr/>
          <p:nvPr/>
        </p:nvSpPr>
        <p:spPr>
          <a:xfrm>
            <a:off x="1752600" y="28194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лыбающееся лицо 43"/>
          <p:cNvSpPr/>
          <p:nvPr/>
        </p:nvSpPr>
        <p:spPr>
          <a:xfrm>
            <a:off x="2590800" y="28194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лыбающееся лицо 44"/>
          <p:cNvSpPr/>
          <p:nvPr/>
        </p:nvSpPr>
        <p:spPr>
          <a:xfrm>
            <a:off x="3429000" y="28194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лыбающееся лицо 45"/>
          <p:cNvSpPr/>
          <p:nvPr/>
        </p:nvSpPr>
        <p:spPr>
          <a:xfrm>
            <a:off x="4267200" y="2819400"/>
            <a:ext cx="762000" cy="5334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лыбающееся лицо 46"/>
          <p:cNvSpPr/>
          <p:nvPr/>
        </p:nvSpPr>
        <p:spPr>
          <a:xfrm>
            <a:off x="7696200" y="19050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Улыбающееся лицо 47"/>
          <p:cNvSpPr/>
          <p:nvPr/>
        </p:nvSpPr>
        <p:spPr>
          <a:xfrm>
            <a:off x="7620000" y="2819400"/>
            <a:ext cx="762000" cy="533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2438400" y="4572000"/>
            <a:ext cx="3865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4000" dirty="0" smtClean="0">
                <a:solidFill>
                  <a:srgbClr val="00B050"/>
                </a:solidFill>
              </a:rPr>
              <a:t>5</a:t>
            </a:r>
            <a:r>
              <a:rPr lang="ru-RU" sz="4000" dirty="0" smtClean="0"/>
              <a:t> 3 +</a:t>
            </a:r>
            <a:r>
              <a:rPr lang="ru-RU" sz="4000" dirty="0" smtClean="0">
                <a:solidFill>
                  <a:srgbClr val="FF0000"/>
                </a:solidFill>
              </a:rPr>
              <a:t>4</a:t>
            </a:r>
            <a:r>
              <a:rPr lang="ru-RU" sz="4000" dirty="0" smtClean="0"/>
              <a:t> 3 =27</a:t>
            </a:r>
            <a:endParaRPr lang="ru-RU" sz="4000" dirty="0"/>
          </a:p>
        </p:txBody>
      </p:sp>
      <p:sp>
        <p:nvSpPr>
          <p:cNvPr id="51" name="Овал 50"/>
          <p:cNvSpPr/>
          <p:nvPr/>
        </p:nvSpPr>
        <p:spPr>
          <a:xfrm>
            <a:off x="3048000" y="4876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495800" y="4876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304800" y="18288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77" name="TextBox 76"/>
          <p:cNvSpPr txBox="1"/>
          <p:nvPr/>
        </p:nvSpPr>
        <p:spPr>
          <a:xfrm>
            <a:off x="8458200" y="18288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78" name="TextBox 77"/>
          <p:cNvSpPr txBox="1"/>
          <p:nvPr/>
        </p:nvSpPr>
        <p:spPr>
          <a:xfrm>
            <a:off x="2362200" y="3505200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5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162800" y="3505200"/>
            <a:ext cx="53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4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30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76" grpId="0"/>
      <p:bldP spid="77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533400"/>
            <a:ext cx="769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Закон умножения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4147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(a</a:t>
            </a:r>
            <a:r>
              <a:rPr lang="ru-RU" sz="4000" dirty="0" smtClean="0">
                <a:solidFill>
                  <a:srgbClr val="0000FF"/>
                </a:solidFill>
              </a:rPr>
              <a:t>+</a:t>
            </a:r>
            <a:r>
              <a:rPr lang="en-US" sz="4000" dirty="0" smtClean="0">
                <a:solidFill>
                  <a:srgbClr val="FF0000"/>
                </a:solidFill>
              </a:rPr>
              <a:t>b) c=</a:t>
            </a:r>
            <a:r>
              <a:rPr lang="en-US" sz="4000" dirty="0" err="1" smtClean="0">
                <a:solidFill>
                  <a:srgbClr val="FF0000"/>
                </a:solidFill>
              </a:rPr>
              <a:t>ac</a:t>
            </a:r>
            <a:r>
              <a:rPr lang="en-US" sz="4000" dirty="0" err="1" smtClean="0">
                <a:solidFill>
                  <a:srgbClr val="0000FF"/>
                </a:solidFill>
              </a:rPr>
              <a:t>+</a:t>
            </a:r>
            <a:r>
              <a:rPr lang="en-US" sz="4000" dirty="0" err="1" smtClean="0">
                <a:solidFill>
                  <a:srgbClr val="FF0000"/>
                </a:solidFill>
              </a:rPr>
              <a:t>bc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6400" y="2743200"/>
            <a:ext cx="41241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(a</a:t>
            </a:r>
            <a:r>
              <a:rPr lang="en-US" sz="4400" dirty="0" smtClean="0">
                <a:solidFill>
                  <a:srgbClr val="00B050"/>
                </a:solidFill>
              </a:rPr>
              <a:t>-</a:t>
            </a:r>
            <a:r>
              <a:rPr lang="en-US" sz="4400" dirty="0" smtClean="0">
                <a:solidFill>
                  <a:srgbClr val="FF0000"/>
                </a:solidFill>
              </a:rPr>
              <a:t>b) c=ac</a:t>
            </a:r>
            <a:r>
              <a:rPr lang="en-US" sz="4400" dirty="0" smtClean="0">
                <a:solidFill>
                  <a:srgbClr val="00B050"/>
                </a:solidFill>
              </a:rPr>
              <a:t>-</a:t>
            </a:r>
            <a:r>
              <a:rPr lang="en-US" sz="4400" dirty="0" err="1" smtClean="0">
                <a:solidFill>
                  <a:srgbClr val="FF0000"/>
                </a:solidFill>
              </a:rPr>
              <a:t>bc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962400"/>
            <a:ext cx="73292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Распределительный закон </a:t>
            </a:r>
            <a:r>
              <a:rPr lang="ru-RU" sz="2800" dirty="0" smtClean="0">
                <a:solidFill>
                  <a:srgbClr val="FF0000"/>
                </a:solidFill>
              </a:rPr>
              <a:t>умножения</a:t>
            </a:r>
          </a:p>
          <a:p>
            <a:r>
              <a:rPr lang="ru-RU" sz="2800" dirty="0" smtClean="0">
                <a:solidFill>
                  <a:srgbClr val="0000FF"/>
                </a:solidFill>
              </a:rPr>
              <a:t> </a:t>
            </a:r>
            <a:r>
              <a:rPr lang="ru-RU" sz="2800" dirty="0" smtClean="0"/>
              <a:t>относительно</a:t>
            </a:r>
            <a:r>
              <a:rPr lang="ru-RU" sz="2800" dirty="0" smtClean="0">
                <a:solidFill>
                  <a:srgbClr val="0000FF"/>
                </a:solidFill>
              </a:rPr>
              <a:t> сложения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52578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Распределительный закон </a:t>
            </a:r>
            <a:r>
              <a:rPr lang="ru-RU" sz="2800" dirty="0" smtClean="0">
                <a:solidFill>
                  <a:srgbClr val="FF0000"/>
                </a:solidFill>
              </a:rPr>
              <a:t>умножения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относительно</a:t>
            </a:r>
            <a:r>
              <a:rPr lang="ru-RU" sz="2800" dirty="0" smtClean="0">
                <a:solidFill>
                  <a:srgbClr val="00B050"/>
                </a:solidFill>
              </a:rPr>
              <a:t> вычитания.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362200" y="2133600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76600" y="3124200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403</TotalTime>
  <Words>155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45</cp:revision>
  <dcterms:modified xsi:type="dcterms:W3CDTF">2016-11-21T06:45:58Z</dcterms:modified>
</cp:coreProperties>
</file>