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000000"/>
    <a:srgbClr val="993366"/>
    <a:srgbClr val="00CC99"/>
    <a:srgbClr val="FFCC00"/>
    <a:srgbClr val="CCFF33"/>
    <a:srgbClr val="FF66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6000760" cy="1357298"/>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Зимующие птицы</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одзаголовок 2"/>
          <p:cNvSpPr>
            <a:spLocks noGrp="1"/>
          </p:cNvSpPr>
          <p:nvPr>
            <p:ph type="subTitle" idx="1"/>
          </p:nvPr>
        </p:nvSpPr>
        <p:spPr>
          <a:xfrm>
            <a:off x="214282" y="6072206"/>
            <a:ext cx="4786346" cy="609592"/>
          </a:xfrm>
        </p:spPr>
        <p:txBody>
          <a:bodyPr>
            <a:normAutofit fontScale="62500" lnSpcReduction="20000"/>
          </a:bodyPr>
          <a:lstStyle/>
          <a:p>
            <a:r>
              <a:rPr lang="ru-RU" dirty="0" smtClean="0">
                <a:solidFill>
                  <a:srgbClr val="7030A0"/>
                </a:solidFill>
              </a:rPr>
              <a:t>Подготовила воспитатель: Геращенко Н.В.</a:t>
            </a:r>
            <a:endParaRPr lang="ru-RU"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3500430" y="3286124"/>
            <a:ext cx="5072098" cy="3125791"/>
          </a:xfrm>
          <a:prstGeom prst="flowChartAlternateProcess">
            <a:avLst/>
          </a:prstGeom>
          <a:solidFill>
            <a:srgbClr val="339966"/>
          </a:solidFill>
        </p:spPr>
        <p:style>
          <a:lnRef idx="0">
            <a:schemeClr val="accent4"/>
          </a:lnRef>
          <a:fillRef idx="3">
            <a:schemeClr val="accent4"/>
          </a:fillRef>
          <a:effectRef idx="3">
            <a:schemeClr val="accent4"/>
          </a:effectRef>
          <a:fontRef idx="minor">
            <a:schemeClr val="lt1"/>
          </a:fontRef>
        </p:style>
        <p:txBody>
          <a:bodyPr>
            <a:normAutofit fontScale="47500" lnSpcReduction="20000"/>
          </a:bodyPr>
          <a:lstStyle/>
          <a:p>
            <a:pPr>
              <a:buNone/>
            </a:pPr>
            <a:r>
              <a:rPr lang="ru-RU" dirty="0" smtClean="0">
                <a:solidFill>
                  <a:schemeClr val="bg1"/>
                </a:solidFill>
              </a:rPr>
              <a:t>	</a:t>
            </a:r>
            <a:r>
              <a:rPr lang="ru-RU" sz="4000" u="sng" dirty="0" smtClean="0">
                <a:solidFill>
                  <a:schemeClr val="bg1"/>
                </a:solidFill>
              </a:rPr>
              <a:t>Поползень обыкновенный</a:t>
            </a:r>
            <a:r>
              <a:rPr lang="ru-RU" sz="4000" dirty="0" smtClean="0">
                <a:solidFill>
                  <a:schemeClr val="bg1"/>
                </a:solidFill>
              </a:rPr>
              <a:t> — у этой лесной птицы громкий отрывистый свист — «</a:t>
            </a:r>
            <a:r>
              <a:rPr lang="ru-RU" sz="4000" dirty="0" err="1" smtClean="0">
                <a:solidFill>
                  <a:schemeClr val="bg1"/>
                </a:solidFill>
              </a:rPr>
              <a:t>твуть</a:t>
            </a:r>
            <a:r>
              <a:rPr lang="ru-RU" sz="4000" dirty="0" smtClean="0">
                <a:solidFill>
                  <a:schemeClr val="bg1"/>
                </a:solidFill>
              </a:rPr>
              <a:t>—</a:t>
            </a:r>
            <a:r>
              <a:rPr lang="ru-RU" sz="4000" dirty="0" err="1" smtClean="0">
                <a:solidFill>
                  <a:schemeClr val="bg1"/>
                </a:solidFill>
              </a:rPr>
              <a:t>твуть</a:t>
            </a:r>
            <a:r>
              <a:rPr lang="ru-RU" sz="4000" dirty="0" smtClean="0">
                <a:solidFill>
                  <a:schemeClr val="bg1"/>
                </a:solidFill>
              </a:rPr>
              <a:t>». Оперение голубовато-серое, от угла рта и через глаз идет черная полоса. Хвост очень короткий. Клюв прямой и довольно длинный. Питается как животной, так и растительной пищей, рацион состоит главным образом из беспозвоночных животных: жуков, клопов, пилильщиков и прочих.</a:t>
            </a:r>
            <a:endParaRPr lang="ru-RU" dirty="0">
              <a:solidFill>
                <a:schemeClr val="bg1"/>
              </a:solidFill>
            </a:endParaRPr>
          </a:p>
        </p:txBody>
      </p:sp>
      <p:sp>
        <p:nvSpPr>
          <p:cNvPr id="5" name="TextBox 4"/>
          <p:cNvSpPr txBox="1"/>
          <p:nvPr/>
        </p:nvSpPr>
        <p:spPr>
          <a:xfrm>
            <a:off x="4652962" y="1724012"/>
            <a:ext cx="2357454" cy="369332"/>
          </a:xfrm>
          <a:prstGeom prst="rect">
            <a:avLst/>
          </a:prstGeom>
          <a:noFill/>
        </p:spPr>
        <p:txBody>
          <a:bodyPr wrap="square" rtlCol="0">
            <a:spAutoFit/>
          </a:bodyPr>
          <a:lstStyle/>
          <a:p>
            <a:endParaRPr lang="ru-RU" dirty="0"/>
          </a:p>
        </p:txBody>
      </p:sp>
      <p:sp>
        <p:nvSpPr>
          <p:cNvPr id="6" name="TextBox 5"/>
          <p:cNvSpPr txBox="1"/>
          <p:nvPr/>
        </p:nvSpPr>
        <p:spPr>
          <a:xfrm>
            <a:off x="4786314" y="1142984"/>
            <a:ext cx="2357454" cy="203132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ru-RU" b="1" dirty="0" smtClean="0"/>
              <a:t>Только я из птиц, признаться,</a:t>
            </a:r>
          </a:p>
          <a:p>
            <a:r>
              <a:rPr lang="ru-RU" b="1" dirty="0" smtClean="0"/>
              <a:t>В зной, морозы и пургу</a:t>
            </a:r>
          </a:p>
          <a:p>
            <a:r>
              <a:rPr lang="ru-RU" b="1" dirty="0" smtClean="0"/>
              <a:t>По стволу передвигаться</a:t>
            </a:r>
          </a:p>
          <a:p>
            <a:r>
              <a:rPr lang="ru-RU" b="1" dirty="0" smtClean="0"/>
              <a:t>Головою вниз могу.</a:t>
            </a:r>
            <a:r>
              <a:rPr lang="ru-RU" dirty="0" smtClean="0"/>
              <a:t> </a:t>
            </a:r>
            <a:endParaRPr lang="ru-RU" dirty="0"/>
          </a:p>
        </p:txBody>
      </p:sp>
      <p:pic>
        <p:nvPicPr>
          <p:cNvPr id="7" name="Рисунок 6" descr="IMG_1037.jpg"/>
          <p:cNvPicPr>
            <a:picLocks noChangeAspect="1"/>
          </p:cNvPicPr>
          <p:nvPr/>
        </p:nvPicPr>
        <p:blipFill>
          <a:blip r:embed="rId3"/>
          <a:stretch>
            <a:fillRect/>
          </a:stretch>
        </p:blipFill>
        <p:spPr>
          <a:xfrm rot="21415766" flipH="1">
            <a:off x="500034" y="1357298"/>
            <a:ext cx="3429000" cy="24231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286248" y="1214422"/>
            <a:ext cx="4400552" cy="1828799"/>
          </a:xfrm>
        </p:spPr>
        <p:style>
          <a:lnRef idx="0">
            <a:schemeClr val="accent5"/>
          </a:lnRef>
          <a:fillRef idx="3">
            <a:schemeClr val="accent5"/>
          </a:fillRef>
          <a:effectRef idx="3">
            <a:schemeClr val="accent5"/>
          </a:effectRef>
          <a:fontRef idx="minor">
            <a:schemeClr val="lt1"/>
          </a:fontRef>
        </p:style>
        <p:txBody>
          <a:bodyPr/>
          <a:lstStyle/>
          <a:p>
            <a:pPr>
              <a:buNone/>
            </a:pPr>
            <a:r>
              <a:rPr lang="ru-RU" sz="2400" dirty="0" smtClean="0"/>
              <a:t>Кто зимой средь хвойных веток</a:t>
            </a:r>
          </a:p>
          <a:p>
            <a:pPr>
              <a:buNone/>
            </a:pPr>
            <a:r>
              <a:rPr lang="ru-RU" sz="2400" dirty="0" smtClean="0"/>
              <a:t>В феврале выводит деток?</a:t>
            </a:r>
          </a:p>
          <a:p>
            <a:pPr>
              <a:buNone/>
            </a:pPr>
            <a:r>
              <a:rPr lang="ru-RU" sz="2400" dirty="0" smtClean="0"/>
              <a:t>Необычный клюв - крестом,</a:t>
            </a:r>
          </a:p>
          <a:p>
            <a:pPr>
              <a:buNone/>
            </a:pPr>
            <a:r>
              <a:rPr lang="ru-RU" sz="2400" dirty="0" smtClean="0"/>
              <a:t>Птичку ту зовут... </a:t>
            </a:r>
          </a:p>
          <a:p>
            <a:endParaRPr lang="ru-RU" dirty="0"/>
          </a:p>
        </p:txBody>
      </p:sp>
      <p:pic>
        <p:nvPicPr>
          <p:cNvPr id="4" name="Рисунок 3" descr="1.jpg"/>
          <p:cNvPicPr>
            <a:picLocks noChangeAspect="1"/>
          </p:cNvPicPr>
          <p:nvPr/>
        </p:nvPicPr>
        <p:blipFill>
          <a:blip r:embed="rId3" cstate="print"/>
          <a:stretch>
            <a:fillRect/>
          </a:stretch>
        </p:blipFill>
        <p:spPr>
          <a:xfrm rot="21428098">
            <a:off x="422739" y="1517497"/>
            <a:ext cx="3619493" cy="27146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429124" y="1214422"/>
            <a:ext cx="3471858" cy="1828800"/>
          </a:xfrm>
        </p:spPr>
        <p:style>
          <a:lnRef idx="0">
            <a:schemeClr val="accent5"/>
          </a:lnRef>
          <a:fillRef idx="3">
            <a:schemeClr val="accent5"/>
          </a:fillRef>
          <a:effectRef idx="3">
            <a:schemeClr val="accent5"/>
          </a:effectRef>
          <a:fontRef idx="minor">
            <a:schemeClr val="lt1"/>
          </a:fontRef>
        </p:style>
        <p:txBody>
          <a:bodyPr/>
          <a:lstStyle/>
          <a:p>
            <a:pPr>
              <a:buNone/>
            </a:pPr>
            <a:r>
              <a:rPr lang="ru-RU" dirty="0" smtClean="0"/>
              <a:t>	</a:t>
            </a:r>
            <a:r>
              <a:rPr lang="ru-RU" sz="2400" dirty="0" smtClean="0"/>
              <a:t>Непоседа </a:t>
            </a:r>
            <a:r>
              <a:rPr lang="ru-RU" sz="2400" dirty="0" smtClean="0"/>
              <a:t>пёстрая,</a:t>
            </a:r>
            <a:br>
              <a:rPr lang="ru-RU" sz="2400" dirty="0" smtClean="0"/>
            </a:br>
            <a:r>
              <a:rPr lang="ru-RU" sz="2400" dirty="0" smtClean="0"/>
              <a:t>Птица длиннохвостая,</a:t>
            </a:r>
            <a:br>
              <a:rPr lang="ru-RU" sz="2400" dirty="0" smtClean="0"/>
            </a:br>
            <a:r>
              <a:rPr lang="ru-RU" sz="2400" dirty="0" smtClean="0"/>
              <a:t>Птица говорливая,</a:t>
            </a:r>
            <a:br>
              <a:rPr lang="ru-RU" sz="2400" dirty="0" smtClean="0"/>
            </a:br>
            <a:r>
              <a:rPr lang="ru-RU" sz="2400" dirty="0" smtClean="0"/>
              <a:t>Самая болтливая.</a:t>
            </a:r>
            <a:endParaRPr lang="ru-RU" dirty="0"/>
          </a:p>
        </p:txBody>
      </p:sp>
      <p:pic>
        <p:nvPicPr>
          <p:cNvPr id="4" name="Рисунок 3" descr="5314d49a84540_image1.jpeg"/>
          <p:cNvPicPr>
            <a:picLocks noChangeAspect="1"/>
          </p:cNvPicPr>
          <p:nvPr/>
        </p:nvPicPr>
        <p:blipFill>
          <a:blip r:embed="rId3"/>
          <a:stretch>
            <a:fillRect/>
          </a:stretch>
        </p:blipFill>
        <p:spPr>
          <a:xfrm rot="21384437" flipH="1">
            <a:off x="433341" y="1757813"/>
            <a:ext cx="3669601" cy="25003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11222"/>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714876" y="1214422"/>
            <a:ext cx="4043362" cy="1971676"/>
          </a:xfrm>
        </p:spPr>
        <p:style>
          <a:lnRef idx="0">
            <a:schemeClr val="accent5"/>
          </a:lnRef>
          <a:fillRef idx="3">
            <a:schemeClr val="accent5"/>
          </a:fillRef>
          <a:effectRef idx="3">
            <a:schemeClr val="accent5"/>
          </a:effectRef>
          <a:fontRef idx="minor">
            <a:schemeClr val="lt1"/>
          </a:fontRef>
        </p:style>
        <p:txBody>
          <a:bodyPr/>
          <a:lstStyle/>
          <a:p>
            <a:pPr fontAlgn="base">
              <a:buNone/>
            </a:pPr>
            <a:r>
              <a:rPr lang="ru-RU" sz="2400" dirty="0" smtClean="0"/>
              <a:t>Синих </a:t>
            </a:r>
            <a:r>
              <a:rPr lang="ru-RU" sz="2400" dirty="0" err="1" smtClean="0"/>
              <a:t>крылышков</a:t>
            </a:r>
            <a:r>
              <a:rPr lang="ru-RU" sz="2400" dirty="0" smtClean="0"/>
              <a:t> красу </a:t>
            </a:r>
          </a:p>
          <a:p>
            <a:pPr fontAlgn="base">
              <a:buNone/>
            </a:pPr>
            <a:r>
              <a:rPr lang="ru-RU" sz="2400" dirty="0" smtClean="0"/>
              <a:t>Разглядеть нельзя в лесу, </a:t>
            </a:r>
          </a:p>
          <a:p>
            <a:pPr fontAlgn="base">
              <a:buNone/>
            </a:pPr>
            <a:r>
              <a:rPr lang="ru-RU" sz="2400" dirty="0" smtClean="0"/>
              <a:t>По сучкам порхает бойко </a:t>
            </a:r>
          </a:p>
          <a:p>
            <a:pPr fontAlgn="base">
              <a:buNone/>
            </a:pPr>
            <a:r>
              <a:rPr lang="ru-RU" sz="2400" dirty="0" smtClean="0"/>
              <a:t>С резким хриплым криком ... </a:t>
            </a:r>
          </a:p>
          <a:p>
            <a:endParaRPr lang="ru-RU" dirty="0"/>
          </a:p>
        </p:txBody>
      </p:sp>
      <p:pic>
        <p:nvPicPr>
          <p:cNvPr id="4" name="Рисунок 3" descr="112701358.jpg"/>
          <p:cNvPicPr>
            <a:picLocks noChangeAspect="1"/>
          </p:cNvPicPr>
          <p:nvPr/>
        </p:nvPicPr>
        <p:blipFill>
          <a:blip r:embed="rId3" cstate="print"/>
          <a:stretch>
            <a:fillRect/>
          </a:stretch>
        </p:blipFill>
        <p:spPr>
          <a:xfrm rot="21370668">
            <a:off x="235849" y="1779421"/>
            <a:ext cx="4363060" cy="28169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01080" cy="2286016"/>
          </a:xfrm>
        </p:spPr>
        <p:txBody>
          <a:bodyPr anchor="t">
            <a:normAutofit/>
          </a:bodyPr>
          <a:lstStyle/>
          <a:p>
            <a:r>
              <a:rPr lang="ru-RU"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Цель: Формирование экологических знаний о зимующих птицах и ответственного, бережного отношения к ним.</a:t>
            </a:r>
            <a:endParaRPr lang="ru-RU"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1"/>
          </p:nvPr>
        </p:nvSpPr>
        <p:spPr>
          <a:xfrm>
            <a:off x="457200" y="1714488"/>
            <a:ext cx="8229600" cy="4411675"/>
          </a:xfrm>
        </p:spPr>
        <p:txBody>
          <a:bodyPr>
            <a:normAutofit/>
          </a:bodyPr>
          <a:lstStyle/>
          <a:p>
            <a:pPr>
              <a:buNone/>
            </a:pP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Задачи: </a:t>
            </a:r>
          </a:p>
          <a:p>
            <a:pPr marL="514350" indent="-514350">
              <a:buAutoNum type="arabicPeriod"/>
            </a:pP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Пополнить предметно-развивающую среду по теме проекта;</a:t>
            </a:r>
          </a:p>
          <a:p>
            <a:pPr marL="514350" indent="-514350">
              <a:buNone/>
            </a:pP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 Расширить кругозор детей о зимующих птицах;</a:t>
            </a:r>
          </a:p>
          <a:p>
            <a:pPr marL="514350" indent="-514350">
              <a:buNone/>
            </a:pP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 Способствовать развитию </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творческих способностей </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воспитанников;</a:t>
            </a:r>
          </a:p>
          <a:p>
            <a:pPr marL="514350" indent="-514350">
              <a:buNone/>
            </a:pP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 Привлечь воспитанников и родителей к помощи птицам в трудных зимних условиях.</a:t>
            </a:r>
          </a:p>
          <a:p>
            <a:pPr marL="514350" indent="-514350">
              <a:buNone/>
            </a:pPr>
            <a:endPar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marL="514350" indent="-514350">
              <a:buNone/>
            </a:pP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b="1" cap="all" dirty="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Содержимое 2"/>
          <p:cNvSpPr>
            <a:spLocks noGrp="1"/>
          </p:cNvSpPr>
          <p:nvPr>
            <p:ph idx="1"/>
          </p:nvPr>
        </p:nvSpPr>
        <p:spPr>
          <a:xfrm>
            <a:off x="4214810" y="1285860"/>
            <a:ext cx="3400420" cy="1757362"/>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anchor="t">
            <a:normAutofit fontScale="92500" lnSpcReduction="20000"/>
          </a:bodyPr>
          <a:lstStyle/>
          <a:p>
            <a:pPr>
              <a:buNone/>
            </a:pPr>
            <a:r>
              <a:rPr lang="ru-RU" dirty="0" smtClean="0"/>
              <a:t>    Черный жилет, </a:t>
            </a:r>
            <a:br>
              <a:rPr lang="ru-RU" dirty="0" smtClean="0"/>
            </a:br>
            <a:r>
              <a:rPr lang="ru-RU" dirty="0" smtClean="0"/>
              <a:t>Красный берет, </a:t>
            </a:r>
            <a:br>
              <a:rPr lang="ru-RU" dirty="0" smtClean="0"/>
            </a:br>
            <a:r>
              <a:rPr lang="ru-RU" dirty="0" smtClean="0"/>
              <a:t>Нос как топор, </a:t>
            </a:r>
            <a:br>
              <a:rPr lang="ru-RU" dirty="0" smtClean="0"/>
            </a:br>
            <a:r>
              <a:rPr lang="ru-RU" dirty="0" smtClean="0"/>
              <a:t>Хвост как упор. </a:t>
            </a:r>
            <a:endParaRPr lang="ru-RU" dirty="0"/>
          </a:p>
        </p:txBody>
      </p:sp>
      <p:pic>
        <p:nvPicPr>
          <p:cNvPr id="4" name="Рисунок 3" descr="101-682x1024.jpg"/>
          <p:cNvPicPr>
            <a:picLocks noChangeAspect="1"/>
          </p:cNvPicPr>
          <p:nvPr/>
        </p:nvPicPr>
        <p:blipFill>
          <a:blip r:embed="rId3"/>
          <a:stretch>
            <a:fillRect/>
          </a:stretch>
        </p:blipFill>
        <p:spPr>
          <a:xfrm rot="21437342">
            <a:off x="661273" y="1558781"/>
            <a:ext cx="2569520" cy="38580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3714744" y="3214686"/>
            <a:ext cx="5286412" cy="3499924"/>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ru-RU" sz="2400" u="sng" dirty="0" smtClean="0"/>
              <a:t>Дятел</a:t>
            </a:r>
            <a:r>
              <a:rPr lang="ru-RU" dirty="0" smtClean="0"/>
              <a:t> – у этой птицы красивое пестрое оперение: верх тела чёрный, на голове и шее белые пятна, на сложенных крыльях белые полосы, подхвостье и темя красные. Это одна из очень полезных птиц наших лесов; в отличие от других насекомоядных видов, он никуда не улетает на зиму, работая круглый год по уничтожению вредителей. Чаще всего встречается большой пёстрый дятел. Он украшение нашего леса. Дятел труженик леса. Летом  питается, в основном, древесными насекомыми, а зимой — семенами хвойных деревьев</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429124" y="1214422"/>
            <a:ext cx="3714776" cy="1857388"/>
          </a:xfrm>
        </p:spPr>
        <p:style>
          <a:lnRef idx="0">
            <a:schemeClr val="accent5"/>
          </a:lnRef>
          <a:fillRef idx="3">
            <a:schemeClr val="accent5"/>
          </a:fillRef>
          <a:effectRef idx="3">
            <a:schemeClr val="accent5"/>
          </a:effectRef>
          <a:fontRef idx="minor">
            <a:schemeClr val="lt1"/>
          </a:fontRef>
        </p:style>
        <p:txBody>
          <a:bodyPr>
            <a:normAutofit/>
          </a:bodyPr>
          <a:lstStyle/>
          <a:p>
            <a:pPr marL="0" indent="0">
              <a:spcBef>
                <a:spcPts val="0"/>
              </a:spcBef>
              <a:buNone/>
            </a:pPr>
            <a:r>
              <a:rPr lang="ru-RU" sz="2400" dirty="0" smtClean="0"/>
              <a:t>В серой шубке перовой </a:t>
            </a:r>
            <a:br>
              <a:rPr lang="ru-RU" sz="2400" dirty="0" smtClean="0"/>
            </a:br>
            <a:r>
              <a:rPr lang="ru-RU" sz="2400" dirty="0" smtClean="0"/>
              <a:t>И в морозы он герой, </a:t>
            </a:r>
            <a:br>
              <a:rPr lang="ru-RU" sz="2400" dirty="0" smtClean="0"/>
            </a:br>
            <a:r>
              <a:rPr lang="ru-RU" sz="2400" dirty="0" smtClean="0"/>
              <a:t>Скачет, на лету резвится, </a:t>
            </a:r>
            <a:br>
              <a:rPr lang="ru-RU" sz="2400" dirty="0" smtClean="0"/>
            </a:br>
            <a:r>
              <a:rPr lang="ru-RU" sz="2400" dirty="0" smtClean="0"/>
              <a:t>Не орел — а все же птица!</a:t>
            </a:r>
            <a:r>
              <a:rPr lang="ru-RU" sz="2800" dirty="0" smtClean="0"/>
              <a:t> </a:t>
            </a:r>
            <a:endParaRPr lang="ru-RU" dirty="0"/>
          </a:p>
        </p:txBody>
      </p:sp>
      <p:sp>
        <p:nvSpPr>
          <p:cNvPr id="6" name="TextBox 5"/>
          <p:cNvSpPr txBox="1"/>
          <p:nvPr/>
        </p:nvSpPr>
        <p:spPr>
          <a:xfrm>
            <a:off x="3500430" y="5143512"/>
            <a:ext cx="184731" cy="369332"/>
          </a:xfrm>
          <a:prstGeom prst="rect">
            <a:avLst/>
          </a:prstGeom>
          <a:noFill/>
        </p:spPr>
        <p:txBody>
          <a:bodyPr wrap="none" rtlCol="0">
            <a:spAutoFit/>
          </a:bodyPr>
          <a:lstStyle/>
          <a:p>
            <a:endParaRPr lang="ru-RU" dirty="0"/>
          </a:p>
        </p:txBody>
      </p:sp>
      <p:sp>
        <p:nvSpPr>
          <p:cNvPr id="7" name="TextBox 6"/>
          <p:cNvSpPr txBox="1"/>
          <p:nvPr/>
        </p:nvSpPr>
        <p:spPr>
          <a:xfrm>
            <a:off x="3500430" y="3429000"/>
            <a:ext cx="5357850" cy="3166824"/>
          </a:xfrm>
          <a:prstGeom prst="roundRect">
            <a:avLst/>
          </a:prstGeom>
          <a:solidFill>
            <a:schemeClr val="accent6">
              <a:lumMod val="50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ru-RU" u="sng" dirty="0" smtClean="0"/>
              <a:t>Воробей</a:t>
            </a:r>
            <a:r>
              <a:rPr lang="ru-RU" dirty="0" smtClean="0"/>
              <a:t> – это одна из самых известных птиц, обитающих по соседству с жилищем и хорошо узнаваемых как по внешнему виду, так и по характерному чириканью. Воробьи встречаются везде. Воробей назван так давным-давно за то, что стаи полевых воробьев, могли опустошать огромные поля. Питается в основном растительной пищей, лишь весной частично насекомыми, которыми также вскармливает птенцов</a:t>
            </a:r>
            <a:endParaRPr lang="ru-RU" dirty="0"/>
          </a:p>
        </p:txBody>
      </p:sp>
      <p:pic>
        <p:nvPicPr>
          <p:cNvPr id="8" name="Рисунок 7" descr="0_89c97_967d0734_XL.jpg"/>
          <p:cNvPicPr>
            <a:picLocks noChangeAspect="1"/>
          </p:cNvPicPr>
          <p:nvPr/>
        </p:nvPicPr>
        <p:blipFill>
          <a:blip r:embed="rId3"/>
          <a:stretch>
            <a:fillRect/>
          </a:stretch>
        </p:blipFill>
        <p:spPr>
          <a:xfrm rot="21379305">
            <a:off x="285720" y="1463584"/>
            <a:ext cx="3214710" cy="28226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5357818" y="1357298"/>
            <a:ext cx="3114668" cy="1971675"/>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a:normAutofit fontScale="92500"/>
          </a:bodyPr>
          <a:lstStyle/>
          <a:p>
            <a:pPr>
              <a:buNone/>
            </a:pPr>
            <a:r>
              <a:rPr lang="ru-RU" dirty="0" smtClean="0"/>
              <a:t>	</a:t>
            </a:r>
            <a:r>
              <a:rPr lang="ru-RU" sz="2400" dirty="0" smtClean="0"/>
              <a:t>Меня сизокрылым</a:t>
            </a:r>
            <a:br>
              <a:rPr lang="ru-RU" sz="2400" dirty="0" smtClean="0"/>
            </a:br>
            <a:r>
              <a:rPr lang="ru-RU" sz="2400" dirty="0" smtClean="0"/>
              <a:t>Все с детства зовут.</a:t>
            </a:r>
            <a:br>
              <a:rPr lang="ru-RU" sz="2400" dirty="0" smtClean="0"/>
            </a:br>
            <a:r>
              <a:rPr lang="ru-RU" sz="2400" dirty="0" smtClean="0"/>
              <a:t>Как символа мира</a:t>
            </a:r>
            <a:br>
              <a:rPr lang="ru-RU" sz="2400" dirty="0" smtClean="0"/>
            </a:br>
            <a:r>
              <a:rPr lang="ru-RU" sz="2400" dirty="0" smtClean="0"/>
              <a:t>И любят, и чтут.</a:t>
            </a:r>
            <a:endParaRPr lang="ru-RU" dirty="0"/>
          </a:p>
        </p:txBody>
      </p:sp>
      <p:sp>
        <p:nvSpPr>
          <p:cNvPr id="4" name="TextBox 3"/>
          <p:cNvSpPr txBox="1"/>
          <p:nvPr/>
        </p:nvSpPr>
        <p:spPr>
          <a:xfrm>
            <a:off x="2714612" y="4143380"/>
            <a:ext cx="6072230" cy="2281476"/>
          </a:xfrm>
          <a:prstGeom prst="flowChartAlternateProcess">
            <a:avLst/>
          </a:prstGeom>
          <a:solidFill>
            <a:srgbClr val="00B050"/>
          </a:solidFill>
        </p:spPr>
        <p:style>
          <a:lnRef idx="0">
            <a:schemeClr val="accent4"/>
          </a:lnRef>
          <a:fillRef idx="3">
            <a:schemeClr val="accent4"/>
          </a:fillRef>
          <a:effectRef idx="3">
            <a:schemeClr val="accent4"/>
          </a:effectRef>
          <a:fontRef idx="minor">
            <a:schemeClr val="lt1"/>
          </a:fontRef>
        </p:style>
        <p:txBody>
          <a:bodyPr wrap="square" rtlCol="0" anchor="ctr">
            <a:spAutoFit/>
          </a:bodyPr>
          <a:lstStyle/>
          <a:p>
            <a:pPr indent="457200" algn="just"/>
            <a:r>
              <a:rPr lang="ru-RU" sz="1600" u="sng" dirty="0" smtClean="0"/>
              <a:t>Голубь</a:t>
            </a:r>
            <a:r>
              <a:rPr lang="ru-RU" sz="1400" dirty="0" smtClean="0"/>
              <a:t> — это птица с небольшой головой, тонким клювом, короткими ногами, но очень цепкими пальцами на них. Пальцами он крепко цепляется за деревья, чтобы не упасть. Еще у этой птицы красивые, длинные и острые крылья. </a:t>
            </a:r>
          </a:p>
          <a:p>
            <a:pPr indent="457200" algn="just"/>
            <a:r>
              <a:rPr lang="ru-RU" sz="1400" dirty="0" smtClean="0"/>
              <a:t>        Кроме семечек и хлеба, голуби едят разные зерна, семена, растения, ягоды. А в городе все, что найдут съедобного на улице. Городским птицам очень тяжело зимой, потому, что вся еда осталась под снегом — поэтому так важно кормить птиц зимой. Еще голуби пьют много воды, чтобы быстрее размягчалась твердая пища.</a:t>
            </a:r>
          </a:p>
        </p:txBody>
      </p:sp>
      <p:pic>
        <p:nvPicPr>
          <p:cNvPr id="6" name="Рисунок 5" descr="93471973_3vo5GB6eGKA.jpg"/>
          <p:cNvPicPr>
            <a:picLocks noChangeAspect="1"/>
          </p:cNvPicPr>
          <p:nvPr/>
        </p:nvPicPr>
        <p:blipFill>
          <a:blip r:embed="rId3"/>
          <a:stretch>
            <a:fillRect/>
          </a:stretch>
        </p:blipFill>
        <p:spPr>
          <a:xfrm rot="21447715">
            <a:off x="571472" y="1214422"/>
            <a:ext cx="3954949" cy="27289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643438" y="1214422"/>
            <a:ext cx="3257544" cy="1714512"/>
          </a:xfrm>
        </p:spPr>
        <p:style>
          <a:lnRef idx="0">
            <a:schemeClr val="accent5"/>
          </a:lnRef>
          <a:fillRef idx="3">
            <a:schemeClr val="accent5"/>
          </a:fillRef>
          <a:effectRef idx="3">
            <a:schemeClr val="accent5"/>
          </a:effectRef>
          <a:fontRef idx="minor">
            <a:schemeClr val="lt1"/>
          </a:fontRef>
        </p:style>
        <p:txBody>
          <a:bodyPr>
            <a:normAutofit/>
          </a:bodyPr>
          <a:lstStyle/>
          <a:p>
            <a:pPr>
              <a:buNone/>
            </a:pPr>
            <a:r>
              <a:rPr lang="ru-RU" dirty="0" smtClean="0"/>
              <a:t> 	</a:t>
            </a:r>
            <a:r>
              <a:rPr lang="ru-RU" sz="2400" dirty="0" smtClean="0"/>
              <a:t>Синяя косынка, </a:t>
            </a:r>
            <a:br>
              <a:rPr lang="ru-RU" sz="2400" dirty="0" smtClean="0"/>
            </a:br>
            <a:r>
              <a:rPr lang="ru-RU" sz="2400" dirty="0" smtClean="0"/>
              <a:t>Темненькая спинка, </a:t>
            </a:r>
            <a:br>
              <a:rPr lang="ru-RU" sz="2400" dirty="0" smtClean="0"/>
            </a:br>
            <a:r>
              <a:rPr lang="ru-RU" sz="2400" dirty="0" smtClean="0"/>
              <a:t>Маленькая птичка, </a:t>
            </a:r>
            <a:br>
              <a:rPr lang="ru-RU" sz="2400" dirty="0" smtClean="0"/>
            </a:br>
            <a:r>
              <a:rPr lang="ru-RU" sz="2400" dirty="0" smtClean="0"/>
              <a:t>Звать ее</a:t>
            </a:r>
            <a:endParaRPr lang="ru-RU" dirty="0"/>
          </a:p>
        </p:txBody>
      </p:sp>
      <p:pic>
        <p:nvPicPr>
          <p:cNvPr id="4" name="Рисунок 3" descr="1418137074_e16bd24c372b96e08cfa449343c_prev.jpg"/>
          <p:cNvPicPr>
            <a:picLocks noChangeAspect="1"/>
          </p:cNvPicPr>
          <p:nvPr/>
        </p:nvPicPr>
        <p:blipFill>
          <a:blip r:embed="rId3"/>
          <a:stretch>
            <a:fillRect/>
          </a:stretch>
        </p:blipFill>
        <p:spPr>
          <a:xfrm rot="21401633">
            <a:off x="659943" y="1374332"/>
            <a:ext cx="3159361" cy="31593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071934" y="3000372"/>
            <a:ext cx="4929222" cy="3693319"/>
          </a:xfrm>
          <a:prstGeom prst="rect">
            <a:avLst/>
          </a:prstGeom>
          <a:solidFill>
            <a:srgbClr val="0070C0"/>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ru-RU" u="sng" dirty="0" smtClean="0"/>
              <a:t>Синица</a:t>
            </a:r>
            <a:r>
              <a:rPr lang="ru-RU" dirty="0" smtClean="0"/>
              <a:t> – это красивая птица. У неё на голове </a:t>
            </a:r>
            <a:r>
              <a:rPr lang="ru-RU" dirty="0" smtClean="0"/>
              <a:t>чёрная</a:t>
            </a:r>
            <a:r>
              <a:rPr lang="en-US" dirty="0" smtClean="0"/>
              <a:t>/</a:t>
            </a:r>
            <a:r>
              <a:rPr lang="ru-RU" dirty="0" smtClean="0"/>
              <a:t>синяя</a:t>
            </a:r>
            <a:r>
              <a:rPr lang="ru-RU" dirty="0" smtClean="0"/>
              <a:t> </a:t>
            </a:r>
            <a:r>
              <a:rPr lang="ru-RU" dirty="0" smtClean="0"/>
              <a:t>шапочка, щёки белые, на горле чёрная полоса </a:t>
            </a:r>
            <a:r>
              <a:rPr lang="ru-RU" dirty="0" err="1" smtClean="0"/>
              <a:t>галстучек</a:t>
            </a:r>
            <a:r>
              <a:rPr lang="ru-RU" dirty="0" smtClean="0"/>
              <a:t>. Крылья и хвост серые, спина жёлто-синяя, а брюшко — жёлтое. Синица очень прожорлива, она поедает за сутки столько, сколько весит сама. Тем самым она приносит большую пользу, поедая вредных насекомых, а в зимний солнечный денёк радует нас весёлой песенкой. Очень подвижная птица. Зимой сбивается в смешанные стайки с другими птицами и кочует в поисках корма. Охотно посещает кормушки, где кормится семечками подсолнуха, несолёным салом.</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286248" y="1214422"/>
            <a:ext cx="2857520" cy="2428892"/>
          </a:xfrm>
        </p:spPr>
        <p:style>
          <a:lnRef idx="0">
            <a:schemeClr val="accent5"/>
          </a:lnRef>
          <a:fillRef idx="3">
            <a:schemeClr val="accent5"/>
          </a:fillRef>
          <a:effectRef idx="3">
            <a:schemeClr val="accent5"/>
          </a:effectRef>
          <a:fontRef idx="minor">
            <a:schemeClr val="lt1"/>
          </a:fontRef>
        </p:style>
        <p:txBody>
          <a:bodyPr>
            <a:normAutofit/>
          </a:bodyPr>
          <a:lstStyle/>
          <a:p>
            <a:pPr>
              <a:buFontTx/>
              <a:buChar char="-"/>
            </a:pPr>
            <a:r>
              <a:rPr lang="ru-RU" sz="1800" dirty="0" smtClean="0"/>
              <a:t>Кар-кар-кар! </a:t>
            </a:r>
          </a:p>
          <a:p>
            <a:pPr>
              <a:buNone/>
            </a:pPr>
            <a:r>
              <a:rPr lang="ru-RU" sz="1800" dirty="0" smtClean="0"/>
              <a:t>Кричит плутовка. </a:t>
            </a:r>
          </a:p>
          <a:p>
            <a:pPr>
              <a:buNone/>
            </a:pPr>
            <a:r>
              <a:rPr lang="ru-RU" sz="1800" dirty="0" smtClean="0"/>
              <a:t>Ну и ловкая воровка! </a:t>
            </a:r>
          </a:p>
          <a:p>
            <a:pPr>
              <a:buNone/>
            </a:pPr>
            <a:r>
              <a:rPr lang="ru-RU" sz="1800" dirty="0" smtClean="0"/>
              <a:t>Все блестящие вещицы </a:t>
            </a:r>
          </a:p>
          <a:p>
            <a:pPr>
              <a:buNone/>
            </a:pPr>
            <a:r>
              <a:rPr lang="ru-RU" sz="1800" dirty="0" smtClean="0"/>
              <a:t>Очень любит эта птица! </a:t>
            </a:r>
          </a:p>
          <a:p>
            <a:pPr>
              <a:buNone/>
            </a:pPr>
            <a:r>
              <a:rPr lang="ru-RU" sz="1800" dirty="0" smtClean="0"/>
              <a:t>И она вам всем знакома, </a:t>
            </a:r>
          </a:p>
          <a:p>
            <a:pPr>
              <a:buNone/>
            </a:pPr>
            <a:r>
              <a:rPr lang="ru-RU" sz="1800" dirty="0" smtClean="0"/>
              <a:t>Как зовут ее? </a:t>
            </a:r>
            <a:endParaRPr lang="ru-RU" sz="1800" dirty="0"/>
          </a:p>
        </p:txBody>
      </p:sp>
      <p:sp>
        <p:nvSpPr>
          <p:cNvPr id="4" name="TextBox 3"/>
          <p:cNvSpPr txBox="1"/>
          <p:nvPr/>
        </p:nvSpPr>
        <p:spPr>
          <a:xfrm>
            <a:off x="2214546" y="3786190"/>
            <a:ext cx="6215106" cy="2826306"/>
          </a:xfrm>
          <a:prstGeom prst="flowChartAlternateProcess">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ru-RU" sz="1600" u="sng" dirty="0" smtClean="0"/>
              <a:t>Ворона</a:t>
            </a:r>
            <a:r>
              <a:rPr lang="ru-RU" sz="1600" dirty="0" smtClean="0"/>
              <a:t> – встретить ворону можно круглый год, зимой чаще всего вблизи жилья человека, на свалках. Осторожная птица. Хорошо ходит. Перед тем как подняться на крылья, ворона делает несколько прыжков. Голос — очень характерное карканье.   Ворона — всеядная птица. Главное место в питании занимает падаль, которой ворона кормится на свалках. В этом отношении ворона выступает как санитарная птица. Современная городская ворона может распечатать пакет молока, разбить грецкий орех, размочить в луже сухарь, вскрыть консервную банку.</a:t>
            </a:r>
            <a:endParaRPr lang="ru-RU" sz="1600" dirty="0"/>
          </a:p>
        </p:txBody>
      </p:sp>
      <p:pic>
        <p:nvPicPr>
          <p:cNvPr id="5" name="Рисунок 4" descr="vorona_ser_zima.jpg"/>
          <p:cNvPicPr>
            <a:picLocks noChangeAspect="1"/>
          </p:cNvPicPr>
          <p:nvPr/>
        </p:nvPicPr>
        <p:blipFill>
          <a:blip r:embed="rId3"/>
          <a:stretch>
            <a:fillRect/>
          </a:stretch>
        </p:blipFill>
        <p:spPr>
          <a:xfrm rot="21429272">
            <a:off x="712037" y="1282302"/>
            <a:ext cx="3072283" cy="2695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82660"/>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4214810" y="1285860"/>
            <a:ext cx="3714776" cy="1643074"/>
          </a:xfrm>
        </p:spPr>
        <p:style>
          <a:lnRef idx="0">
            <a:schemeClr val="accent5"/>
          </a:lnRef>
          <a:fillRef idx="3">
            <a:schemeClr val="accent5"/>
          </a:fillRef>
          <a:effectRef idx="3">
            <a:schemeClr val="accent5"/>
          </a:effectRef>
          <a:fontRef idx="minor">
            <a:schemeClr val="lt1"/>
          </a:fontRef>
        </p:style>
        <p:txBody>
          <a:bodyPr>
            <a:normAutofit/>
          </a:bodyPr>
          <a:lstStyle/>
          <a:p>
            <a:pPr>
              <a:buNone/>
            </a:pPr>
            <a:r>
              <a:rPr lang="ru-RU" sz="2400" dirty="0" smtClean="0"/>
              <a:t>	Выпал снег, а эта птица </a:t>
            </a:r>
            <a:br>
              <a:rPr lang="ru-RU" sz="2400" dirty="0" smtClean="0"/>
            </a:br>
            <a:r>
              <a:rPr lang="ru-RU" sz="2400" dirty="0" smtClean="0"/>
              <a:t>Снега вовсе не боится. </a:t>
            </a:r>
            <a:br>
              <a:rPr lang="ru-RU" sz="2400" dirty="0" smtClean="0"/>
            </a:br>
            <a:r>
              <a:rPr lang="ru-RU" sz="2400" dirty="0" smtClean="0"/>
              <a:t>Эту птицу мы зовем </a:t>
            </a:r>
            <a:br>
              <a:rPr lang="ru-RU" sz="2400" dirty="0" smtClean="0"/>
            </a:br>
            <a:r>
              <a:rPr lang="ru-RU" sz="2400" dirty="0" smtClean="0"/>
              <a:t>Красногрудым... </a:t>
            </a:r>
            <a:endParaRPr lang="ru-RU" sz="2400" dirty="0"/>
          </a:p>
        </p:txBody>
      </p:sp>
      <p:pic>
        <p:nvPicPr>
          <p:cNvPr id="4" name="Рисунок 3" descr="50dcebfe64de2.jpg"/>
          <p:cNvPicPr>
            <a:picLocks noChangeAspect="1"/>
          </p:cNvPicPr>
          <p:nvPr/>
        </p:nvPicPr>
        <p:blipFill>
          <a:blip r:embed="rId3"/>
          <a:stretch>
            <a:fillRect/>
          </a:stretch>
        </p:blipFill>
        <p:spPr>
          <a:xfrm rot="21436157">
            <a:off x="568043" y="1437400"/>
            <a:ext cx="3432674" cy="29368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4286248" y="3357562"/>
            <a:ext cx="4000528" cy="2585323"/>
          </a:xfrm>
          <a:prstGeom prst="rect">
            <a:avLst/>
          </a:prstGeom>
          <a:solidFill>
            <a:srgbClr val="00CC99"/>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ru-RU" u="sng" dirty="0" smtClean="0"/>
              <a:t>Снегирь</a:t>
            </a:r>
            <a:r>
              <a:rPr lang="ru-RU" dirty="0" smtClean="0"/>
              <a:t> — птица, которая прилетает к нам из северного леса. Прилетает к нам с появлением первых заморозков. А весной снова улетает в свои северные леса. Грудка у нее красная, хвост, концы крыльев и голова темно – синие, на крыльях по белой полоске. Снегирь питается семенами растений, ягодами рябины.</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784"/>
          </a:xfrm>
        </p:spPr>
        <p:txBody>
          <a:bodyPr/>
          <a:lstStyle/>
          <a:p>
            <a:r>
              <a:rPr lang="ru-RU" b="1" cap="all" dirty="0" smtClean="0">
                <a:ln w="9000" cmpd="sng">
                  <a:solidFill>
                    <a:schemeClr val="bg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Давайте познакомимся!</a:t>
            </a:r>
            <a:endParaRPr lang="ru-RU" dirty="0"/>
          </a:p>
        </p:txBody>
      </p:sp>
      <p:sp>
        <p:nvSpPr>
          <p:cNvPr id="3" name="Содержимое 2"/>
          <p:cNvSpPr>
            <a:spLocks noGrp="1"/>
          </p:cNvSpPr>
          <p:nvPr>
            <p:ph idx="1"/>
          </p:nvPr>
        </p:nvSpPr>
        <p:spPr>
          <a:xfrm>
            <a:off x="5072066" y="1500174"/>
            <a:ext cx="3500462" cy="1643074"/>
          </a:xfrm>
        </p:spPr>
        <p:style>
          <a:lnRef idx="0">
            <a:schemeClr val="accent5"/>
          </a:lnRef>
          <a:fillRef idx="3">
            <a:schemeClr val="accent5"/>
          </a:fillRef>
          <a:effectRef idx="3">
            <a:schemeClr val="accent5"/>
          </a:effectRef>
          <a:fontRef idx="minor">
            <a:schemeClr val="lt1"/>
          </a:fontRef>
        </p:style>
        <p:txBody>
          <a:bodyPr>
            <a:normAutofit fontScale="92500" lnSpcReduction="20000"/>
          </a:bodyPr>
          <a:lstStyle/>
          <a:p>
            <a:pPr marL="0" indent="0">
              <a:spcBef>
                <a:spcPts val="0"/>
              </a:spcBef>
              <a:buNone/>
            </a:pPr>
            <a:r>
              <a:rPr lang="ru-RU" sz="3400" dirty="0" smtClean="0"/>
              <a:t>Днем спит, </a:t>
            </a:r>
            <a:br>
              <a:rPr lang="ru-RU" sz="3400" dirty="0" smtClean="0"/>
            </a:br>
            <a:r>
              <a:rPr lang="ru-RU" sz="3400" dirty="0" smtClean="0"/>
              <a:t>Ночью летает, </a:t>
            </a:r>
          </a:p>
          <a:p>
            <a:pPr marL="0" indent="0">
              <a:spcBef>
                <a:spcPts val="0"/>
              </a:spcBef>
              <a:buNone/>
            </a:pPr>
            <a:r>
              <a:rPr lang="ru-RU" sz="3400" dirty="0" smtClean="0"/>
              <a:t>Прохожих в лесу пугает. </a:t>
            </a:r>
          </a:p>
          <a:p>
            <a:pPr marL="0" indent="0">
              <a:spcBef>
                <a:spcPts val="0"/>
              </a:spcBef>
              <a:buNone/>
            </a:pPr>
            <a:endParaRPr lang="ru-RU" sz="2400" dirty="0" smtClean="0"/>
          </a:p>
          <a:p>
            <a:pPr marL="0" indent="0">
              <a:spcBef>
                <a:spcPts val="0"/>
              </a:spcBef>
              <a:buNone/>
            </a:pPr>
            <a:endParaRPr lang="ru-RU" dirty="0"/>
          </a:p>
        </p:txBody>
      </p:sp>
      <p:pic>
        <p:nvPicPr>
          <p:cNvPr id="4" name="Рисунок 3" descr="thumb2-sova-sneg-vetki.jpg"/>
          <p:cNvPicPr>
            <a:picLocks noChangeAspect="1"/>
          </p:cNvPicPr>
          <p:nvPr/>
        </p:nvPicPr>
        <p:blipFill>
          <a:blip r:embed="rId3"/>
          <a:stretch>
            <a:fillRect/>
          </a:stretch>
        </p:blipFill>
        <p:spPr>
          <a:xfrm rot="21357615">
            <a:off x="466940" y="1398614"/>
            <a:ext cx="4066794" cy="2543178"/>
          </a:xfrm>
          <a:prstGeom prst="rect">
            <a:avLst/>
          </a:prstGeom>
          <a:solidFill>
            <a:srgbClr val="FFFFFF">
              <a:shade val="85000"/>
            </a:srgbClr>
          </a:solidFill>
          <a:ln w="889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4071935" y="3929066"/>
            <a:ext cx="4786346" cy="2860358"/>
          </a:xfrm>
          <a:prstGeom prst="flowChartAlternateProcess">
            <a:avLst/>
          </a:prstGeom>
          <a:solidFill>
            <a:srgbClr val="993366"/>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ru-RU" u="sng" dirty="0" smtClean="0"/>
              <a:t>Сова</a:t>
            </a:r>
            <a:r>
              <a:rPr lang="ru-RU" dirty="0" smtClean="0"/>
              <a:t> – это хищная птица, у нее большие глаза и уши, интересный клюв, плоское лицо, когти, пушистые перья, ну и конечно перья вокруг глаз. Кроме того, совы производят очень забавные звуки, каждый вид производят его собственный звук. Основой питания почти всех сов служат мелкие зверьки, в первую очередь полёвки, мыши и крысы.</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564</TotalTime>
  <Words>612</Words>
  <PresentationFormat>Экран (4:3)</PresentationFormat>
  <Paragraphs>55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Зимующие птицы</vt:lpstr>
      <vt:lpstr>Цель: Формирование экологических знаний о зимующих птицах и ответственного, бережного отношения к ним.</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lpstr>Давайте познакомимся!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Зимующие птицы</dc:title>
  <dc:creator>admin</dc:creator>
  <cp:lastModifiedBy>admin</cp:lastModifiedBy>
  <cp:revision>58</cp:revision>
  <dcterms:created xsi:type="dcterms:W3CDTF">2016-02-09T14:38:51Z</dcterms:created>
  <dcterms:modified xsi:type="dcterms:W3CDTF">2016-02-10T19:00:26Z</dcterms:modified>
</cp:coreProperties>
</file>