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68" r:id="rId2"/>
    <p:sldId id="256" r:id="rId3"/>
    <p:sldId id="259" r:id="rId4"/>
    <p:sldId id="257" r:id="rId5"/>
    <p:sldId id="262" r:id="rId6"/>
    <p:sldId id="266" r:id="rId7"/>
    <p:sldId id="269" r:id="rId8"/>
    <p:sldId id="260" r:id="rId9"/>
    <p:sldId id="258" r:id="rId10"/>
    <p:sldId id="261" r:id="rId11"/>
    <p:sldId id="267" r:id="rId12"/>
    <p:sldId id="265" r:id="rId13"/>
    <p:sldId id="26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4040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5" autoAdjust="0"/>
    <p:restoredTop sz="94836" autoAdjust="0"/>
  </p:normalViewPr>
  <p:slideViewPr>
    <p:cSldViewPr>
      <p:cViewPr varScale="1">
        <p:scale>
          <a:sx n="74" d="100"/>
          <a:sy n="74" d="100"/>
        </p:scale>
        <p:origin x="-126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1C76B4-7B10-4B37-9616-8548051AE3DF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BE2FE4-C9FE-44BE-B3ED-01C39CC38F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237930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E2FE4-C9FE-44BE-B3ED-01C39CC38F57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E2FE4-C9FE-44BE-B3ED-01C39CC38F57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E2FE4-C9FE-44BE-B3ED-01C39CC38F57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F023C-CEB8-458A-9F53-F3C3CAC601BE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BFDEB-BC6D-4A90-81DB-DE3DC9805D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ut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F023C-CEB8-458A-9F53-F3C3CAC601BE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BFDEB-BC6D-4A90-81DB-DE3DC9805D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ut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F023C-CEB8-458A-9F53-F3C3CAC601BE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BFDEB-BC6D-4A90-81DB-DE3DC9805D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u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F023C-CEB8-458A-9F53-F3C3CAC601BE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BFDEB-BC6D-4A90-81DB-DE3DC9805D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ut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F023C-CEB8-458A-9F53-F3C3CAC601BE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BFDEB-BC6D-4A90-81DB-DE3DC9805D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ut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F023C-CEB8-458A-9F53-F3C3CAC601BE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BFDEB-BC6D-4A90-81DB-DE3DC9805D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ut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F023C-CEB8-458A-9F53-F3C3CAC601BE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BFDEB-BC6D-4A90-81DB-DE3DC9805D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ut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F023C-CEB8-458A-9F53-F3C3CAC601BE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BFDEB-BC6D-4A90-81DB-DE3DC9805D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ut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F023C-CEB8-458A-9F53-F3C3CAC601BE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BFDEB-BC6D-4A90-81DB-DE3DC9805D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ut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F023C-CEB8-458A-9F53-F3C3CAC601BE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BFDEB-BC6D-4A90-81DB-DE3DC9805D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ut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F023C-CEB8-458A-9F53-F3C3CAC601BE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BFDEB-BC6D-4A90-81DB-DE3DC9805D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ut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tile tx="209550" ty="50800" sx="63000" sy="9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6F023C-CEB8-458A-9F53-F3C3CAC601BE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BBFDEB-BC6D-4A90-81DB-DE3DC9805D1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cut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11" Type="http://schemas.openxmlformats.org/officeDocument/2006/relationships/image" Target="../media/image15.jpeg"/><Relationship Id="rId5" Type="http://schemas.openxmlformats.org/officeDocument/2006/relationships/image" Target="../media/image25.jpeg"/><Relationship Id="rId10" Type="http://schemas.openxmlformats.org/officeDocument/2006/relationships/slide" Target="slide3.xml"/><Relationship Id="rId4" Type="http://schemas.openxmlformats.org/officeDocument/2006/relationships/image" Target="../media/image24.jpeg"/><Relationship Id="rId9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slide" Target="slide3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slide" Target="sl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slide" Target="slide3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slide" Target="slide3.xm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785794"/>
            <a:ext cx="81439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  <a:latin typeface="Adventure" pitchFamily="2" charset="0"/>
              </a:rPr>
              <a:t>Знакомство  с </a:t>
            </a:r>
            <a:r>
              <a:rPr lang="ru-RU" sz="4800" b="1" smtClean="0">
                <a:solidFill>
                  <a:schemeClr val="accent2">
                    <a:lumMod val="75000"/>
                  </a:schemeClr>
                </a:solidFill>
                <a:latin typeface="Adventure" pitchFamily="2" charset="0"/>
              </a:rPr>
              <a:t>русскими народными  </a:t>
            </a:r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  <a:latin typeface="Adventure" pitchFamily="2" charset="0"/>
              </a:rPr>
              <a:t>декоративными росписями</a:t>
            </a:r>
            <a:endParaRPr lang="ru-RU" sz="4800" b="1" dirty="0">
              <a:solidFill>
                <a:schemeClr val="accent2">
                  <a:lumMod val="75000"/>
                </a:schemeClr>
              </a:solidFill>
              <a:latin typeface="Adventure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57620" y="4286256"/>
            <a:ext cx="48577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</a:rPr>
              <a:t>Безрукова Алла Ивановна</a:t>
            </a:r>
            <a:endParaRPr lang="ru-RU" sz="36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 rot="10800000" flipV="1">
            <a:off x="3357554" y="6000768"/>
            <a:ext cx="16430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2016 год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43372" y="5500702"/>
            <a:ext cx="54330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Учитель ИЗО ГБОУ СОШ №50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900"/>
                            </p:stCondLst>
                            <p:childTnLst>
                              <p:par>
                                <p:cTn id="11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900"/>
                            </p:stCondLst>
                            <p:childTnLst>
                              <p:par>
                                <p:cTn id="16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900"/>
                            </p:stCondLst>
                            <p:childTnLst>
                              <p:par>
                                <p:cTn id="21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3929066"/>
            <a:ext cx="8715436" cy="267765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Под Москвой в Раменском районе ( село Гжель) еще в 16 веке изготавливались  из знаменитой гжельской  глины разные гончарные изделия. Само название «гжель» выводят  из глагола «жечь», обжигать  глину. Во все времена посуда формировалась на гончарном круге и в  гипсовых формах, а скульптурки и игрушки лепились вручную. Потом изделия обжигались при очень высокой  температуре.</a:t>
            </a:r>
          </a:p>
        </p:txBody>
      </p:sp>
      <p:pic>
        <p:nvPicPr>
          <p:cNvPr id="3074" name="Picture 2" descr="F:\курсы А.И\2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78" y="1357298"/>
            <a:ext cx="3000396" cy="2250297"/>
          </a:xfrm>
          <a:prstGeom prst="rect">
            <a:avLst/>
          </a:prstGeom>
          <a:noFill/>
          <a:ln w="57150">
            <a:solidFill>
              <a:schemeClr val="tx2">
                <a:lumMod val="75000"/>
              </a:schemeClr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2071670" y="214290"/>
            <a:ext cx="542928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chemeClr val="tx2">
                    <a:lumMod val="75000"/>
                  </a:schemeClr>
                </a:solidFill>
              </a:rPr>
              <a:t>Гжель</a:t>
            </a:r>
            <a:endParaRPr lang="ru-RU" sz="6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Picture 3" descr="C:\Documents and Settings\Admin\Рабочий стол\курсы А.И\16245434_GZHEL.jpg">
            <a:hlinkClick r:id="rId3" action="ppaction://hlinksldjump" tooltip="Меню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00392" y="6135816"/>
            <a:ext cx="737461" cy="72218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8992" y="0"/>
            <a:ext cx="300039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6600" b="1" dirty="0" smtClean="0">
                <a:solidFill>
                  <a:schemeClr val="tx2">
                    <a:lumMod val="75000"/>
                  </a:schemeClr>
                </a:solidFill>
              </a:rPr>
              <a:t>Гжель</a:t>
            </a:r>
            <a:endParaRPr lang="ru-RU" sz="6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596" y="857232"/>
            <a:ext cx="8286808" cy="193899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Гжельская  посуда имеет свои отличительные черты: украшается мелкими скульптурками, ручками, фестонами. Посуду делают в специальных  формах и украшают декоративной цветочной росписью синим кобальтом: от темно-синего до светло голубого.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050" name="Picture 2" descr="\\Server\общие ресурсы\Курсы 2010\K100402\курсы А.И\11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2901813"/>
            <a:ext cx="4447192" cy="3527583"/>
          </a:xfrm>
          <a:prstGeom prst="rect">
            <a:avLst/>
          </a:prstGeom>
          <a:noFill/>
          <a:ln w="57150">
            <a:solidFill>
              <a:schemeClr val="tx2">
                <a:lumMod val="75000"/>
              </a:schemeClr>
            </a:solidFill>
          </a:ln>
        </p:spPr>
      </p:pic>
      <p:pic>
        <p:nvPicPr>
          <p:cNvPr id="6" name="Picture 3" descr="C:\Documents and Settings\Admin\Рабочий стол\курсы А.И\16245434_GZHEL.jpg">
            <a:hlinkClick r:id="rId3" action="ppaction://hlinksldjump" tooltip="Меню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072462" y="5929330"/>
            <a:ext cx="737461" cy="72218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86050" y="428604"/>
            <a:ext cx="413222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solidFill>
                  <a:schemeClr val="accent2">
                    <a:lumMod val="75000"/>
                  </a:schemeClr>
                </a:solidFill>
              </a:rPr>
              <a:t>Викторина</a:t>
            </a:r>
            <a:endParaRPr lang="ru-RU" sz="6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1571612"/>
            <a:ext cx="8429684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Какая роспись выполняется на фарфоре?</a:t>
            </a:r>
          </a:p>
        </p:txBody>
      </p:sp>
      <p:pic>
        <p:nvPicPr>
          <p:cNvPr id="4" name="Picture 3" descr="C:\Documents and Settings\Admin\Рабочий стол\курсы А.И\16245434_GZHEL.jpg">
            <a:hlinkClick r:id="rId2" action="ppaction://hlinksldjump" tooltip="Меню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43900" y="5929330"/>
            <a:ext cx="737461" cy="72218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7158" y="2000240"/>
            <a:ext cx="8429684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lvl="0" algn="just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Какая роспись называется «золотой»?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2455127"/>
            <a:ext cx="8429684" cy="83099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lvl="0" algn="just"/>
            <a:r>
              <a:rPr lang="ru-RU" sz="2400" b="1" dirty="0" smtClean="0">
                <a:solidFill>
                  <a:srgbClr val="1F497D">
                    <a:lumMod val="75000"/>
                  </a:srgbClr>
                </a:solidFill>
              </a:rPr>
              <a:t>В какой росписи используют  зеленую,  красную,  черную краски?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3214686"/>
            <a:ext cx="8429684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lvl="0" algn="just"/>
            <a:r>
              <a:rPr lang="ru-RU" sz="2400" b="1" dirty="0" smtClean="0">
                <a:solidFill>
                  <a:srgbClr val="1F497D">
                    <a:lumMod val="75000"/>
                  </a:srgbClr>
                </a:solidFill>
              </a:rPr>
              <a:t>Какая роспись выполняется одним цветом?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3643314"/>
            <a:ext cx="8429684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lvl="0" algn="just"/>
            <a:r>
              <a:rPr lang="ru-RU" sz="2400" b="1" dirty="0" smtClean="0">
                <a:solidFill>
                  <a:srgbClr val="1F497D">
                    <a:lumMod val="75000"/>
                  </a:srgbClr>
                </a:solidFill>
              </a:rPr>
              <a:t>Какая роспись выполняется на деревянной посуде?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57158" y="4098201"/>
            <a:ext cx="8429684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lvl="0" algn="just"/>
            <a:r>
              <a:rPr lang="ru-RU" sz="2400" b="1" dirty="0" smtClean="0">
                <a:solidFill>
                  <a:srgbClr val="1F497D">
                    <a:lumMod val="75000"/>
                  </a:srgbClr>
                </a:solidFill>
              </a:rPr>
              <a:t>Название какой росписи происходит от  глагола «жечь»?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57158" y="4500570"/>
            <a:ext cx="8429684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lvl="0" algn="just"/>
            <a:r>
              <a:rPr lang="ru-RU" sz="2400" b="1" dirty="0" smtClean="0">
                <a:solidFill>
                  <a:srgbClr val="1F497D">
                    <a:lumMod val="75000"/>
                  </a:srgbClr>
                </a:solidFill>
              </a:rPr>
              <a:t>Для какой росписи используют синий кобальт?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57158" y="4929198"/>
            <a:ext cx="8429684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lvl="0" algn="just"/>
            <a:r>
              <a:rPr lang="ru-RU" sz="2400" b="1" dirty="0" smtClean="0">
                <a:solidFill>
                  <a:srgbClr val="1F497D">
                    <a:lumMod val="75000"/>
                  </a:srgbClr>
                </a:solidFill>
              </a:rPr>
              <a:t>В какой росписи используются растительные орнаменты?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57158" y="5357826"/>
            <a:ext cx="8429684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lvl="0" algn="just"/>
            <a:r>
              <a:rPr lang="ru-RU" sz="2400" b="1" dirty="0" smtClean="0">
                <a:solidFill>
                  <a:srgbClr val="1F497D">
                    <a:lumMod val="75000"/>
                  </a:srgbClr>
                </a:solidFill>
              </a:rPr>
              <a:t>Для создания какой росписи используют  металл?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285728"/>
            <a:ext cx="33575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Хохлома</a:t>
            </a:r>
          </a:p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58016" y="285728"/>
            <a:ext cx="29289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Гжель</a:t>
            </a:r>
          </a:p>
          <a:p>
            <a:endParaRPr lang="ru-RU" dirty="0"/>
          </a:p>
        </p:txBody>
      </p:sp>
      <p:pic>
        <p:nvPicPr>
          <p:cNvPr id="1027" name="Picture 3" descr="K:\курсы А.И\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2714620"/>
            <a:ext cx="1871656" cy="1401662"/>
          </a:xfrm>
          <a:prstGeom prst="rect">
            <a:avLst/>
          </a:prstGeom>
          <a:noFill/>
        </p:spPr>
      </p:pic>
      <p:pic>
        <p:nvPicPr>
          <p:cNvPr id="1029" name="Picture 5" descr="K:\курсы А.И\02cacf8c132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0" y="2428868"/>
            <a:ext cx="1500198" cy="2000264"/>
          </a:xfrm>
          <a:prstGeom prst="rect">
            <a:avLst/>
          </a:prstGeom>
          <a:noFill/>
        </p:spPr>
      </p:pic>
      <p:pic>
        <p:nvPicPr>
          <p:cNvPr id="1030" name="Picture 6" descr="K:\курсы А.И\2hp_en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00496" y="2643182"/>
            <a:ext cx="1357322" cy="1709680"/>
          </a:xfrm>
          <a:prstGeom prst="rect">
            <a:avLst/>
          </a:prstGeom>
          <a:noFill/>
        </p:spPr>
      </p:pic>
      <p:pic>
        <p:nvPicPr>
          <p:cNvPr id="1031" name="Picture 7" descr="K:\курсы А.И\01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29058" y="2928934"/>
            <a:ext cx="1401749" cy="1429784"/>
          </a:xfrm>
          <a:prstGeom prst="rect">
            <a:avLst/>
          </a:prstGeom>
          <a:noFill/>
        </p:spPr>
      </p:pic>
      <p:pic>
        <p:nvPicPr>
          <p:cNvPr id="1032" name="Picture 8" descr="K:\курсы А.И\45973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57620" y="2928934"/>
            <a:ext cx="1365250" cy="1376366"/>
          </a:xfrm>
          <a:prstGeom prst="rect">
            <a:avLst/>
          </a:prstGeom>
          <a:noFill/>
        </p:spPr>
      </p:pic>
      <p:pic>
        <p:nvPicPr>
          <p:cNvPr id="1033" name="Picture 9" descr="K:\курсы А.И\a0025540bc62c3d7787990742945275b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57620" y="2643182"/>
            <a:ext cx="1500198" cy="1500198"/>
          </a:xfrm>
          <a:prstGeom prst="rect">
            <a:avLst/>
          </a:prstGeom>
          <a:noFill/>
        </p:spPr>
      </p:pic>
      <p:pic>
        <p:nvPicPr>
          <p:cNvPr id="1034" name="Picture 10" descr="K:\курсы А.И\abc1cb0737a6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714744" y="3143248"/>
            <a:ext cx="1563680" cy="1034679"/>
          </a:xfrm>
          <a:prstGeom prst="rect">
            <a:avLst/>
          </a:prstGeom>
          <a:noFill/>
        </p:spPr>
      </p:pic>
      <p:pic>
        <p:nvPicPr>
          <p:cNvPr id="1035" name="Picture 11" descr="K:\курсы А.И\12174147557090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428992" y="2857496"/>
            <a:ext cx="2054223" cy="1295741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5643570" y="135729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15" name="Picture 3" descr="C:\Documents and Settings\Admin\Рабочий стол\курсы А.И\16245434_GZHEL.jpg">
            <a:hlinkClick r:id="rId10" action="ppaction://hlinksldjump" tooltip="Меню"/>
          </p:cNvPr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072462" y="5929330"/>
            <a:ext cx="737461" cy="72218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0 L -0.29132 -0.23079 " pathEditMode="fixed" rAng="0" ptsTypes="AA">
                                      <p:cBhvr>
                                        <p:cTn id="23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6" y="-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8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3.33333E-6 L 0.18889 -0.18889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" y="-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7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3.33333E-6 L 0.25191 0.04213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6" y="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6" dur="2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0.03125 L -0.3151 -0.03125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5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0 L 0.22847 0.23079 " pathEditMode="relative" rAng="0" ptsTypes="AA">
                                      <p:cBhvr>
                                        <p:cTn id="59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4" y="1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4" dur="2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962 0.05787 L 0.15365 0.33078 " pathEditMode="relative" rAng="0" ptsTypes="AA">
                                      <p:cBhvr>
                                        <p:cTn id="68" dur="2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" y="1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3" dur="2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33 -0.0338 L -0.29132 0.16551 " pathEditMode="relative" rAng="0" ptsTypes="AA">
                                      <p:cBhvr>
                                        <p:cTn id="77" dur="2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82" dur="20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8906 0.33611 " pathEditMode="fixed" rAng="0" ptsTypes="AA">
                                      <p:cBhvr>
                                        <p:cTn id="86" dur="2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" y="1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000"/>
                            </p:stCondLst>
                            <p:childTnLst>
                              <p:par>
                                <p:cTn id="8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571472" y="214290"/>
            <a:ext cx="7772400" cy="1357322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>Знакомство с русскими народными декоративными росписями</a:t>
            </a:r>
            <a:endParaRPr lang="ru-RU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1500166" y="2719398"/>
            <a:ext cx="6400800" cy="1709734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Хохлома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Гжель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26" name="Picture 2" descr="C:\Documents and Settings\Admin\Рабочий стол\курсы А.И\175_b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1857364"/>
            <a:ext cx="2484647" cy="3907108"/>
          </a:xfrm>
          <a:prstGeom prst="rect">
            <a:avLst/>
          </a:prstGeom>
          <a:noFill/>
          <a:ln w="57150">
            <a:solidFill>
              <a:schemeClr val="accent2">
                <a:lumMod val="75000"/>
              </a:schemeClr>
            </a:solidFill>
          </a:ln>
        </p:spPr>
      </p:pic>
      <p:pic>
        <p:nvPicPr>
          <p:cNvPr id="3" name="Picture 2" descr="K:\курсы А.И\1941772885_a0cd7f2b37_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9322" y="1785926"/>
            <a:ext cx="2500328" cy="3857652"/>
          </a:xfrm>
          <a:prstGeom prst="rect">
            <a:avLst/>
          </a:prstGeom>
          <a:noFill/>
          <a:ln w="57150">
            <a:solidFill>
              <a:schemeClr val="tx2">
                <a:lumMod val="75000"/>
              </a:schemeClr>
            </a:solidFill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1928802"/>
            <a:ext cx="4071966" cy="317009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Резные ложки и ковши</a:t>
            </a:r>
          </a:p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Ты разгляди-ка, не спеши. </a:t>
            </a:r>
          </a:p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Там травка вьется и цветы </a:t>
            </a:r>
          </a:p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Удивительной красы.</a:t>
            </a:r>
          </a:p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Блестят они как золотые,</a:t>
            </a:r>
          </a:p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Как  будто солнцем  залитые,</a:t>
            </a:r>
          </a:p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Все листочки, как листочки, </a:t>
            </a:r>
          </a:p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Здесь же каждый золотой.</a:t>
            </a:r>
          </a:p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Красоту такую люди </a:t>
            </a:r>
          </a:p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Называют Хохломой.</a:t>
            </a:r>
          </a:p>
        </p:txBody>
      </p:sp>
      <p:pic>
        <p:nvPicPr>
          <p:cNvPr id="1026" name="Picture 2" descr="F:\курсы А.И\94060424fb8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94" y="1643050"/>
            <a:ext cx="2924175" cy="3929090"/>
          </a:xfrm>
          <a:prstGeom prst="rect">
            <a:avLst/>
          </a:prstGeom>
          <a:noFill/>
          <a:ln w="57150">
            <a:solidFill>
              <a:schemeClr val="accent2">
                <a:lumMod val="75000"/>
              </a:schemeClr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3071802" y="357166"/>
            <a:ext cx="342902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chemeClr val="accent2">
                    <a:lumMod val="75000"/>
                  </a:schemeClr>
                </a:solidFill>
              </a:rPr>
              <a:t>Хохлома</a:t>
            </a:r>
            <a:endParaRPr lang="ru-RU" sz="6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6" name="Picture 11" descr="C:\Documents and Settings\Admin\Рабочий стол\курсы А.И\pict6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800000" flipH="1" flipV="1">
            <a:off x="7724797" y="5829316"/>
            <a:ext cx="1143040" cy="8572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7" name="Picture 9" descr="C:\Documents and Settings\Admin\Рабочий стол\курсы А.И\235701_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78" y="2285992"/>
            <a:ext cx="2636084" cy="2571768"/>
          </a:xfrm>
          <a:prstGeom prst="rect">
            <a:avLst/>
          </a:prstGeom>
          <a:noFill/>
        </p:spPr>
      </p:pic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714348" y="-214338"/>
            <a:ext cx="7772400" cy="1357322"/>
          </a:xfrm>
        </p:spPr>
        <p:txBody>
          <a:bodyPr>
            <a:noAutofit/>
          </a:bodyPr>
          <a:lstStyle/>
          <a:p>
            <a:pPr algn="ctr"/>
            <a:r>
              <a:rPr lang="ru-RU" sz="6600" b="1" dirty="0" smtClean="0">
                <a:solidFill>
                  <a:schemeClr val="accent2">
                    <a:lumMod val="75000"/>
                  </a:schemeClr>
                </a:solidFill>
              </a:rPr>
              <a:t>Хохлома</a:t>
            </a:r>
            <a:endParaRPr lang="ru-RU" sz="6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055" name="Picture 7" descr="C:\Documents and Settings\Admin\Рабочий стол\курсы А.И\260_b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2000240"/>
            <a:ext cx="2711073" cy="2643206"/>
          </a:xfrm>
          <a:prstGeom prst="rect">
            <a:avLst/>
          </a:prstGeom>
          <a:noFill/>
        </p:spPr>
      </p:pic>
      <p:pic>
        <p:nvPicPr>
          <p:cNvPr id="2056" name="Picture 8" descr="C:\Documents and Settings\Admin\Рабочий стол\курсы А.И\19fa6cafffa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6116" y="1925316"/>
            <a:ext cx="2857520" cy="2718129"/>
          </a:xfrm>
          <a:prstGeom prst="rect">
            <a:avLst/>
          </a:prstGeom>
          <a:noFill/>
        </p:spPr>
      </p:pic>
      <p:pic>
        <p:nvPicPr>
          <p:cNvPr id="2058" name="Picture 10" descr="C:\Documents and Settings\Admin\Рабочий стол\курсы А.И\f9bc7cbb108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30690" y="2214554"/>
            <a:ext cx="2849381" cy="2000264"/>
          </a:xfrm>
          <a:prstGeom prst="rect">
            <a:avLst/>
          </a:prstGeom>
          <a:noFill/>
        </p:spPr>
      </p:pic>
      <p:pic>
        <p:nvPicPr>
          <p:cNvPr id="2059" name="Picture 11" descr="C:\Documents and Settings\Admin\Рабочий стол\курсы А.И\pict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14678" y="2500306"/>
            <a:ext cx="2714612" cy="2035959"/>
          </a:xfrm>
          <a:prstGeom prst="rect">
            <a:avLst/>
          </a:prstGeom>
          <a:noFill/>
        </p:spPr>
      </p:pic>
      <p:pic>
        <p:nvPicPr>
          <p:cNvPr id="8" name="Picture 11" descr="C:\Documents and Settings\Admin\Рабочий стол\курсы А.И\pict6.jpg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800000" flipH="1" flipV="1">
            <a:off x="7724797" y="5829316"/>
            <a:ext cx="1143040" cy="8572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3.33333E-6 L 0.31493 0.24213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700" y="12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500"/>
                            </p:stCondLst>
                            <p:childTnLst>
                              <p:par>
                                <p:cTn id="2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500"/>
                            </p:stCondLst>
                            <p:childTnLst>
                              <p:par>
                                <p:cTn id="2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4.81481E-6 L -0.34636 -0.13635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300" y="-6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0"/>
                            </p:stCondLst>
                            <p:childTnLst>
                              <p:par>
                                <p:cTn id="2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500"/>
                            </p:stCondLst>
                            <p:childTnLst>
                              <p:par>
                                <p:cTn id="3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0 L 0.32778 -0.19977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400" y="-1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500"/>
                            </p:stCondLst>
                            <p:childTnLst>
                              <p:par>
                                <p:cTn id="3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1500"/>
                            </p:stCondLst>
                            <p:childTnLst>
                              <p:par>
                                <p:cTn id="4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3.33333E-6 L -0.32309 0.33611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200" y="16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3500"/>
                            </p:stCondLst>
                            <p:childTnLst>
                              <p:par>
                                <p:cTn id="4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4500"/>
                            </p:stCondLst>
                            <p:childTnLst>
                              <p:par>
                                <p:cTn id="5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1000108"/>
            <a:ext cx="8429684" cy="224676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Говорят, будто давным-давно поселился в лесу за Волгой веселый  мужичек - умелец. Избу поставил, стол да лавку, сладил, посуду деревянную вырезал. Варил себе пшенную кашу и птицам пшена не забывал насыпать. прилетела как-то к его порогу птица - жар. Он и ее угостил. Жар – птица задела золотым крылом чашку с кашей, и чашка стала золотой. Это конечно сказка. А начало золотой росписи ведут от древних мастеров-живописцев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  <a:endParaRPr lang="ru-RU" dirty="0"/>
          </a:p>
        </p:txBody>
      </p:sp>
      <p:pic>
        <p:nvPicPr>
          <p:cNvPr id="1027" name="Picture 3" descr="F:\курсы А.И\49835341_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3357562"/>
            <a:ext cx="4286818" cy="3286148"/>
          </a:xfrm>
          <a:prstGeom prst="rect">
            <a:avLst/>
          </a:prstGeom>
          <a:noFill/>
          <a:ln w="57150">
            <a:solidFill>
              <a:schemeClr val="accent2">
                <a:lumMod val="75000"/>
              </a:schemeClr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2714612" y="0"/>
            <a:ext cx="35719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chemeClr val="accent2">
                    <a:lumMod val="75000"/>
                  </a:schemeClr>
                </a:solidFill>
              </a:rPr>
              <a:t>Хохлома</a:t>
            </a:r>
            <a:endParaRPr lang="ru-RU" sz="6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7" name="Picture 11" descr="C:\Documents and Settings\Admin\Рабочий стол\курсы А.И\pict6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800000" flipH="1" flipV="1">
            <a:off x="7724797" y="5829316"/>
            <a:ext cx="1143040" cy="8572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00364" y="0"/>
            <a:ext cx="338938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solidFill>
                  <a:schemeClr val="accent2">
                    <a:lumMod val="75000"/>
                  </a:schemeClr>
                </a:solidFill>
              </a:rPr>
              <a:t>Хохлома</a:t>
            </a:r>
            <a:endParaRPr lang="ru-RU" sz="6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1214422"/>
            <a:ext cx="8286808" cy="193899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	Золотой, красный, черный,  такое сочетание цветов можно встретить на многих предметах древне русского прикладного  искусства. Для «хохломы» эти цвета особенно важны: красный придает теплоту  и мягкость искусственному  золоту, черный усиливает его сияние, а зеленый оживляет. 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26" name="Picture 2" descr="\\Server\общие ресурсы\Курсы 2010\K100402\курсы А.И\49835393_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11033" y="3357562"/>
            <a:ext cx="4246917" cy="3143272"/>
          </a:xfrm>
          <a:prstGeom prst="rect">
            <a:avLst/>
          </a:prstGeom>
          <a:noFill/>
          <a:ln w="57150">
            <a:solidFill>
              <a:schemeClr val="accent2">
                <a:lumMod val="75000"/>
              </a:schemeClr>
            </a:solidFill>
          </a:ln>
        </p:spPr>
      </p:pic>
      <p:pic>
        <p:nvPicPr>
          <p:cNvPr id="5" name="Picture 11" descr="C:\Documents and Settings\Admin\Рабочий стол\курсы А.И\pict6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800000" flipH="1" flipV="1">
            <a:off x="7724797" y="5829316"/>
            <a:ext cx="1143040" cy="8572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00364" y="0"/>
            <a:ext cx="338938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solidFill>
                  <a:schemeClr val="accent2">
                    <a:lumMod val="75000"/>
                  </a:schemeClr>
                </a:solidFill>
              </a:rPr>
              <a:t>Хохлома</a:t>
            </a:r>
            <a:endParaRPr lang="ru-RU" sz="6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0034" y="4786322"/>
            <a:ext cx="8286808" cy="156966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	Существует верховая и фоновая росписи. Верховая - узор  идет поверх золота  фона.  Фоновая - выполняется контур узора красной или черной  краской. Этим же цветом закрашивается остальная поверхность.  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26" name="Picture 2" descr="\\Server\общие ресурсы\Курсы 2010\K100402\курсы А.И\23494177_hpe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428736"/>
            <a:ext cx="3786214" cy="2589230"/>
          </a:xfrm>
          <a:prstGeom prst="rect">
            <a:avLst/>
          </a:prstGeom>
          <a:noFill/>
          <a:ln w="57150">
            <a:solidFill>
              <a:schemeClr val="accent2">
                <a:lumMod val="75000"/>
              </a:schemeClr>
            </a:solidFill>
          </a:ln>
        </p:spPr>
      </p:pic>
      <p:pic>
        <p:nvPicPr>
          <p:cNvPr id="1027" name="Picture 3" descr="\\Server\общие ресурсы\Курсы 2010\K100402\курсы А.И\hohloblyudo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4B4209"/>
              </a:clrFrom>
              <a:clrTo>
                <a:srgbClr val="4B420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2066" y="1428736"/>
            <a:ext cx="3714776" cy="2645249"/>
          </a:xfrm>
          <a:prstGeom prst="rect">
            <a:avLst/>
          </a:prstGeom>
          <a:noFill/>
          <a:ln w="57150">
            <a:solidFill>
              <a:schemeClr val="accent2">
                <a:lumMod val="75000"/>
              </a:schemeClr>
            </a:solidFill>
          </a:ln>
        </p:spPr>
      </p:pic>
      <p:pic>
        <p:nvPicPr>
          <p:cNvPr id="6" name="Picture 11" descr="C:\Documents and Settings\Admin\Рабочий стол\курсы А.И\pict6.jp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800000" flipH="1" flipV="1">
            <a:off x="7740352" y="5805264"/>
            <a:ext cx="1143040" cy="8572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357430"/>
            <a:ext cx="4518032" cy="255454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Есть в Подмосковье такое местечко </a:t>
            </a:r>
          </a:p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Белая рощица, синяя речка.</a:t>
            </a:r>
          </a:p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В этой негромкой российской природе</a:t>
            </a:r>
          </a:p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Слышится эхо волшебных мелодий.</a:t>
            </a:r>
          </a:p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И светлеет вода родниковая,</a:t>
            </a:r>
          </a:p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И дыхание ветра слышней;</a:t>
            </a:r>
          </a:p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Расцветает Гжель васильковая,</a:t>
            </a:r>
          </a:p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Незабудковая Гжель</a:t>
            </a:r>
          </a:p>
        </p:txBody>
      </p:sp>
      <p:pic>
        <p:nvPicPr>
          <p:cNvPr id="2050" name="Picture 2" descr="F:\курсы А.И\945.gi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60" y="1785926"/>
            <a:ext cx="2543175" cy="3462338"/>
          </a:xfrm>
          <a:prstGeom prst="rect">
            <a:avLst/>
          </a:prstGeom>
          <a:noFill/>
          <a:ln w="57150">
            <a:solidFill>
              <a:schemeClr val="tx2">
                <a:lumMod val="75000"/>
              </a:schemeClr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2786050" y="-24"/>
            <a:ext cx="371477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chemeClr val="tx2">
                    <a:lumMod val="75000"/>
                  </a:schemeClr>
                </a:solidFill>
              </a:rPr>
              <a:t>Гжель</a:t>
            </a:r>
            <a:endParaRPr lang="ru-RU" sz="6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Picture 3" descr="C:\Documents and Settings\Admin\Рабочий стол\курсы А.И\16245434_GZHEL.jpg">
            <a:hlinkClick r:id="rId3" action="ppaction://hlinksldjump" tooltip="Меню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072462" y="5929330"/>
            <a:ext cx="737461" cy="72218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5786" y="-428652"/>
            <a:ext cx="7772400" cy="1500187"/>
          </a:xfrm>
        </p:spPr>
        <p:txBody>
          <a:bodyPr>
            <a:normAutofit/>
          </a:bodyPr>
          <a:lstStyle/>
          <a:p>
            <a:pPr algn="ctr"/>
            <a:r>
              <a:rPr lang="ru-RU" sz="6600" b="1" dirty="0" smtClean="0">
                <a:solidFill>
                  <a:schemeClr val="tx2">
                    <a:lumMod val="75000"/>
                  </a:schemeClr>
                </a:solidFill>
              </a:rPr>
              <a:t>Гжель</a:t>
            </a:r>
            <a:endParaRPr lang="ru-RU" sz="6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074" name="Picture 2" descr="C:\Documents and Settings\Admin\Рабочий стол\курсы А.И\a61838600492b3687569cbf3d721c3d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6394" y="2370669"/>
            <a:ext cx="2764366" cy="2201340"/>
          </a:xfrm>
          <a:prstGeom prst="rect">
            <a:avLst/>
          </a:prstGeom>
          <a:noFill/>
        </p:spPr>
      </p:pic>
      <p:pic>
        <p:nvPicPr>
          <p:cNvPr id="3075" name="Picture 3" descr="C:\Documents and Settings\Admin\Рабочий стол\курсы А.И\16245434_GZHE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26" y="1714488"/>
            <a:ext cx="3071834" cy="3008200"/>
          </a:xfrm>
          <a:prstGeom prst="rect">
            <a:avLst/>
          </a:prstGeom>
          <a:noFill/>
        </p:spPr>
      </p:pic>
      <p:pic>
        <p:nvPicPr>
          <p:cNvPr id="3076" name="Picture 4" descr="C:\Documents and Settings\Admin\Рабочий стол\курсы А.И\2501200525410_G3883Gze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6116" y="2571744"/>
            <a:ext cx="2857339" cy="1903303"/>
          </a:xfrm>
          <a:prstGeom prst="rect">
            <a:avLst/>
          </a:prstGeom>
          <a:noFill/>
        </p:spPr>
      </p:pic>
      <p:pic>
        <p:nvPicPr>
          <p:cNvPr id="3078" name="Picture 6" descr="C:\Documents and Settings\Admin\Рабочий стол\курсы А.И\29072005211851_G515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43240" y="2428868"/>
            <a:ext cx="2945679" cy="2330756"/>
          </a:xfrm>
          <a:prstGeom prst="rect">
            <a:avLst/>
          </a:prstGeom>
          <a:noFill/>
        </p:spPr>
      </p:pic>
      <p:pic>
        <p:nvPicPr>
          <p:cNvPr id="2050" name="Picture 2" descr="K:\курсы А.И\1201158_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14678" y="2643182"/>
            <a:ext cx="2857519" cy="193516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286116" y="42860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9" name="Picture 3" descr="C:\Documents and Settings\Admin\Рабочий стол\курсы А.И\16245434_GZHEL.jpg">
            <a:hlinkClick r:id="rId7" action="ppaction://hlinksldjump" tooltip="Меню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072462" y="5929330"/>
            <a:ext cx="737461" cy="72218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1.48148E-6 L 0.28368 -0.29398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200" y="-14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500"/>
                            </p:stCondLst>
                            <p:childTnLst>
                              <p:par>
                                <p:cTn id="2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500"/>
                            </p:stCondLst>
                            <p:childTnLst>
                              <p:par>
                                <p:cTn id="2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2.59259E-6 L -0.32275 -0.28658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100" y="-14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0"/>
                            </p:stCondLst>
                            <p:childTnLst>
                              <p:par>
                                <p:cTn id="2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500"/>
                            </p:stCondLst>
                            <p:childTnLst>
                              <p:par>
                                <p:cTn id="3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4.81481E-6 L 0.28351 0.29375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200" y="14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500"/>
                            </p:stCondLst>
                            <p:childTnLst>
                              <p:par>
                                <p:cTn id="3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1500"/>
                            </p:stCondLst>
                            <p:childTnLst>
                              <p:par>
                                <p:cTn id="4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236 -0.02407 L -0.30417 0.25949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300" y="14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3500"/>
                            </p:stCondLst>
                            <p:childTnLst>
                              <p:par>
                                <p:cTn id="4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45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1206</TotalTime>
  <Words>366</Words>
  <Application>Microsoft Office PowerPoint</Application>
  <PresentationFormat>Экран (4:3)</PresentationFormat>
  <Paragraphs>54</Paragraphs>
  <Slides>13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Знакомство с русскими народными декоративными росписями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Алла</cp:lastModifiedBy>
  <cp:revision>154</cp:revision>
  <dcterms:created xsi:type="dcterms:W3CDTF">2010-06-17T19:27:23Z</dcterms:created>
  <dcterms:modified xsi:type="dcterms:W3CDTF">2016-11-20T21:49:00Z</dcterms:modified>
</cp:coreProperties>
</file>