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61" r:id="rId4"/>
    <p:sldId id="258" r:id="rId5"/>
    <p:sldId id="259" r:id="rId6"/>
    <p:sldId id="262" r:id="rId7"/>
    <p:sldId id="265" r:id="rId8"/>
    <p:sldId id="269" r:id="rId9"/>
    <p:sldId id="270" r:id="rId10"/>
    <p:sldId id="273" r:id="rId11"/>
    <p:sldId id="275" r:id="rId12"/>
    <p:sldId id="276" r:id="rId13"/>
    <p:sldId id="277" r:id="rId14"/>
    <p:sldId id="280" r:id="rId15"/>
    <p:sldId id="279" r:id="rId16"/>
    <p:sldId id="278" r:id="rId17"/>
    <p:sldId id="282" r:id="rId18"/>
    <p:sldId id="284" r:id="rId19"/>
    <p:sldId id="283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2" r:id="rId36"/>
    <p:sldId id="303" r:id="rId37"/>
    <p:sldId id="304" r:id="rId38"/>
    <p:sldId id="316" r:id="rId39"/>
    <p:sldId id="305" r:id="rId40"/>
    <p:sldId id="315" r:id="rId41"/>
    <p:sldId id="306" r:id="rId42"/>
    <p:sldId id="314" r:id="rId43"/>
    <p:sldId id="307" r:id="rId44"/>
    <p:sldId id="313" r:id="rId45"/>
    <p:sldId id="308" r:id="rId46"/>
    <p:sldId id="317" r:id="rId47"/>
    <p:sldId id="309" r:id="rId48"/>
    <p:sldId id="310" r:id="rId49"/>
    <p:sldId id="311" r:id="rId50"/>
    <p:sldId id="312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DF3D42-1BEB-4F76-8048-1E03011C48A3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20C0D6-5ECB-4E7F-92E9-9E1D6F9ABF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7%D0%B0%D0%BA%D0%BE%D0%BD_%D0%A0%D0%BE%D1%81%D1%81%D0%B8%D0%B9%D1%81%D0%BA%D0%BE%D0%B9_%D0%A4%D0%B5%D0%B4%D0%B5%D1%80%D0%B0%D1%86%D0%B8%D0%B8_%D0%BE_%D0%B7%D0%B0%D1%89%D0%B8%D1%82%D0%B5_%D0%BF%D1%80%D0%B0%D0%B2_%D0%BF%D0%BE%D1%82%D1%80%D0%B5%D0%B1%D0%B8%D1%82%D0%B5%D0%BB%D0%B5%D0%B9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работа по теме:«Права и обязанности потребителя»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336016" y="5013176"/>
            <a:ext cx="2807984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Выполнила </a:t>
            </a:r>
          </a:p>
          <a:p>
            <a:r>
              <a:rPr lang="ru-RU" sz="2000" dirty="0" err="1" smtClean="0"/>
              <a:t>Ганцева</a:t>
            </a:r>
            <a:r>
              <a:rPr lang="ru-RU" sz="2000" dirty="0" smtClean="0"/>
              <a:t> Екатерина</a:t>
            </a:r>
          </a:p>
          <a:p>
            <a:r>
              <a:rPr lang="ru-RU" sz="2000" dirty="0" smtClean="0"/>
              <a:t>Ученица 8 В класса </a:t>
            </a:r>
          </a:p>
          <a:p>
            <a:r>
              <a:rPr lang="ru-RU" sz="2000" dirty="0" smtClean="0"/>
              <a:t>Руководитель :</a:t>
            </a:r>
          </a:p>
          <a:p>
            <a:r>
              <a:rPr lang="ru-RU" sz="2000" dirty="0" smtClean="0"/>
              <a:t>Чернышева А.А.</a:t>
            </a:r>
          </a:p>
          <a:p>
            <a:r>
              <a:rPr lang="ru-RU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156960"/>
          </a:xfrm>
        </p:spPr>
        <p:txBody>
          <a:bodyPr>
            <a:normAutofit/>
          </a:bodyPr>
          <a:lstStyle/>
          <a:p>
            <a:r>
              <a:rPr lang="ru-RU" dirty="0" smtClean="0"/>
              <a:t>К товарам относятся…</a:t>
            </a:r>
            <a:br>
              <a:rPr lang="ru-RU" dirty="0" smtClean="0"/>
            </a:br>
            <a:r>
              <a:rPr lang="ru-RU" dirty="0" smtClean="0"/>
              <a:t>-Продукты питания </a:t>
            </a:r>
            <a:br>
              <a:rPr lang="ru-RU" dirty="0" smtClean="0"/>
            </a:br>
            <a:r>
              <a:rPr lang="ru-RU" dirty="0" smtClean="0"/>
              <a:t>-Автомобили</a:t>
            </a:r>
            <a:br>
              <a:rPr lang="ru-RU" dirty="0" smtClean="0"/>
            </a:br>
            <a:r>
              <a:rPr lang="ru-RU" dirty="0" smtClean="0"/>
              <a:t>-Телевизоры</a:t>
            </a:r>
            <a:endParaRPr lang="ru-RU" dirty="0"/>
          </a:p>
        </p:txBody>
      </p:sp>
      <p:pic>
        <p:nvPicPr>
          <p:cNvPr id="3" name="Рисунок 2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412776"/>
            <a:ext cx="2705219" cy="1800200"/>
          </a:xfrm>
          <a:prstGeom prst="rect">
            <a:avLst/>
          </a:prstGeom>
        </p:spPr>
      </p:pic>
      <p:pic>
        <p:nvPicPr>
          <p:cNvPr id="4" name="Рисунок 3" descr="1355004287_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420888"/>
            <a:ext cx="2627784" cy="1751856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573016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364872"/>
          </a:xfrm>
        </p:spPr>
        <p:txBody>
          <a:bodyPr>
            <a:normAutofit/>
          </a:bodyPr>
          <a:lstStyle/>
          <a:p>
            <a:r>
              <a:rPr lang="ru-RU" dirty="0" smtClean="0"/>
              <a:t>К услугам относятся…</a:t>
            </a:r>
            <a:br>
              <a:rPr lang="ru-RU" dirty="0" smtClean="0"/>
            </a:br>
            <a:r>
              <a:rPr lang="ru-RU" dirty="0" smtClean="0"/>
              <a:t>-Химчистка </a:t>
            </a:r>
            <a:br>
              <a:rPr lang="ru-RU" dirty="0" smtClean="0"/>
            </a:br>
            <a:r>
              <a:rPr lang="ru-RU" dirty="0" smtClean="0"/>
              <a:t>-обед в ресторане </a:t>
            </a:r>
            <a:endParaRPr lang="ru-RU" dirty="0"/>
          </a:p>
        </p:txBody>
      </p:sp>
      <p:pic>
        <p:nvPicPr>
          <p:cNvPr id="3" name="Рисунок 2" descr="скачанные файлы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692696"/>
            <a:ext cx="2619375" cy="1743075"/>
          </a:xfrm>
          <a:prstGeom prst="rect">
            <a:avLst/>
          </a:prstGeom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420888"/>
            <a:ext cx="2875186" cy="1916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89208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/>
              <a:t>Пра́во</a:t>
            </a:r>
            <a:r>
              <a:rPr lang="ru-RU" b="1" i="1" dirty="0" smtClean="0"/>
              <a:t> </a:t>
            </a:r>
            <a:r>
              <a:rPr lang="ru-RU" dirty="0" smtClean="0"/>
              <a:t>— один из видов регуляторов общественных отношений; система общеобязательных, формально-определённых, гарантированных государством правил поведения, регулирующих общественные отношения.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Обязанность</a:t>
            </a:r>
            <a:r>
              <a:rPr lang="ru-RU" dirty="0" smtClean="0"/>
              <a:t> — То, что подлежит безусловному выполнению кем-нибудь, что необходимо для выполнения по общественным требованиям или внутренним побуждениям.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662473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В делах о защите прав потребителей необходимо доказывать следующие обстоятельства:…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-факт приобретения услуги или товара; </a:t>
            </a:r>
            <a:br>
              <a:rPr lang="ru-RU" sz="3600" dirty="0" smtClean="0"/>
            </a:br>
            <a:r>
              <a:rPr lang="ru-RU" sz="3600" dirty="0" smtClean="0"/>
              <a:t>-предоставление информации о товаре (услуге) и ее содержании; </a:t>
            </a:r>
            <a:br>
              <a:rPr lang="ru-RU" sz="3600" dirty="0" smtClean="0"/>
            </a:br>
            <a:r>
              <a:rPr lang="ru-RU" sz="3600" dirty="0" smtClean="0"/>
              <a:t>-сведения о свойствах товара и его соответствии потребностям потребителя и установленным нормативным требованиям; </a:t>
            </a:r>
            <a:br>
              <a:rPr lang="ru-RU" sz="3600" dirty="0" smtClean="0"/>
            </a:br>
            <a:r>
              <a:rPr lang="ru-RU" sz="3600" dirty="0" smtClean="0"/>
              <a:t>-использование товара; </a:t>
            </a:r>
            <a:br>
              <a:rPr lang="ru-RU" sz="3600" dirty="0" smtClean="0"/>
            </a:br>
            <a:r>
              <a:rPr lang="ru-RU" sz="3600" dirty="0" smtClean="0"/>
              <a:t>-причинение вреда жизни, здоровью и/или имуществу потребителя.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1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«Защита прав потребителей» </a:t>
            </a:r>
            <a:r>
              <a:rPr lang="ru-RU" dirty="0" smtClean="0"/>
              <a:t>— исторически сложившееся понятие, введенное 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Закон Российской Федерации о защите прав потребителей"/>
              </a:rPr>
              <a:t>Законом РФ «О защите прав потребителей»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/>
              <a:t>который был принятым Верховным Советом РФ 7 февраля 1992 года.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683568"/>
            <a:ext cx="9144000" cy="7704856"/>
          </a:xfrm>
        </p:spPr>
        <p:txBody>
          <a:bodyPr>
            <a:normAutofit/>
          </a:bodyPr>
          <a:lstStyle/>
          <a:p>
            <a:r>
              <a:rPr lang="ru-RU" sz="4400" b="1" i="1" dirty="0" smtClean="0"/>
              <a:t>Защита прав потребителей</a:t>
            </a:r>
            <a:r>
              <a:rPr lang="ru-RU" sz="4400" dirty="0" smtClean="0"/>
              <a:t> — комплекс мер, реализуемых государством и общественными движениями, направленных на регулирование отношений, возникающих между потребителем и субъектом предпринимательской деятельности 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/>
              <a:t>1.3.Основные права потребителей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Потребитель имеет право на…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65272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b="1" i="1" u="sng" dirty="0" smtClean="0"/>
              <a:t>-на качество;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b="1" dirty="0" smtClean="0"/>
              <a:t>Качество товара</a:t>
            </a:r>
            <a:r>
              <a:rPr lang="ru-RU" sz="4400" dirty="0" smtClean="0"/>
              <a:t> означает, что товар должен соответствовать договору купли — продажи. Если в договоре отсутствует условие о качестве, то потребителю должен быть передан товар, пригодный для целей, для которых такого рода товар обычно используется.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>
            <a:normAutofit fontScale="90000"/>
          </a:bodyPr>
          <a:lstStyle/>
          <a:p>
            <a:r>
              <a:rPr lang="ru-RU" sz="4400" i="1" u="sng" dirty="0" smtClean="0"/>
              <a:t>Цель: </a:t>
            </a:r>
            <a:r>
              <a:rPr lang="ru-RU" sz="4400" dirty="0" smtClean="0"/>
              <a:t>Изучить тему «Права и обязанности потребителя»,свойства и значение их для общества.</a:t>
            </a:r>
            <a:br>
              <a:rPr lang="ru-RU" sz="4400" dirty="0" smtClean="0"/>
            </a:br>
            <a:r>
              <a:rPr lang="ru-RU" sz="4400" b="1" i="1" dirty="0" smtClean="0"/>
              <a:t>1</a:t>
            </a:r>
            <a:r>
              <a:rPr lang="ru-RU" sz="4400" i="1" dirty="0" smtClean="0"/>
              <a:t>.</a:t>
            </a:r>
            <a:r>
              <a:rPr lang="ru-RU" sz="4400" dirty="0" smtClean="0"/>
              <a:t>Рассмотреть понятия прав и обязанностей потребителя.</a:t>
            </a:r>
            <a:br>
              <a:rPr lang="ru-RU" sz="4400" dirty="0" smtClean="0"/>
            </a:br>
            <a:r>
              <a:rPr lang="ru-RU" sz="4400" b="1" i="1" dirty="0" smtClean="0"/>
              <a:t>2</a:t>
            </a:r>
            <a:r>
              <a:rPr lang="ru-RU" sz="4400" i="1" dirty="0" smtClean="0"/>
              <a:t>.</a:t>
            </a:r>
            <a:r>
              <a:rPr lang="ru-RU" sz="4400" dirty="0" smtClean="0"/>
              <a:t>Изложить результаты опроса и обобщить данные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305800" cy="6469328"/>
          </a:xfrm>
        </p:spPr>
        <p:txBody>
          <a:bodyPr>
            <a:normAutofit fontScale="90000"/>
          </a:bodyPr>
          <a:lstStyle/>
          <a:p>
            <a:pPr lvl="0"/>
            <a:r>
              <a:rPr lang="ru-RU" sz="4900" b="1" i="1" u="sng" dirty="0" smtClean="0"/>
              <a:t>на безопасность; 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-</a:t>
            </a:r>
            <a:r>
              <a:rPr lang="ru-RU" sz="4900" b="1" dirty="0" smtClean="0"/>
              <a:t>безопасность товара</a:t>
            </a:r>
            <a:r>
              <a:rPr lang="ru-RU" sz="4900" dirty="0" smtClean="0"/>
              <a:t>, т.е. право на то, чтобы товар при обычных условиях его использования, хранения, транспортировки и утилизации был безопасен для жизни, здоровья потребителя, окружающей среды, а также не причинял вред имуществу потребителя.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4320480"/>
          </a:xfrm>
        </p:spPr>
        <p:txBody>
          <a:bodyPr>
            <a:normAutofit/>
          </a:bodyPr>
          <a:lstStyle/>
          <a:p>
            <a:pPr lvl="0"/>
            <a:r>
              <a:rPr lang="ru-RU" sz="4400" b="1" i="1" u="sng" dirty="0" smtClean="0"/>
              <a:t>на информацию;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  Данное право предоставленного для того, что бы вы, читатели, имели возможность сделать правильный выбор при покупке. 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3877040"/>
          </a:xfrm>
        </p:spPr>
        <p:txBody>
          <a:bodyPr>
            <a:normAutofit fontScale="90000"/>
          </a:bodyPr>
          <a:lstStyle/>
          <a:p>
            <a:pPr lvl="0"/>
            <a:r>
              <a:rPr lang="ru-RU" sz="4800" b="1" i="1" u="sng" dirty="0" smtClean="0"/>
              <a:t>На возмещение ущерба;                </a:t>
            </a:r>
            <a:r>
              <a:rPr lang="ru-RU" sz="4800" dirty="0" smtClean="0"/>
              <a:t>Компенсация в денежной форме </a:t>
            </a:r>
            <a:br>
              <a:rPr lang="ru-RU" sz="4800" dirty="0" smtClean="0"/>
            </a:br>
            <a:r>
              <a:rPr lang="ru-RU" sz="4800" dirty="0" smtClean="0"/>
              <a:t>за утрату или нарушение </a:t>
            </a:r>
            <a:r>
              <a:rPr lang="ru-RU" sz="4800" dirty="0" err="1" smtClean="0"/>
              <a:t>контрак-та</a:t>
            </a:r>
            <a:r>
              <a:rPr lang="ru-RU" sz="4800" dirty="0" smtClean="0"/>
              <a:t>, гражданское или нарушение </a:t>
            </a:r>
            <a:r>
              <a:rPr lang="ru-RU" sz="4800" dirty="0" err="1" smtClean="0"/>
              <a:t>п-рав</a:t>
            </a:r>
            <a:r>
              <a:rPr lang="ru-RU" sz="4800" dirty="0" smtClean="0"/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u="sng" dirty="0" smtClean="0"/>
              <a:t>на судебную защиту;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Судебная защита — один из важнейших государственных способов защиты прав, свобод и законных интересов субъектов права, осуществляемый в форме правосудия и гарантированный государством.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33024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1.4.Обязанности потребителя: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39732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К обязанностям потребителя относятся те действия, которые Вам нужно предпринимать, </a:t>
            </a:r>
            <a:r>
              <a:rPr lang="ru-RU" sz="4900" i="1" dirty="0" smtClean="0"/>
              <a:t>чтобы: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-быть хорошо информированным покупателем до приобретения товара или услуги.</a:t>
            </a:r>
            <a:br>
              <a:rPr lang="ru-RU" sz="4900" dirty="0" smtClean="0"/>
            </a:br>
            <a:r>
              <a:rPr lang="ru-RU" sz="4900" dirty="0" smtClean="0"/>
              <a:t>-получить то, за что Вы заплатили.</a:t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508888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В качестве потребителя Вы обязаны: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-Читать инструкции к товарам и использовать товары для тех целей, для которых они предназначены. Проверять квалификацию лиц, предоставляющих услуги.</a:t>
            </a:r>
            <a:br>
              <a:rPr lang="ru-RU" dirty="0" smtClean="0"/>
            </a:br>
            <a:r>
              <a:rPr lang="ru-RU" dirty="0" smtClean="0"/>
              <a:t>-Запрашивать необходимую Вам информацию.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2289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-Получать информацию о приобретаемых товарах и услугах, читая отзывы потребителей, слушая новости и задавая вопросы.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93064"/>
          </a:xfrm>
        </p:spPr>
        <p:txBody>
          <a:bodyPr>
            <a:normAutofit/>
          </a:bodyPr>
          <a:lstStyle/>
          <a:p>
            <a:r>
              <a:rPr lang="ru-RU" dirty="0" smtClean="0"/>
              <a:t>-Сравнивать цены, выяснять разницу между различными товарами и услугами и принимать обоснованные решения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153912"/>
          </a:xfrm>
        </p:spPr>
        <p:txBody>
          <a:bodyPr>
            <a:normAutofit/>
          </a:bodyPr>
          <a:lstStyle/>
          <a:p>
            <a:r>
              <a:rPr lang="ru-RU" sz="8800" b="1" i="1" dirty="0" smtClean="0"/>
              <a:t>Основная часть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5400" dirty="0" smtClean="0"/>
              <a:t> 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-Настаивать на справедливом и разумном решении вопроса, если Вы не удовлетворены своей покупкой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109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-Помогать сохранению здоровой окружающей среды, сберегая природные ресурсы и покупая продукты, которые не наносят вред окружающей среде.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89008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Согласно закону о защите прав потребителей, информация о товаре в обязательном порядке должна содержать:…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305800" cy="6153912"/>
          </a:xfrm>
        </p:spPr>
        <p:txBody>
          <a:bodyPr>
            <a:normAutofit/>
          </a:bodyPr>
          <a:lstStyle/>
          <a:p>
            <a:pPr lvl="0"/>
            <a:r>
              <a:rPr lang="ru-RU" sz="4900" dirty="0" smtClean="0"/>
              <a:t>-Адрес (место нахождения), фирменное наименование уполномоченной организации или уполномоченного индивидуального предпринимателя, импортера;</a:t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16507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 -Если товар был в употреблении, т.е. б/у, то потребитель в обязательном порядке должен быть поставлен об этом в известность.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2.Практическая часть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2.1.Опрос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05800" cy="4968552"/>
          </a:xfrm>
        </p:spPr>
        <p:txBody>
          <a:bodyPr>
            <a:normAutofit/>
          </a:bodyPr>
          <a:lstStyle/>
          <a:p>
            <a:r>
              <a:rPr lang="ru-RU" sz="9600" dirty="0" smtClean="0">
                <a:latin typeface="Monotype Corsiva" pitchFamily="66" charset="0"/>
              </a:rPr>
              <a:t>1.Кто такой потребитель?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5800" cy="5040560"/>
          </a:xfrm>
        </p:spPr>
        <p:txBody>
          <a:bodyPr>
            <a:normAutofit/>
          </a:bodyPr>
          <a:lstStyle/>
          <a:p>
            <a:r>
              <a:rPr lang="ru-RU" sz="9600" dirty="0" smtClean="0">
                <a:latin typeface="Monotype Corsiva" pitchFamily="66" charset="0"/>
              </a:rPr>
              <a:t>2.Как часто вы посещаете  магазин?</a:t>
            </a:r>
            <a:endParaRPr lang="ru-RU" sz="9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37080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1.1.Для кого закон писан?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2 вопрос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33224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Monotype Corsiva" pitchFamily="66" charset="0"/>
              </a:rPr>
              <a:t>3.1)Знаете ли вы свои права как потребитель?</a:t>
            </a:r>
            <a:endParaRPr lang="ru-RU" sz="9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3 вопрос 1 част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4968552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Monotype Corsiva" pitchFamily="66" charset="0"/>
              </a:rPr>
              <a:t>3.2)Какие права потребителя вы знаете?</a:t>
            </a:r>
            <a:endParaRPr lang="ru-RU" sz="9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3 вопрос 2 част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305800" cy="4968552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4.На что вы обращаете внимание при покупке товара?</a:t>
            </a: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4 вопрос 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0700" dirty="0" smtClean="0">
                <a:latin typeface="Monotype Corsiva" pitchFamily="66" charset="0"/>
              </a:rPr>
              <a:t>Заключение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29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помощью данного исследования мы рассмотрели права и обязанности потребителя ,узнали об основных правах потребителя :</a:t>
            </a:r>
            <a:br>
              <a:rPr lang="ru-RU" dirty="0" smtClean="0"/>
            </a:br>
            <a:r>
              <a:rPr lang="ru-RU" dirty="0" smtClean="0"/>
              <a:t>-На информацию</a:t>
            </a:r>
            <a:br>
              <a:rPr lang="ru-RU" dirty="0" smtClean="0"/>
            </a:br>
            <a:r>
              <a:rPr lang="ru-RU" dirty="0" smtClean="0"/>
              <a:t>-На безопасность</a:t>
            </a:r>
            <a:br>
              <a:rPr lang="ru-RU" dirty="0" smtClean="0"/>
            </a:br>
            <a:r>
              <a:rPr lang="ru-RU" dirty="0" smtClean="0"/>
              <a:t>-На качество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1176"/>
          </a:xfrm>
        </p:spPr>
        <p:txBody>
          <a:bodyPr>
            <a:normAutofit/>
          </a:bodyPr>
          <a:lstStyle/>
          <a:p>
            <a:r>
              <a:rPr lang="ru-RU" dirty="0" smtClean="0"/>
              <a:t>По данным опроса можно заметить ,что опрошенные ,хорошо разбираются в этих понятиях ,и знают какой товар из представленных на прилавке стоит выбрать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64533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Раньше Закон "О защите прав потребителей" предусматривал, что понятия </a:t>
            </a:r>
            <a:r>
              <a:rPr lang="ru-RU" sz="4000" dirty="0" smtClean="0">
                <a:solidFill>
                  <a:srgbClr val="FF0000"/>
                </a:solidFill>
              </a:rPr>
              <a:t>"потребитель" </a:t>
            </a:r>
            <a:r>
              <a:rPr lang="ru-RU" sz="4000" dirty="0" smtClean="0"/>
              <a:t>и </a:t>
            </a:r>
            <a:r>
              <a:rPr lang="ru-RU" sz="4000" dirty="0" smtClean="0">
                <a:solidFill>
                  <a:srgbClr val="FF0000"/>
                </a:solidFill>
              </a:rPr>
              <a:t>"приобретатель" </a:t>
            </a:r>
            <a:r>
              <a:rPr lang="ru-RU" sz="4000" dirty="0" smtClean="0"/>
              <a:t>тождественны. В результате оказывались ущемлены права тех людей, которые не сами покупали товар или заказывали услугу, а получали, например, в качестве </a:t>
            </a:r>
            <a:r>
              <a:rPr lang="ru-RU" sz="4000" i="1" dirty="0" smtClean="0"/>
              <a:t>подарка. 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084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уделённое время!</a:t>
            </a:r>
            <a:br>
              <a:rPr lang="ru-RU" dirty="0" smtClean="0"/>
            </a:br>
            <a:r>
              <a:rPr lang="ru-RU" dirty="0" smtClean="0"/>
              <a:t>Будьте продуманными потребителями и умными покупателями 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t619012000.pn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46398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305800" cy="36724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марта 1962 года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США президент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Джон Кеннеди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ввел «Билль о правах потребителя».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33224"/>
          </a:xfrm>
        </p:spPr>
        <p:txBody>
          <a:bodyPr>
            <a:normAutofit/>
          </a:bodyPr>
          <a:lstStyle/>
          <a:p>
            <a:r>
              <a:rPr lang="ru-RU" dirty="0" smtClean="0"/>
              <a:t>Этот документ установил, что потребительская общественность имеет право на…</a:t>
            </a:r>
            <a:br>
              <a:rPr lang="ru-RU" dirty="0" smtClean="0"/>
            </a:br>
            <a:r>
              <a:rPr lang="ru-RU" dirty="0" smtClean="0"/>
              <a:t>-Защиту</a:t>
            </a:r>
            <a:br>
              <a:rPr lang="ru-RU" dirty="0" smtClean="0"/>
            </a:br>
            <a:r>
              <a:rPr lang="ru-RU" dirty="0" smtClean="0"/>
              <a:t>-Информацию</a:t>
            </a:r>
            <a:br>
              <a:rPr lang="ru-RU" dirty="0" smtClean="0"/>
            </a:br>
            <a:r>
              <a:rPr lang="ru-RU" dirty="0" smtClean="0"/>
              <a:t>-Выбор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084952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1.2.Кто же такой потребитель? Основные понятия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</a:t>
            </a:r>
            <a:r>
              <a:rPr lang="ru-RU" sz="4000" i="1" dirty="0" smtClean="0"/>
              <a:t> </a:t>
            </a:r>
            <a:r>
              <a:rPr lang="ru-RU" sz="4000" dirty="0" smtClean="0"/>
              <a:t>- это  гражданин, имеющий намерение заказать или приобрести либо заказывающий, приобретающий или использующий товары (работы, услуги) исключительно для личных, семейных, домашних и иных нужд, не связанных с осуществлением предпринимательской деятельности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420</Words>
  <Application>Microsoft Office PowerPoint</Application>
  <PresentationFormat>Экран (4:3)</PresentationFormat>
  <Paragraphs>51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Поток</vt:lpstr>
      <vt:lpstr>Исследовательская работа по теме:«Права и обязанности потребителя»</vt:lpstr>
      <vt:lpstr>Цель: Изучить тему «Права и обязанности потребителя»,свойства и значение их для общества. 1.Рассмотреть понятия прав и обязанностей потребителя. 2.Изложить результаты опроса и обобщить данные . </vt:lpstr>
      <vt:lpstr>Основная часть      </vt:lpstr>
      <vt:lpstr>1.1.Для кого закон писан?  </vt:lpstr>
      <vt:lpstr>Раньше Закон "О защите прав потребителей" предусматривал, что понятия "потребитель" и "приобретатель" тождественны. В результате оказывались ущемлены права тех людей, которые не сами покупали товар или заказывали услугу, а получали, например, в качестве подарка. </vt:lpstr>
      <vt:lpstr>5 марта 1962 года в США президент Джон Кеннеди ввел «Билль о правах потребителя». </vt:lpstr>
      <vt:lpstr>Этот документ установил, что потребительская общественность имеет право на… -Защиту -Информацию -Выбор</vt:lpstr>
      <vt:lpstr>1.2.Кто же такой потребитель? Основные понятия </vt:lpstr>
      <vt:lpstr>Потребитель - это  гражданин, имеющий намерение заказать или приобрести либо заказывающий, приобретающий или использующий товары (работы, услуги) исключительно для личных, семейных, домашних и иных нужд, не связанных с осуществлением предпринимательской деятельности </vt:lpstr>
      <vt:lpstr>К товарам относятся… -Продукты питания  -Автомобили -Телевизоры</vt:lpstr>
      <vt:lpstr>К услугам относятся… -Химчистка  -обед в ресторане </vt:lpstr>
      <vt:lpstr>Пра́во — один из видов регуляторов общественных отношений; система общеобязательных, формально-определённых, гарантированных государством правил поведения, регулирующих общественные отношения.</vt:lpstr>
      <vt:lpstr>Обязанность — То, что подлежит безусловному выполнению кем-нибудь, что необходимо для выполнения по общественным требованиям или внутренним побуждениям.  </vt:lpstr>
      <vt:lpstr>В делах о защите прав потребителей необходимо доказывать следующие обстоятельства:…  -факт приобретения услуги или товара;  -предоставление информации о товаре (услуге) и ее содержании;  -сведения о свойствах товара и его соответствии потребностям потребителя и установленным нормативным требованиям;  -использование товара;  -причинение вреда жизни, здоровью и/или имуществу потребителя. </vt:lpstr>
      <vt:lpstr> «Защита прав потребителей» — исторически сложившееся понятие, введенное Законом РФ «О защите прав потребителей», который был принятым Верховным Советом РФ 7 февраля 1992 года. </vt:lpstr>
      <vt:lpstr>Защита прав потребителей — комплекс мер, реализуемых государством и общественными движениями, направленных на регулирование отношений, возникающих между потребителем и субъектом предпринимательской деятельности </vt:lpstr>
      <vt:lpstr>1.3.Основные права потребителей</vt:lpstr>
      <vt:lpstr>Потребитель имеет право на…</vt:lpstr>
      <vt:lpstr>-на качество;  Качество товара означает, что товар должен соответствовать договору купли — продажи. Если в договоре отсутствует условие о качестве, то потребителю должен быть передан товар, пригодный для целей, для которых такого рода товар обычно используется. </vt:lpstr>
      <vt:lpstr>на безопасность;  -безопасность товара, т.е. право на то, чтобы товар при обычных условиях его использования, хранения, транспортировки и утилизации был безопасен для жизни, здоровья потребителя, окружающей среды, а также не причинял вред имуществу потребителя. </vt:lpstr>
      <vt:lpstr>на информацию;      Данное право предоставленного для того, что бы вы, читатели, имели возможность сделать правильный выбор при покупке. </vt:lpstr>
      <vt:lpstr>На возмещение ущерба;                Компенсация в денежной форме  за утрату или нарушение контрак-та, гражданское или нарушение п-рав. </vt:lpstr>
      <vt:lpstr>на судебную защиту;         Судебная защита — один из важнейших государственных способов защиты прав, свобод и законных интересов субъектов права, осуществляемый в форме правосудия и гарантированный государством. </vt:lpstr>
      <vt:lpstr>1.4.Обязанности потребителя: </vt:lpstr>
      <vt:lpstr>К обязанностям потребителя относятся те действия, которые Вам нужно предпринимать, чтобы: -быть хорошо информированным покупателем до приобретения товара или услуги. -получить то, за что Вы заплатили.  </vt:lpstr>
      <vt:lpstr>В качестве потребителя Вы обязаны: </vt:lpstr>
      <vt:lpstr>-Читать инструкции к товарам и использовать товары для тех целей, для которых они предназначены. Проверять квалификацию лиц, предоставляющих услуги. -Запрашивать необходимую Вам информацию. </vt:lpstr>
      <vt:lpstr>-Получать информацию о приобретаемых товарах и услугах, читая отзывы потребителей, слушая новости и задавая вопросы.</vt:lpstr>
      <vt:lpstr>-Сравнивать цены, выяснять разницу между различными товарами и услугами и принимать обоснованные решения</vt:lpstr>
      <vt:lpstr>-Настаивать на справедливом и разумном решении вопроса, если Вы не удовлетворены своей покупкой</vt:lpstr>
      <vt:lpstr>-Помогать сохранению здоровой окружающей среды, сберегая природные ресурсы и покупая продукты, которые не наносят вред окружающей среде. </vt:lpstr>
      <vt:lpstr>Согласно закону о защите прав потребителей, информация о товаре в обязательном порядке должна содержать:…</vt:lpstr>
      <vt:lpstr>-Адрес (место нахождения), фирменное наименование уполномоченной организации или уполномоченного индивидуального предпринимателя, импортера;  </vt:lpstr>
      <vt:lpstr> -Если товар был в употреблении, т.е. б/у, то потребитель в обязательном порядке должен быть поставлен об этом в известность. </vt:lpstr>
      <vt:lpstr>2.Практическая часть </vt:lpstr>
      <vt:lpstr>2.1.Опрос </vt:lpstr>
      <vt:lpstr>1.Кто такой потребитель? </vt:lpstr>
      <vt:lpstr>Слайд 38</vt:lpstr>
      <vt:lpstr>2.Как часто вы посещаете  магазин?</vt:lpstr>
      <vt:lpstr>Слайд 40</vt:lpstr>
      <vt:lpstr>3.1)Знаете ли вы свои права как потребитель?</vt:lpstr>
      <vt:lpstr>Слайд 42</vt:lpstr>
      <vt:lpstr>3.2)Какие права потребителя вы знаете?</vt:lpstr>
      <vt:lpstr>Слайд 44</vt:lpstr>
      <vt:lpstr>4.На что вы обращаете внимание при покупке товара?</vt:lpstr>
      <vt:lpstr>Слайд 46</vt:lpstr>
      <vt:lpstr>Заключение. </vt:lpstr>
      <vt:lpstr>С помощью данного исследования мы рассмотрели права и обязанности потребителя ,узнали об основных правах потребителя : -На информацию -На безопасность -На качество</vt:lpstr>
      <vt:lpstr>По данным опроса можно заметить ,что опрошенные ,хорошо разбираются в этих понятиях ,и знают какой товар из представленных на прилавке стоит выбрать .</vt:lpstr>
      <vt:lpstr>Спасибо за уделённое время! Будьте продуманными потребителями и умными покупателями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теме:«Права и обязанности потребителя»</dc:title>
  <dc:creator>Marina</dc:creator>
  <cp:lastModifiedBy>Marina</cp:lastModifiedBy>
  <cp:revision>29</cp:revision>
  <dcterms:created xsi:type="dcterms:W3CDTF">2015-04-24T09:12:14Z</dcterms:created>
  <dcterms:modified xsi:type="dcterms:W3CDTF">2016-04-11T17:03:38Z</dcterms:modified>
</cp:coreProperties>
</file>