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sldIdLst>
    <p:sldId id="256" r:id="rId2"/>
    <p:sldId id="257" r:id="rId3"/>
    <p:sldId id="258" r:id="rId4"/>
    <p:sldId id="267" r:id="rId5"/>
    <p:sldId id="260" r:id="rId6"/>
    <p:sldId id="262" r:id="rId7"/>
    <p:sldId id="268" r:id="rId8"/>
    <p:sldId id="269" r:id="rId9"/>
    <p:sldId id="270" r:id="rId10"/>
    <p:sldId id="266" r:id="rId11"/>
    <p:sldId id="271" r:id="rId12"/>
    <p:sldId id="295" r:id="rId13"/>
    <p:sldId id="272" r:id="rId14"/>
    <p:sldId id="292" r:id="rId15"/>
    <p:sldId id="273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274" r:id="rId25"/>
    <p:sldId id="275" r:id="rId26"/>
    <p:sldId id="306" r:id="rId27"/>
    <p:sldId id="276" r:id="rId28"/>
    <p:sldId id="277" r:id="rId29"/>
    <p:sldId id="285" r:id="rId30"/>
    <p:sldId id="278" r:id="rId31"/>
    <p:sldId id="279" r:id="rId32"/>
    <p:sldId id="280" r:id="rId33"/>
    <p:sldId id="282" r:id="rId34"/>
    <p:sldId id="288" r:id="rId35"/>
    <p:sldId id="289" r:id="rId36"/>
    <p:sldId id="290" r:id="rId37"/>
    <p:sldId id="291" r:id="rId38"/>
    <p:sldId id="307" r:id="rId39"/>
    <p:sldId id="308" r:id="rId4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14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7BF8-5357-4DBE-AEF8-67359966653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17D874C-0EFC-4B91-AD17-953282ECA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511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7BF8-5357-4DBE-AEF8-67359966653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17D874C-0EFC-4B91-AD17-953282ECA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280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7BF8-5357-4DBE-AEF8-67359966653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17D874C-0EFC-4B91-AD17-953282ECA93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1234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7BF8-5357-4DBE-AEF8-67359966653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17D874C-0EFC-4B91-AD17-953282ECA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140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7BF8-5357-4DBE-AEF8-67359966653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17D874C-0EFC-4B91-AD17-953282ECA93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09332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7BF8-5357-4DBE-AEF8-67359966653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17D874C-0EFC-4B91-AD17-953282ECA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168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7BF8-5357-4DBE-AEF8-67359966653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D874C-0EFC-4B91-AD17-953282ECA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279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7BF8-5357-4DBE-AEF8-67359966653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D874C-0EFC-4B91-AD17-953282ECA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081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7BF8-5357-4DBE-AEF8-67359966653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D874C-0EFC-4B91-AD17-953282ECA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27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7BF8-5357-4DBE-AEF8-67359966653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17D874C-0EFC-4B91-AD17-953282ECA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183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7BF8-5357-4DBE-AEF8-67359966653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17D874C-0EFC-4B91-AD17-953282ECA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486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7BF8-5357-4DBE-AEF8-67359966653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17D874C-0EFC-4B91-AD17-953282ECA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190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7BF8-5357-4DBE-AEF8-67359966653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D874C-0EFC-4B91-AD17-953282ECA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062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7BF8-5357-4DBE-AEF8-67359966653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D874C-0EFC-4B91-AD17-953282ECA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118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7BF8-5357-4DBE-AEF8-67359966653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D874C-0EFC-4B91-AD17-953282ECA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643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7BF8-5357-4DBE-AEF8-67359966653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17D874C-0EFC-4B91-AD17-953282ECA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883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47BF8-5357-4DBE-AEF8-67359966653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17D874C-0EFC-4B91-AD17-953282ECA9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870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ankgorodov.ru/index.php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bankgorodov.ru/fame/index.php?fid=468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sobory.ru/photo/?photo=11956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30800" y="195262"/>
            <a:ext cx="6438900" cy="4414838"/>
          </a:xfrm>
        </p:spPr>
        <p:txBody>
          <a:bodyPr>
            <a:noAutofit/>
          </a:bodyPr>
          <a:lstStyle/>
          <a:p>
            <a:r>
              <a:rPr lang="ru-RU" b="1" dirty="0" smtClean="0"/>
              <a:t>По обычаям средневековой Москвы, но</a:t>
            </a:r>
            <a:r>
              <a:rPr lang="ru-RU" b="1" dirty="0" smtClean="0"/>
              <a:t>…</a:t>
            </a:r>
            <a:r>
              <a:rPr lang="ru-RU" sz="8000" b="1" dirty="0" smtClean="0"/>
              <a:t/>
            </a:r>
            <a:br>
              <a:rPr lang="ru-RU" sz="8000" b="1" dirty="0" smtClean="0"/>
            </a:br>
            <a:r>
              <a:rPr lang="ru-RU" sz="2400" b="1" dirty="0" smtClean="0"/>
              <a:t>Составил учитель ГБОУ гимназии 363       </a:t>
            </a:r>
            <a:br>
              <a:rPr lang="ru-RU" sz="2400" b="1" dirty="0" smtClean="0"/>
            </a:br>
            <a:r>
              <a:rPr lang="ru-RU" sz="2400" b="1" dirty="0" smtClean="0"/>
              <a:t> Степанова-Казаринова Е.В.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46269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://d.topic.lt/Fmfir/images/picsw/072013/26/post/derevnya/derevnya-00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2925" y="624110"/>
            <a:ext cx="8733282" cy="5829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474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601695" y="624110"/>
            <a:ext cx="10488705" cy="102197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>Вопрос к классу: </a:t>
            </a:r>
            <a:br>
              <a:rPr lang="ru-RU" sz="4400" b="1" dirty="0" smtClean="0"/>
            </a:br>
            <a:r>
              <a:rPr lang="ru-RU" sz="4400" b="1" dirty="0" smtClean="0"/>
              <a:t>- Где общались крестьяне?</a:t>
            </a:r>
          </a:p>
          <a:p>
            <a:r>
              <a:rPr lang="ru-RU" sz="4400" b="1" smtClean="0"/>
              <a:t>- Объясните </a:t>
            </a:r>
            <a:r>
              <a:rPr lang="ru-RU" sz="4400" b="1" dirty="0" smtClean="0"/>
              <a:t>– почему?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138399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11887200" cy="1905000"/>
          </a:xfrm>
        </p:spPr>
        <p:txBody>
          <a:bodyPr>
            <a:normAutofit/>
          </a:bodyPr>
          <a:lstStyle/>
          <a:p>
            <a:r>
              <a:rPr lang="ru-RU" sz="4000" b="1" dirty="0"/>
              <a:t>Местом встречи были деревенские церкви</a:t>
            </a:r>
            <a:endParaRPr lang="ru-RU" sz="4000" dirty="0"/>
          </a:p>
        </p:txBody>
      </p:sp>
      <p:pic>
        <p:nvPicPr>
          <p:cNvPr id="3074" name="Picture 2" descr="Церковь  Дмитрия Солунского  в деревне Щелейк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626546"/>
            <a:ext cx="7376160" cy="5267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888941" y="2796099"/>
            <a:ext cx="394447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</a:rPr>
              <a:t>Церковь Дмитрия </a:t>
            </a:r>
            <a:r>
              <a:rPr lang="ru-RU" sz="4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</a:rPr>
              <a:t>Солунского</a:t>
            </a: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</a:rPr>
              <a:t> в деревне Щелейки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033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91672" y="1362635"/>
            <a:ext cx="2223246" cy="4692156"/>
          </a:xfrm>
        </p:spPr>
        <p:txBody>
          <a:bodyPr>
            <a:normAutofit/>
          </a:bodyPr>
          <a:lstStyle/>
          <a:p>
            <a:r>
              <a:rPr lang="ru-RU" b="1" dirty="0" smtClean="0"/>
              <a:t>Деревянная  Георгиевская церковь в дер. </a:t>
            </a:r>
            <a:r>
              <a:rPr lang="ru-RU" b="1" dirty="0" err="1" smtClean="0">
                <a:solidFill>
                  <a:srgbClr val="FF0000"/>
                </a:solidFill>
              </a:rPr>
              <a:t>Юксовичи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4338" name="Picture 2" descr="http://img-fotki.yandex.ru/get/6622/178266473.0/0_a617e_6aca49be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1152" y="681317"/>
            <a:ext cx="9070848" cy="605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8421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0701" y="128810"/>
            <a:ext cx="9739312" cy="1280890"/>
          </a:xfrm>
        </p:spPr>
        <p:txBody>
          <a:bodyPr/>
          <a:lstStyle/>
          <a:p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0200" y="2133600"/>
            <a:ext cx="11658600" cy="3777622"/>
          </a:xfrm>
        </p:spPr>
        <p:txBody>
          <a:bodyPr>
            <a:noAutofit/>
          </a:bodyPr>
          <a:lstStyle/>
          <a:p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</a:rPr>
              <a:t>Согинский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 погост состоит из Никольской церкви (1696) и Ильинской церкви (1864). Обе постройки деревянные. Шатровый храм Николая Чудотворца сочетается с архитектурой Ильинской церкви, несмотря на разный возраст постройки.</a:t>
            </a:r>
          </a:p>
        </p:txBody>
      </p:sp>
    </p:spTree>
    <p:extLst>
      <p:ext uri="{BB962C8B-B14F-4D97-AF65-F5344CB8AC3E}">
        <p14:creationId xmlns:p14="http://schemas.microsoft.com/office/powerpoint/2010/main" val="2945820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094" y="1828799"/>
            <a:ext cx="3852235" cy="55581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церковь Николая Чудотворца в </a:t>
            </a:r>
            <a:r>
              <a:rPr lang="ru-RU" b="1" dirty="0" err="1"/>
              <a:t>Согинцах</a:t>
            </a:r>
            <a:r>
              <a:rPr lang="ru-RU" b="1" dirty="0"/>
              <a:t>.</a:t>
            </a:r>
          </a:p>
        </p:txBody>
      </p:sp>
      <p:pic>
        <p:nvPicPr>
          <p:cNvPr id="15362" name="Picture 2" descr="http://www.photo.aroundspb.ru/cache/places/woodland/IMG_20060810_1545_FUL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6329" y="233075"/>
            <a:ext cx="7524750" cy="618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8047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25506"/>
            <a:ext cx="10715717" cy="645459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Одежда крестьян  </a:t>
            </a:r>
            <a:r>
              <a:rPr lang="en-US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XVI </a:t>
            </a:r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века.</a:t>
            </a:r>
            <a:endParaRPr lang="ru-RU" sz="4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0" y="770965"/>
            <a:ext cx="6223000" cy="6250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</a:rPr>
              <a:t>Нижней (а у крестьянок и верхней) одеждой по-прежнему служила рубаха из хлопчатобумажной или шелковой ткани, прямая, собранная по горловине, с узким длинным рукавом. Поверх рубахи надевали сарафан. Шили его из холста, шелка или парчи. По центру переда сарафан украшали вертикальной полосой с позументами или рядом медных оловянных пуговиц. Он держался на узких коротких плечевых лямках и подпоясывался под грудью. </a:t>
            </a:r>
            <a:endParaRPr lang="ru-RU" sz="2800" dirty="0"/>
          </a:p>
        </p:txBody>
      </p:sp>
      <p:pic>
        <p:nvPicPr>
          <p:cNvPr id="4" name="Picture 2" descr="http://www.melina-design.com/images/Kiev_cost/moscow/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1957" y="0"/>
            <a:ext cx="4099846" cy="681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5798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2639" y="821334"/>
            <a:ext cx="2754985" cy="3983748"/>
          </a:xfrm>
        </p:spPr>
        <p:txBody>
          <a:bodyPr>
            <a:noAutofit/>
          </a:bodyPr>
          <a:lstStyle/>
          <a:p>
            <a:endParaRPr lang="ru-RU" sz="2000" dirty="0"/>
          </a:p>
        </p:txBody>
      </p:sp>
      <p:pic>
        <p:nvPicPr>
          <p:cNvPr id="4100" name="Picture 4" descr="http://www.melina-design.com/images/Kiev_cost/moscow/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403" y="80263"/>
            <a:ext cx="5148644" cy="681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96100" y="-7813"/>
            <a:ext cx="52959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Нижней (а у крестьянок - и верхней) одеждой по-прежнему служила рубаха из хлопчатобумажной или шелковой ткани, прямая, собранная по горловине, с узким длинным рукавом. </a:t>
            </a:r>
          </a:p>
        </p:txBody>
      </p:sp>
    </p:spTree>
    <p:extLst>
      <p:ext uri="{BB962C8B-B14F-4D97-AF65-F5344CB8AC3E}">
        <p14:creationId xmlns:p14="http://schemas.microsoft.com/office/powerpoint/2010/main" val="26317431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3371" y="193804"/>
            <a:ext cx="7877987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 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Короткой верхней распашной одеждой была </a:t>
            </a:r>
            <a:r>
              <a:rPr lang="ru-RU" sz="4000" b="1" i="1" dirty="0">
                <a:solidFill>
                  <a:srgbClr val="FF0000"/>
                </a:solidFill>
              </a:rPr>
              <a:t>душегрея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, которая, так же как и сарафан, держалась на плечевых лямках.</a:t>
            </a:r>
          </a:p>
        </p:txBody>
      </p:sp>
      <p:pic>
        <p:nvPicPr>
          <p:cNvPr id="6146" name="Picture 2" descr="http://900igr.net/datai/tekhnologija/Odezhda-19-veka/0007-007-V-devjatnadtsatom-veka-shugai-nosili-po-prazdnikam-zheny-i-docheri-bogatyk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6963" y="2552699"/>
            <a:ext cx="476250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s16.radikal.ru/i191/1011/cb/cd9b3f90829c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41358" y="59055"/>
            <a:ext cx="2850642" cy="679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7896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2659" y="0"/>
            <a:ext cx="7279341" cy="163605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Поверх рубахи надевали</a:t>
            </a:r>
            <a:r>
              <a:rPr lang="ru-RU" b="1" dirty="0">
                <a:solidFill>
                  <a:srgbClr val="FF0000"/>
                </a:solidFill>
              </a:rPr>
              <a:t> </a:t>
            </a:r>
            <a:r>
              <a:rPr lang="ru-RU" b="1" i="1" dirty="0">
                <a:solidFill>
                  <a:srgbClr val="FF0000"/>
                </a:solidFill>
              </a:rPr>
              <a:t>сарафан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который по линии груди подкраивался и был более прилегающим. Шили его из холста, шелка или парчи. По центру переда сарафан украшали вертикальной полосой с позументами или рядом медных или оловянных пуговиц. Он держался на узких коротких плечевых лямках и подпоясывался под грудью. </a:t>
            </a:r>
          </a:p>
        </p:txBody>
      </p:sp>
      <p:pic>
        <p:nvPicPr>
          <p:cNvPr id="5122" name="Picture 2" descr="http://www.melina-design.com/images/Kiev_cost/moscow/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951" y="0"/>
            <a:ext cx="3952494" cy="691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986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8200" y="90710"/>
            <a:ext cx="9956799" cy="128089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1. Как жили крестьяне в восточной, московской, части края?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5199" y="1498600"/>
            <a:ext cx="11099799" cy="441262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В </a:t>
            </a:r>
            <a:r>
              <a:rPr lang="en-US" sz="3200" b="1" dirty="0" smtClean="0"/>
              <a:t>XVII</a:t>
            </a:r>
            <a:r>
              <a:rPr lang="ru-RU" sz="3200" b="1" dirty="0" smtClean="0"/>
              <a:t>в. Подавляющее большинство жителей восточной части края проживало к востоку от реки Волхов. Это было связано с тем, что эти земли принадлежали государю, а не помещикам, что давало относительную свободу крестьянам.</a:t>
            </a:r>
          </a:p>
          <a:p>
            <a:r>
              <a:rPr lang="ru-RU" sz="3200" b="1" dirty="0" smtClean="0"/>
              <a:t>Крестьяне должны были платить «государев налог», выполнять государевы повинности: валить лес, прокладывать дороги, строить монастыри.</a:t>
            </a:r>
          </a:p>
          <a:p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5279097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zhlib.ru/images/fotogallery/rus/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0195" y="244792"/>
            <a:ext cx="8522303" cy="6613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9304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0243" y="45886"/>
            <a:ext cx="5869758" cy="1280890"/>
          </a:xfrm>
        </p:spPr>
        <p:txBody>
          <a:bodyPr/>
          <a:lstStyle/>
          <a:p>
            <a:r>
              <a:rPr lang="ru-RU" dirty="0" smtClean="0"/>
              <a:t>Женские головные уборы 15-16 </a:t>
            </a:r>
            <a:r>
              <a:rPr lang="ru-RU" dirty="0" err="1" smtClean="0"/>
              <a:t>вв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315200" y="0"/>
            <a:ext cx="5091953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323D4F"/>
                </a:solidFill>
                <a:latin typeface="Lucida Grande"/>
              </a:rPr>
              <a:t>Женские головные уборы северных и некоторых центральных губерний - род твердой шапочки - объединены названием "кокошник". Его изысканная форма как нельзя лучше гармонирует с величавым силуэтом сарафанной одежды. Существовало несколько видов кокошников. "Двурогий" (полумесяцем) достигал зачастую очень больших размеров, в иных случаях - шестидесяти сантиметров.</a:t>
            </a:r>
            <a:endParaRPr lang="ru-RU" sz="2800" dirty="0"/>
          </a:p>
        </p:txBody>
      </p:sp>
      <p:pic>
        <p:nvPicPr>
          <p:cNvPr id="8194" name="Picture 2" descr="http://lib.podelise.ru/tw_files2/urls_10/1/d-961/img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26776"/>
            <a:ext cx="7315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4900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graycell.ru/picture/big/kokoshn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playing-field.ru/img/2015/052111/183493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1350" y="-76200"/>
            <a:ext cx="5200650" cy="693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850" y="3009900"/>
            <a:ext cx="4762500" cy="38481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762500" y="1828800"/>
            <a:ext cx="22978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Кокошник </a:t>
            </a:r>
            <a:r>
              <a:rPr lang="ru-RU" sz="3200" b="1" dirty="0" smtClean="0"/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951550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1" y="205010"/>
            <a:ext cx="3581400" cy="128089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кичка</a:t>
            </a:r>
            <a:endParaRPr lang="ru-RU" sz="4000" b="1" dirty="0"/>
          </a:p>
        </p:txBody>
      </p:sp>
      <p:pic>
        <p:nvPicPr>
          <p:cNvPr id="10242" name="Picture 2" descr="http://cs621620.vk.me/v621620588/41367/krjVXiWn4i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300" y="1014316"/>
            <a:ext cx="5785072" cy="575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i70.fastpic.ru/big/2015/0526/60/a7cb7e2cfa95a07fe54d7abee686ec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1500" y="47625"/>
            <a:ext cx="4426744" cy="681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4277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460" y="1979707"/>
            <a:ext cx="4536140" cy="1631576"/>
          </a:xfrm>
        </p:spPr>
        <p:txBody>
          <a:bodyPr>
            <a:noAutofit/>
          </a:bodyPr>
          <a:lstStyle/>
          <a:p>
            <a:r>
              <a:rPr lang="ru-RU" b="1" dirty="0" smtClean="0"/>
              <a:t>Город Тихвин в </a:t>
            </a:r>
            <a:r>
              <a:rPr lang="en-US" b="1" dirty="0" smtClean="0"/>
              <a:t>XVII</a:t>
            </a:r>
            <a:r>
              <a:rPr lang="ru-RU" b="1" dirty="0" smtClean="0"/>
              <a:t> веке был единственным городом восточной части нашего края</a:t>
            </a:r>
            <a:r>
              <a:rPr lang="ru-RU" sz="4000" b="1" dirty="0" smtClean="0"/>
              <a:t>.</a:t>
            </a:r>
            <a:endParaRPr lang="ru-RU" sz="4000" b="1" dirty="0"/>
          </a:p>
        </p:txBody>
      </p:sp>
      <p:pic>
        <p:nvPicPr>
          <p:cNvPr id="16386" name="Picture 2" descr="http://reporter-tv.net/media/k2/items/cache/066a4cd7efb392e6b4c811f7e769c2e1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1051" y="1757083"/>
            <a:ext cx="6943725" cy="5007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85900" y="88901"/>
            <a:ext cx="105088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2. Как жили жители единственного города восточной части края?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225747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882" y="1409946"/>
            <a:ext cx="5127810" cy="316205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Тихвин </a:t>
            </a:r>
            <a:r>
              <a:rPr lang="ru-RU" b="1" dirty="0"/>
              <a:t>вырос под стенами не крепости, а монастыря.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План г</a:t>
            </a:r>
            <a:r>
              <a:rPr lang="ru-RU" b="1" dirty="0" smtClean="0"/>
              <a:t>. Тихвина </a:t>
            </a:r>
            <a:r>
              <a:rPr lang="ru-RU" b="1" dirty="0"/>
              <a:t>Ивана Зеленина, составленный в </a:t>
            </a:r>
            <a:r>
              <a:rPr lang="ru-RU" b="1" dirty="0" smtClean="0"/>
              <a:t>1678г.</a:t>
            </a:r>
            <a:endParaRPr lang="ru-RU" b="1" dirty="0"/>
          </a:p>
        </p:txBody>
      </p:sp>
      <p:pic>
        <p:nvPicPr>
          <p:cNvPr id="17410" name="Picture 2" descr="http://lib3.podelise.ru/tw_files2/urls_3/11/d-10942/10942_html_598f6d6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5692" y="370026"/>
            <a:ext cx="6390924" cy="624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99590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6825" y="624110"/>
            <a:ext cx="11385176" cy="128089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Какое значение в жизни Тихвина играл монастырь?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25269" y="2658036"/>
            <a:ext cx="873162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Почему Москва заботилась об одном из окраинных монастырей?</a:t>
            </a:r>
            <a:br>
              <a:rPr lang="ru-RU" sz="4800" b="1" dirty="0">
                <a:solidFill>
                  <a:srgbClr val="FF0000"/>
                </a:solidFill>
              </a:rPr>
            </a:br>
            <a:r>
              <a:rPr lang="ru-RU" sz="4800" b="1" dirty="0">
                <a:solidFill>
                  <a:srgbClr val="FF0000"/>
                </a:solidFill>
              </a:rPr>
              <a:t> Ответьте прочитав  учебник стр.44-46.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0097404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0"/>
            <a:ext cx="10219765" cy="12192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Ученые полагают, что монастырь был основан в 15 веке, 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082" y="1219200"/>
            <a:ext cx="11958918" cy="5450541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</a:rPr>
              <a:t>Тихвин стал  религиозным центром </a:t>
            </a:r>
            <a:r>
              <a:rPr lang="ru-RU" sz="2800" b="1" dirty="0">
                <a:solidFill>
                  <a:srgbClr val="00B0F0"/>
                </a:solidFill>
              </a:rPr>
              <a:t>началось после появления здесь чудотворной иконы Богоматери. Согласно сохранившимся в летописи записям, в 1383 году над Ладожским озером произошло чудесное явление. Икона Божьей матери чудесным образом была перенесена на Русь и явила сияние над водами озера. По легенде, икона медленно плыла по воздуху и остановилась недалеко от реки </a:t>
            </a:r>
            <a:r>
              <a:rPr lang="ru-RU" sz="2800" b="1" dirty="0" err="1">
                <a:solidFill>
                  <a:srgbClr val="00B0F0"/>
                </a:solidFill>
              </a:rPr>
              <a:t>Тихвинка</a:t>
            </a:r>
            <a:r>
              <a:rPr lang="ru-RU" sz="2800" b="1" dirty="0">
                <a:solidFill>
                  <a:srgbClr val="00B0F0"/>
                </a:solidFill>
              </a:rPr>
              <a:t>. Чудо произошло летом, 26 июня (или 9 июля) 1383 года. На том месте, где икона остановилась, был заложен деревянный храм, а святыня получила название – икона Тихвинской Божьей матери. Многие люди стали считать явление иконы подтверждением особого значения </a:t>
            </a:r>
            <a:r>
              <a:rPr lang="ru-RU" sz="2800" b="1" dirty="0">
                <a:solidFill>
                  <a:srgbClr val="00B0F0"/>
                </a:solidFill>
                <a:hlinkClick r:id="rId2"/>
              </a:rPr>
              <a:t>России</a:t>
            </a:r>
            <a:r>
              <a:rPr lang="ru-RU" sz="2800" b="1" dirty="0">
                <a:solidFill>
                  <a:srgbClr val="00B0F0"/>
                </a:solidFill>
              </a:rPr>
              <a:t> для Бога. Её называли символом централизованного государства.</a:t>
            </a:r>
          </a:p>
        </p:txBody>
      </p:sp>
    </p:spTree>
    <p:extLst>
      <p:ext uri="{BB962C8B-B14F-4D97-AF65-F5344CB8AC3E}">
        <p14:creationId xmlns:p14="http://schemas.microsoft.com/office/powerpoint/2010/main" val="21672333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16424" y="143436"/>
            <a:ext cx="105604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Тихвинский монастырь становится центром духовной жизни города и его окрестностей</a:t>
            </a:r>
            <a:endParaRPr lang="ru-RU" b="1" dirty="0"/>
          </a:p>
        </p:txBody>
      </p:sp>
      <p:pic>
        <p:nvPicPr>
          <p:cNvPr id="18434" name="Picture 2" descr="http://mediasubs.ru/group/uploads/po/pozitiv/image/1423222961-912338-2349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4235" y="1343765"/>
            <a:ext cx="7924800" cy="5170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5247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/>
              <a:t>Прочитайте статью 2. стр.42.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dirty="0" smtClean="0">
                <a:solidFill>
                  <a:srgbClr val="00B0F0"/>
                </a:solidFill>
              </a:rPr>
              <a:t>Подумайте, почему в Тихвине происходила всероссийская ярмарка?</a:t>
            </a:r>
            <a:br>
              <a:rPr lang="ru-RU" sz="4400" b="1" dirty="0" smtClean="0">
                <a:solidFill>
                  <a:srgbClr val="00B0F0"/>
                </a:solidFill>
              </a:rPr>
            </a:br>
            <a:r>
              <a:rPr lang="ru-RU" sz="4400" b="1" dirty="0" smtClean="0">
                <a:solidFill>
                  <a:srgbClr val="00B0F0"/>
                </a:solidFill>
              </a:rPr>
              <a:t>Найдите на карте 2. Торговые пути проходящие через Тихвин.</a:t>
            </a:r>
            <a:endParaRPr lang="ru-RU" sz="4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315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Но крестьяне продолжали жить по обычаям отцов и дедов.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7400" y="3937000"/>
            <a:ext cx="9447212" cy="197422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Прочитайте учебник стр. 39-40  ответьте на вопросы учебника.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5701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6118" y="5344204"/>
            <a:ext cx="10919011" cy="1134035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В 1584 году </a:t>
            </a:r>
            <a:r>
              <a:rPr lang="ru-RU" sz="4000" b="1" dirty="0">
                <a:hlinkClick r:id="rId2"/>
              </a:rPr>
              <a:t>Фёдор Ионович</a:t>
            </a:r>
            <a:r>
              <a:rPr lang="ru-RU" sz="4000" b="1" dirty="0"/>
              <a:t> пожертвовал монастырю трёхсотпудовый колокол</a:t>
            </a:r>
            <a:r>
              <a:rPr lang="ru-RU" dirty="0"/>
              <a:t>.</a:t>
            </a:r>
          </a:p>
        </p:txBody>
      </p:sp>
      <p:pic>
        <p:nvPicPr>
          <p:cNvPr id="19458" name="Picture 2" descr="http://autotravel.ru/phalbum/90174/19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8069" y="660625"/>
            <a:ext cx="7620000" cy="448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2867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518" y="1215780"/>
            <a:ext cx="3052482" cy="2943844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Храм Успения Богородицы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20482" name="Picture 2" descr="http://tikhvin.retter.ru/photo/priory/slides/priory_5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8763000" cy="657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5198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7529" y="1251639"/>
            <a:ext cx="3077170" cy="128089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Церковь Рождества Богородицы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21506" name="Picture 2" descr="http://autotravel.ru/phalbum/90561/122-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4698" y="157940"/>
            <a:ext cx="8310563" cy="6216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0493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9907" y="0"/>
            <a:ext cx="11152093" cy="1905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В Успенском монастыре сложилась живописная школа. 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7030A0"/>
                </a:solidFill>
              </a:rPr>
              <a:t>Тихвинские мастера владели искусством фрески.</a:t>
            </a:r>
            <a:br>
              <a:rPr lang="ru-RU" sz="4800" b="1" dirty="0" smtClean="0">
                <a:solidFill>
                  <a:srgbClr val="7030A0"/>
                </a:solidFill>
              </a:rPr>
            </a:br>
            <a:r>
              <a:rPr lang="ru-RU" sz="4800" b="1" dirty="0" smtClean="0">
                <a:solidFill>
                  <a:srgbClr val="7030A0"/>
                </a:solidFill>
              </a:rPr>
              <a:t>Артель во главе с Иваном </a:t>
            </a:r>
            <a:r>
              <a:rPr lang="ru-RU" sz="4800" b="1" dirty="0" err="1" smtClean="0">
                <a:solidFill>
                  <a:srgbClr val="7030A0"/>
                </a:solidFill>
              </a:rPr>
              <a:t>Шомушским</a:t>
            </a:r>
            <a:r>
              <a:rPr lang="ru-RU" sz="4800" b="1" dirty="0" smtClean="0">
                <a:solidFill>
                  <a:srgbClr val="7030A0"/>
                </a:solidFill>
              </a:rPr>
              <a:t> расписала Успенский собор фресками, сохранившимися до наших дней. </a:t>
            </a:r>
            <a:endParaRPr lang="ru-RU" sz="4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5093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temples.ru/private/f000208/208_0005184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5708" y="232644"/>
            <a:ext cx="4768992" cy="635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album.foto.ru/photos/pr0/436420/27518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0060" y="76200"/>
            <a:ext cx="4214460" cy="651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1074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447" y="0"/>
            <a:ext cx="11797553" cy="128089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«Сказания о чудесах Тихвинской иконы»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7881" y="1524000"/>
            <a:ext cx="11654119" cy="438722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Деревянный храм, построенный для иконы в Тихвине, трижды сгорал, однако икона оставалась нетронутой огнем. Потом воздвигли каменную церковь, а позже по повелению царя Иоанна Грозного устроили на этом месте монастырь. С первого дня явления Тихвинской иконы от нее не прекращали изливаться великие чудеса. В 1613 году Матерь Божия защитила Свою обитель от шведов: после крестного хода с Тихвинской иконой враг без видимых причин в страхе бежал.</a:t>
            </a:r>
          </a:p>
        </p:txBody>
      </p:sp>
    </p:spTree>
    <p:extLst>
      <p:ext uri="{BB962C8B-B14F-4D97-AF65-F5344CB8AC3E}">
        <p14:creationId xmlns:p14="http://schemas.microsoft.com/office/powerpoint/2010/main" val="3413626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9200" y="624110"/>
            <a:ext cx="2665412" cy="128089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9 июля - праздник Тихвинской иконы Божией Матери.</a:t>
            </a:r>
          </a:p>
        </p:txBody>
      </p:sp>
      <p:pic>
        <p:nvPicPr>
          <p:cNvPr id="15362" name="Picture 2" descr="В Тихвин на праздник иконы Тихвинской Божьей матер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4633" y="0"/>
            <a:ext cx="5143500" cy="678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0515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Праздничные традиции жителей нашего края.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3080378"/>
            <a:ext cx="8915400" cy="3777622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Стр. 46 - выполните задание.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7398717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9330134" cy="1280890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Д.З. используя </a:t>
            </a:r>
            <a:r>
              <a:rPr lang="ru-RU" sz="6000" b="1" dirty="0" err="1" smtClean="0"/>
              <a:t>пп</a:t>
            </a:r>
            <a:r>
              <a:rPr lang="ru-RU" sz="6000" b="1" dirty="0" smtClean="0"/>
              <a:t>. 3,4,5 составьте  в тетради. план рассказа о жизни крестьян нашего края.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424225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Источники: </a:t>
            </a:r>
            <a:b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Учебник История и культура Санкт-Петербурга. Ч.1 </a:t>
            </a:r>
            <a:b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Л.К. Ермолаева, И.З. </a:t>
            </a:r>
            <a:r>
              <a:rPr lang="ru-RU" sz="28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Захваткина</a:t>
            </a: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И.М. Лебедева и др. СПб – 2014.</a:t>
            </a:r>
            <a:r>
              <a:rPr lang="ru-RU" sz="28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</a:t>
            </a:r>
            <a:r>
              <a:rPr lang="en-US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kaledamaleda.ucoz.ru</a:t>
            </a:r>
            <a:r>
              <a:rPr lang="ru-RU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•http://</a:t>
            </a:r>
            <a:r>
              <a:rPr lang="en-US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www.slavlibrary.ru/forum/4-537-2</a:t>
            </a:r>
            <a:r>
              <a:rPr lang="ru-RU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http://sobory.ru/photo/?</a:t>
            </a:r>
            <a:r>
              <a:rPr lang="en-US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photo=119561</a:t>
            </a:r>
            <a:r>
              <a:rPr lang="ru-RU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http://litceymos.ru</a:t>
            </a:r>
            <a:r>
              <a:rPr lang="en-US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http://www.nnre.ru/</a:t>
            </a:r>
            <a:r>
              <a:rPr lang="ru-RU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8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155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2427" y="0"/>
            <a:ext cx="10370279" cy="878541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Как крестьяне воспринимали мир?</a:t>
            </a:r>
            <a:endParaRPr lang="ru-RU" sz="4400" b="1" dirty="0"/>
          </a:p>
        </p:txBody>
      </p:sp>
      <p:pic>
        <p:nvPicPr>
          <p:cNvPr id="5122" name="Picture 2" descr="https://im3-tub-ru.yandex.net/i?id=c2820dbc84da4a63faa5f8a9b4f29e54&amp;n=33&amp;h=190&amp;w=33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2427" y="1090270"/>
            <a:ext cx="9862185" cy="561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549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70948" y="5577110"/>
            <a:ext cx="10459687" cy="1280890"/>
          </a:xfrm>
        </p:spPr>
        <p:txBody>
          <a:bodyPr>
            <a:noAutofit/>
          </a:bodyPr>
          <a:lstStyle/>
          <a:p>
            <a:r>
              <a:rPr lang="ru-RU" b="1" dirty="0" smtClean="0"/>
              <a:t>Вся жизнь крестьян проходила в семье, в своем дворе, в своей деревне.</a:t>
            </a:r>
            <a:endParaRPr lang="ru-RU" b="1" dirty="0"/>
          </a:p>
        </p:txBody>
      </p:sp>
      <p:pic>
        <p:nvPicPr>
          <p:cNvPr id="2050" name="Picture 2" descr="http://img11.nnm.me/4/b/7/c/1/dd266d7fb8f130599e33560a64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8211" y="0"/>
            <a:ext cx="8636000" cy="556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0956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953" y="1613647"/>
            <a:ext cx="2678859" cy="2133599"/>
          </a:xfrm>
        </p:spPr>
        <p:txBody>
          <a:bodyPr>
            <a:normAutofit/>
          </a:bodyPr>
          <a:lstStyle/>
          <a:p>
            <a:r>
              <a:rPr lang="ru-RU" b="1" dirty="0" smtClean="0"/>
              <a:t>Грамоте не обучались</a:t>
            </a:r>
            <a:endParaRPr lang="ru-RU" b="1" dirty="0"/>
          </a:p>
        </p:txBody>
      </p:sp>
      <p:pic>
        <p:nvPicPr>
          <p:cNvPr id="4098" name="Picture 2" descr="http://cgtalk.ru/_pu/29/90612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8813" y="228600"/>
            <a:ext cx="8839200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075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095" y="2169459"/>
            <a:ext cx="3065930" cy="2510117"/>
          </a:xfrm>
        </p:spPr>
        <p:txBody>
          <a:bodyPr/>
          <a:lstStyle/>
          <a:p>
            <a:r>
              <a:rPr lang="ru-RU" b="1" dirty="0" smtClean="0"/>
              <a:t>Крестьян-</a:t>
            </a:r>
            <a:r>
              <a:rPr lang="ru-RU" b="1" dirty="0" err="1" smtClean="0"/>
              <a:t>ский</a:t>
            </a:r>
            <a:r>
              <a:rPr lang="ru-RU" b="1" dirty="0" smtClean="0"/>
              <a:t> двор.</a:t>
            </a:r>
            <a:endParaRPr lang="ru-RU" b="1" dirty="0"/>
          </a:p>
        </p:txBody>
      </p:sp>
      <p:pic>
        <p:nvPicPr>
          <p:cNvPr id="4" name="Picture 4" descr="http://nemaloknig.info/picimg/13/135/1351/13512/i_02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7678" y="103156"/>
            <a:ext cx="8647081" cy="675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036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http://s006.radikal.ru/i213/1401/d2/4def3c582da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1217" y="624110"/>
            <a:ext cx="7663945" cy="55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g1.liveinternet.ru/images/attach/b/3/20/658/20658927_35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958" y="80839"/>
            <a:ext cx="4597908" cy="6710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4657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st03.kakprosto.ru/tumb/680/images/article/2014/8/27/1_541805c5b05a3541805c5b05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4635" y="202882"/>
            <a:ext cx="8873490" cy="6655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96100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441</TotalTime>
  <Words>673</Words>
  <Application>Microsoft Office PowerPoint</Application>
  <PresentationFormat>Широкоэкранный</PresentationFormat>
  <Paragraphs>46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5" baseType="lpstr">
      <vt:lpstr>Arial</vt:lpstr>
      <vt:lpstr>Century Gothic</vt:lpstr>
      <vt:lpstr>Lucida Grande</vt:lpstr>
      <vt:lpstr>Tahoma</vt:lpstr>
      <vt:lpstr>Wingdings 3</vt:lpstr>
      <vt:lpstr>Легкий дым</vt:lpstr>
      <vt:lpstr>По обычаям средневековой Москвы, но… Составил учитель ГБОУ гимназии 363         Степанова-Казаринова Е.В.</vt:lpstr>
      <vt:lpstr>1. Как жили крестьяне в восточной, московской, части края?</vt:lpstr>
      <vt:lpstr>Но крестьяне продолжали жить по обычаям отцов и дедов.</vt:lpstr>
      <vt:lpstr>Как крестьяне воспринимали мир?</vt:lpstr>
      <vt:lpstr>Вся жизнь крестьян проходила в семье, в своем дворе, в своей деревне.</vt:lpstr>
      <vt:lpstr>Грамоте не обучались</vt:lpstr>
      <vt:lpstr>Крестьян-ский двор.</vt:lpstr>
      <vt:lpstr>Презентация PowerPoint</vt:lpstr>
      <vt:lpstr>Презентация PowerPoint</vt:lpstr>
      <vt:lpstr>Презентация PowerPoint</vt:lpstr>
      <vt:lpstr>Презентация PowerPoint</vt:lpstr>
      <vt:lpstr>Местом встречи были деревенские церкви</vt:lpstr>
      <vt:lpstr>Деревянная  Георгиевская церковь в дер. Юксовичи</vt:lpstr>
      <vt:lpstr>Презентация PowerPoint</vt:lpstr>
      <vt:lpstr>церковь Николая Чудотворца в Согинцах.</vt:lpstr>
      <vt:lpstr>Одежда крестьян  XVI века.</vt:lpstr>
      <vt:lpstr>Презентация PowerPoint</vt:lpstr>
      <vt:lpstr> Короткой верхней распашной одеждой была душегрея, которая, так же как и сарафан, держалась на плечевых лямках.</vt:lpstr>
      <vt:lpstr>Поверх рубахи надевали сарафан, который по линии груди подкраивался и был более прилегающим. Шили его из холста, шелка или парчи. По центру переда сарафан украшали вертикальной полосой с позументами или рядом медных или оловянных пуговиц. Он держался на узких коротких плечевых лямках и подпоясывался под грудью. </vt:lpstr>
      <vt:lpstr>Презентация PowerPoint</vt:lpstr>
      <vt:lpstr>Женские головные уборы 15-16 вв</vt:lpstr>
      <vt:lpstr>Презентация PowerPoint</vt:lpstr>
      <vt:lpstr>кичка</vt:lpstr>
      <vt:lpstr>Город Тихвин в XVII веке был единственным городом восточной части нашего края.</vt:lpstr>
      <vt:lpstr>Тихвин вырос под стенами не крепости, а монастыря.  План г. Тихвина Ивана Зеленина, составленный в 1678г.</vt:lpstr>
      <vt:lpstr>Какое значение в жизни Тихвина играл монастырь?</vt:lpstr>
      <vt:lpstr>Ученые полагают, что монастырь был основан в 15 веке, </vt:lpstr>
      <vt:lpstr>Тихвинский монастырь становится центром духовной жизни города и его окрестностей</vt:lpstr>
      <vt:lpstr>Прочитайте статью 2. стр.42. Подумайте, почему в Тихвине происходила всероссийская ярмарка? Найдите на карте 2. Торговые пути проходящие через Тихвин.</vt:lpstr>
      <vt:lpstr>В 1584 году Фёдор Ионович пожертвовал монастырю трёхсотпудовый колокол.</vt:lpstr>
      <vt:lpstr>Храм Успения Богородицы</vt:lpstr>
      <vt:lpstr>Церковь Рождества Богородицы</vt:lpstr>
      <vt:lpstr>В Успенском монастыре сложилась живописная школа.  Тихвинские мастера владели искусством фрески. Артель во главе с Иваном Шомушским расписала Успенский собор фресками, сохранившимися до наших дней. </vt:lpstr>
      <vt:lpstr>Презентация PowerPoint</vt:lpstr>
      <vt:lpstr>«Сказания о чудесах Тихвинской иконы»</vt:lpstr>
      <vt:lpstr>9 июля - праздник Тихвинской иконы Божией Матери.</vt:lpstr>
      <vt:lpstr>Праздничные традиции жителей нашего края.</vt:lpstr>
      <vt:lpstr>Д.З. используя пп. 3,4,5 составьте  в тетради. план рассказа о жизни крестьян нашего края.</vt:lpstr>
      <vt:lpstr>Источники:  Учебник История и культура Санкт-Петербурга. Ч.1  Л.К. Ермолаева, И.З. Захваткина, И.М. Лебедева и др. СПб – 2014. •http://kaledamaleda.ucoz.ru •http://www.slavlibrary.ru/forum/4-537-2 http://sobory.ru/photo/?photo=119561 http://litceymos.ru/ http://www.nnre.ru/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обычаям средневековой Москвы, но…</dc:title>
  <dc:creator>elena stepanova</dc:creator>
  <cp:lastModifiedBy>elena stepanova</cp:lastModifiedBy>
  <cp:revision>48</cp:revision>
  <dcterms:created xsi:type="dcterms:W3CDTF">2015-10-07T16:40:13Z</dcterms:created>
  <dcterms:modified xsi:type="dcterms:W3CDTF">2016-11-21T21:10:43Z</dcterms:modified>
</cp:coreProperties>
</file>