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57BE-87C8-4267-99EF-1CDE0616CC00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9F53-F41C-4A41-8180-289C1B40F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57BE-87C8-4267-99EF-1CDE0616CC00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9F53-F41C-4A41-8180-289C1B40F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57BE-87C8-4267-99EF-1CDE0616CC00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9F53-F41C-4A41-8180-289C1B40F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57BE-87C8-4267-99EF-1CDE0616CC00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9F53-F41C-4A41-8180-289C1B40F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57BE-87C8-4267-99EF-1CDE0616CC00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9F53-F41C-4A41-8180-289C1B40F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57BE-87C8-4267-99EF-1CDE0616CC00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9F53-F41C-4A41-8180-289C1B40F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57BE-87C8-4267-99EF-1CDE0616CC00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9F53-F41C-4A41-8180-289C1B40F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57BE-87C8-4267-99EF-1CDE0616CC00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9F53-F41C-4A41-8180-289C1B40F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57BE-87C8-4267-99EF-1CDE0616CC00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9F53-F41C-4A41-8180-289C1B40F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57BE-87C8-4267-99EF-1CDE0616CC00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9F53-F41C-4A41-8180-289C1B40F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457BE-87C8-4267-99EF-1CDE0616CC00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29F53-F41C-4A41-8180-289C1B40F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457BE-87C8-4267-99EF-1CDE0616CC00}" type="datetimeFigureOut">
              <a:rPr lang="ru-RU" smtClean="0"/>
              <a:t>12.09.2015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29F53-F41C-4A41-8180-289C1B40F9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b="1" i="1" u="sng" dirty="0" smtClean="0">
                <a:latin typeface="+mn-lt"/>
              </a:rPr>
              <a:t>Инклюзивное образование</a:t>
            </a:r>
            <a:endParaRPr lang="ru-RU" sz="8000" b="1" i="1" u="sng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424847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Инклюзивное образование- </a:t>
            </a:r>
            <a:r>
              <a:rPr lang="ru-RU" sz="2800" dirty="0" smtClean="0"/>
              <a:t>это образование, при котором все дети, не смотря на свои физические, интеллектуальные и иные особенности, включены в общую систему образования и обучаются в общеобразовательных школах  вместе со своими сверстниками.</a:t>
            </a:r>
            <a:endParaRPr lang="ru-RU" sz="2800" dirty="0"/>
          </a:p>
        </p:txBody>
      </p:sp>
      <p:pic>
        <p:nvPicPr>
          <p:cNvPr id="5122" name="Picture 2" descr="https://im1-tub-ru.yandex.net/i?id=64d343f812e26b647ca4ab9463131d58&amp;n=33&amp;h=1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780928"/>
            <a:ext cx="4120972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64087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Инклюзия</a:t>
            </a:r>
            <a:r>
              <a:rPr lang="ru-RU" sz="2400" dirty="0" smtClean="0"/>
              <a:t> означает раскрытие каждого ученика с помощью образовательной программы, которая достаточна сложна, но соответствует его способностям.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060848"/>
            <a:ext cx="52565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b="1" dirty="0">
                <a:cs typeface="Times New Roman" pitchFamily="18" charset="0"/>
              </a:rPr>
              <a:t>Инклюзия</a:t>
            </a:r>
            <a:r>
              <a:rPr lang="ru-RU" sz="2400" dirty="0">
                <a:cs typeface="Times New Roman" pitchFamily="18" charset="0"/>
              </a:rPr>
              <a:t> учитывает</a:t>
            </a:r>
            <a:r>
              <a:rPr lang="ru-RU" sz="2400" b="1" dirty="0">
                <a:cs typeface="Times New Roman" pitchFamily="18" charset="0"/>
              </a:rPr>
              <a:t> потребности</a:t>
            </a:r>
            <a:r>
              <a:rPr lang="ru-RU" sz="2400" dirty="0">
                <a:cs typeface="Times New Roman" pitchFamily="18" charset="0"/>
              </a:rPr>
              <a:t>, также как и </a:t>
            </a:r>
            <a:r>
              <a:rPr lang="ru-RU" sz="2400" b="1" dirty="0">
                <a:cs typeface="Times New Roman" pitchFamily="18" charset="0"/>
              </a:rPr>
              <a:t>специальные условия </a:t>
            </a:r>
            <a:r>
              <a:rPr lang="ru-RU" sz="2400" b="1" dirty="0" smtClean="0">
                <a:cs typeface="Times New Roman" pitchFamily="18" charset="0"/>
              </a:rPr>
              <a:t>и поддержку, необходимые</a:t>
            </a:r>
            <a:r>
              <a:rPr lang="ru-RU" sz="2400" dirty="0" smtClean="0">
                <a:cs typeface="Times New Roman" pitchFamily="18" charset="0"/>
              </a:rPr>
              <a:t> </a:t>
            </a:r>
            <a:r>
              <a:rPr lang="ru-RU" sz="2400" dirty="0">
                <a:cs typeface="Times New Roman" pitchFamily="18" charset="0"/>
              </a:rPr>
              <a:t>ученику и учителям для достижения успеха. </a:t>
            </a:r>
            <a:endParaRPr lang="ru-RU" sz="2400" dirty="0">
              <a:cs typeface="Times New Roman" pitchFamily="18" charset="0"/>
            </a:endParaRPr>
          </a:p>
        </p:txBody>
      </p:sp>
      <p:pic>
        <p:nvPicPr>
          <p:cNvPr id="4098" name="Picture 2" descr="http://www.saroblnews.ru/files/pages/50290/1440063514general_pages_i50290_saratovskie_pedagogi_ne_gotovy_k_inkluziv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789040"/>
            <a:ext cx="4864540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04664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Инклюзивное образование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96752"/>
            <a:ext cx="52565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Работает над улучшением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образовательных структур, систем и методик для обеспечения потребностей всех детей;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Является частью большой стратегии по созданию общества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принимающего всех;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Является динамичным процессом, который постоянно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развитии;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Признает, что все дети могут учиться.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ctr-dar.ru/wp-content/uploads/2012/02/Inklyuziya_2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429000"/>
            <a:ext cx="3159224" cy="3159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60486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cs typeface="Times New Roman" pitchFamily="18" charset="0"/>
              </a:rPr>
              <a:t>Основополагающий принцип </a:t>
            </a:r>
            <a:r>
              <a:rPr lang="ru-RU" sz="2400" dirty="0" smtClean="0">
                <a:cs typeface="Times New Roman" pitchFamily="18" charset="0"/>
              </a:rPr>
              <a:t>инклюзивного образования</a:t>
            </a:r>
            <a:r>
              <a:rPr lang="ru-RU" sz="2400" b="1" dirty="0" smtClean="0">
                <a:cs typeface="Times New Roman" pitchFamily="18" charset="0"/>
              </a:rPr>
              <a:t> – </a:t>
            </a:r>
            <a:r>
              <a:rPr lang="ru-RU" sz="2400" b="1" i="1" dirty="0" smtClean="0">
                <a:cs typeface="Times New Roman" pitchFamily="18" charset="0"/>
              </a:rPr>
              <a:t>все люди должны иметь возможность учиться вместе, независимо от каких-либо трудностей, имеющихся на этом пути, или различий в способности к обучению, которые они могут иметь.</a:t>
            </a:r>
            <a:r>
              <a:rPr lang="ru-RU" sz="2400" b="1" dirty="0" smtClean="0">
                <a:cs typeface="Times New Roman" pitchFamily="18" charset="0"/>
              </a:rPr>
              <a:t> </a:t>
            </a:r>
            <a:endParaRPr lang="ru-RU" sz="2400" dirty="0"/>
          </a:p>
        </p:txBody>
      </p:sp>
      <p:pic>
        <p:nvPicPr>
          <p:cNvPr id="2050" name="Picture 2" descr="http://www.nnews.nnov.ru/file/news/2014/11/20/23615/invalidy-v-shkole_shk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068960"/>
            <a:ext cx="7018037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5" y="332656"/>
            <a:ext cx="4719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latin typeface="+mj-lt"/>
                <a:cs typeface="Times New Roman" panose="02020603050405020304" pitchFamily="18" charset="0"/>
              </a:rPr>
              <a:t>Три аспекта развития инклюзии </a:t>
            </a:r>
            <a:endParaRPr lang="ru-RU" sz="2400" b="1" i="1" u="sng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8760"/>
            <a:ext cx="6318448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90000"/>
              </a:lnSpc>
              <a:defRPr/>
            </a:pPr>
            <a:r>
              <a:rPr lang="ru-RU" sz="2400" b="1" dirty="0">
                <a:cs typeface="Times New Roman" panose="02020603050405020304" pitchFamily="18" charset="0"/>
              </a:rPr>
              <a:t>1.Создание инклюзивной культуры</a:t>
            </a:r>
          </a:p>
          <a:p>
            <a:pPr marL="571500" indent="-571500">
              <a:lnSpc>
                <a:spcPct val="90000"/>
              </a:lnSpc>
              <a:defRPr/>
            </a:pPr>
            <a:r>
              <a:rPr lang="ru-RU" sz="2400" dirty="0">
                <a:cs typeface="Times New Roman" panose="02020603050405020304" pitchFamily="18" charset="0"/>
              </a:rPr>
              <a:t>Построение школьного сообщества</a:t>
            </a:r>
          </a:p>
          <a:p>
            <a:pPr marL="571500" indent="-571500">
              <a:lnSpc>
                <a:spcPct val="90000"/>
              </a:lnSpc>
              <a:defRPr/>
            </a:pPr>
            <a:r>
              <a:rPr lang="ru-RU" sz="2400" dirty="0">
                <a:cs typeface="Times New Roman" panose="02020603050405020304" pitchFamily="18" charset="0"/>
              </a:rPr>
              <a:t>Принятие инклюзивных ценностей</a:t>
            </a:r>
          </a:p>
          <a:p>
            <a:pPr marL="571500" indent="-571500">
              <a:lnSpc>
                <a:spcPct val="90000"/>
              </a:lnSpc>
              <a:defRPr/>
            </a:pPr>
            <a:endParaRPr lang="ru-RU" sz="2400" dirty="0">
              <a:cs typeface="Times New Roman" panose="02020603050405020304" pitchFamily="18" charset="0"/>
            </a:endParaRPr>
          </a:p>
          <a:p>
            <a:pPr marL="571500" indent="-571500">
              <a:lnSpc>
                <a:spcPct val="90000"/>
              </a:lnSpc>
              <a:defRPr/>
            </a:pPr>
            <a:r>
              <a:rPr lang="ru-RU" sz="2400" b="1" dirty="0">
                <a:cs typeface="Times New Roman" panose="02020603050405020304" pitchFamily="18" charset="0"/>
              </a:rPr>
              <a:t>2.Разработка инклюзивной политики</a:t>
            </a:r>
          </a:p>
          <a:p>
            <a:pPr marL="571500" indent="-571500">
              <a:lnSpc>
                <a:spcPct val="90000"/>
              </a:lnSpc>
              <a:defRPr/>
            </a:pPr>
            <a:r>
              <a:rPr lang="ru-RU" sz="2400" dirty="0">
                <a:cs typeface="Times New Roman" panose="02020603050405020304" pitchFamily="18" charset="0"/>
              </a:rPr>
              <a:t>Развитие школы для всех</a:t>
            </a:r>
          </a:p>
          <a:p>
            <a:pPr marL="571500" indent="-571500">
              <a:lnSpc>
                <a:spcPct val="90000"/>
              </a:lnSpc>
              <a:defRPr/>
            </a:pPr>
            <a:r>
              <a:rPr lang="ru-RU" sz="2400" dirty="0">
                <a:cs typeface="Times New Roman" panose="02020603050405020304" pitchFamily="18" charset="0"/>
              </a:rPr>
              <a:t>Организация поддержки разнообразия</a:t>
            </a:r>
          </a:p>
          <a:p>
            <a:pPr marL="571500" indent="-571500">
              <a:lnSpc>
                <a:spcPct val="90000"/>
              </a:lnSpc>
              <a:defRPr/>
            </a:pPr>
            <a:endParaRPr lang="ru-RU" sz="2400" dirty="0">
              <a:cs typeface="Times New Roman" panose="02020603050405020304" pitchFamily="18" charset="0"/>
            </a:endParaRPr>
          </a:p>
          <a:p>
            <a:pPr marL="571500" indent="-571500">
              <a:lnSpc>
                <a:spcPct val="90000"/>
              </a:lnSpc>
              <a:defRPr/>
            </a:pPr>
            <a:r>
              <a:rPr lang="ru-RU" sz="2400" b="1" dirty="0">
                <a:cs typeface="Times New Roman" panose="02020603050405020304" pitchFamily="18" charset="0"/>
              </a:rPr>
              <a:t>3.Развитие инклюзивной практики</a:t>
            </a:r>
          </a:p>
          <a:p>
            <a:pPr marL="571500" indent="-571500">
              <a:lnSpc>
                <a:spcPct val="90000"/>
              </a:lnSpc>
              <a:defRPr/>
            </a:pPr>
            <a:r>
              <a:rPr lang="ru-RU" sz="2400" dirty="0">
                <a:cs typeface="Times New Roman" panose="02020603050405020304" pitchFamily="18" charset="0"/>
              </a:rPr>
              <a:t>Управление процессом обучения</a:t>
            </a:r>
          </a:p>
          <a:p>
            <a:pPr marL="571500" indent="-571500">
              <a:lnSpc>
                <a:spcPct val="90000"/>
              </a:lnSpc>
              <a:defRPr/>
            </a:pPr>
            <a:r>
              <a:rPr lang="ru-RU" sz="2400" dirty="0">
                <a:cs typeface="Times New Roman" panose="02020603050405020304" pitchFamily="18" charset="0"/>
              </a:rPr>
              <a:t>Мобилизация ресурсов</a:t>
            </a:r>
            <a:endParaRPr lang="ru-RU" sz="24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2-tub-ru.yandex.net/i?id=a7ec8a7d876cf1dc249336c95b99ecce&amp;n=33&amp;h=1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293096"/>
            <a:ext cx="3353453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764704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0809"/>
            <a:ext cx="5400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cs typeface="Times New Roman" panose="02020603050405020304" pitchFamily="18" charset="0"/>
              </a:rPr>
              <a:t>В идеале такая команда состоит из:</a:t>
            </a:r>
          </a:p>
          <a:p>
            <a:r>
              <a:rPr lang="ru-RU" sz="2400" dirty="0" smtClean="0">
                <a:cs typeface="Times New Roman" panose="02020603050405020304" pitchFamily="18" charset="0"/>
              </a:rPr>
              <a:t>Педагога</a:t>
            </a:r>
          </a:p>
          <a:p>
            <a:r>
              <a:rPr lang="ru-RU" sz="2400" dirty="0" smtClean="0">
                <a:cs typeface="Times New Roman" panose="02020603050405020304" pitchFamily="18" charset="0"/>
              </a:rPr>
              <a:t>Психолога</a:t>
            </a:r>
          </a:p>
          <a:p>
            <a:r>
              <a:rPr lang="ru-RU" sz="2400" dirty="0" smtClean="0">
                <a:cs typeface="Times New Roman" panose="02020603050405020304" pitchFamily="18" charset="0"/>
              </a:rPr>
              <a:t>Логопеда</a:t>
            </a:r>
          </a:p>
          <a:p>
            <a:r>
              <a:rPr lang="ru-RU" sz="2400" dirty="0" smtClean="0">
                <a:cs typeface="Times New Roman" panose="02020603050405020304" pitchFamily="18" charset="0"/>
              </a:rPr>
              <a:t>Дефектолога</a:t>
            </a:r>
          </a:p>
          <a:p>
            <a:r>
              <a:rPr lang="ru-RU" sz="2400" dirty="0" err="1" smtClean="0">
                <a:cs typeface="Times New Roman" panose="02020603050405020304" pitchFamily="18" charset="0"/>
              </a:rPr>
              <a:t>Тьютора</a:t>
            </a:r>
            <a:endParaRPr lang="ru-RU" sz="2400" dirty="0" smtClean="0">
              <a:cs typeface="Times New Roman" panose="02020603050405020304" pitchFamily="18" charset="0"/>
            </a:endParaRPr>
          </a:p>
          <a:p>
            <a:r>
              <a:rPr lang="ru-RU" sz="2400" dirty="0" smtClean="0">
                <a:cs typeface="Times New Roman" panose="02020603050405020304" pitchFamily="18" charset="0"/>
              </a:rPr>
              <a:t>Социального работника</a:t>
            </a:r>
          </a:p>
          <a:p>
            <a:r>
              <a:rPr lang="ru-RU" sz="2400" dirty="0" smtClean="0">
                <a:cs typeface="Times New Roman" panose="02020603050405020304" pitchFamily="18" charset="0"/>
              </a:rPr>
              <a:t>Врача-педиатра</a:t>
            </a:r>
          </a:p>
          <a:p>
            <a:r>
              <a:rPr lang="ru-RU" sz="2400" dirty="0" smtClean="0">
                <a:cs typeface="Times New Roman" panose="02020603050405020304" pitchFamily="18" charset="0"/>
              </a:rPr>
              <a:t>Специалистов по охране и гигиене труда</a:t>
            </a:r>
          </a:p>
          <a:p>
            <a:r>
              <a:rPr lang="ru-RU" sz="2400" dirty="0" smtClean="0">
                <a:cs typeface="Times New Roman" panose="02020603050405020304" pitchFamily="18" charset="0"/>
              </a:rPr>
              <a:t>Ассистента педагога (сопровождающего)</a:t>
            </a:r>
            <a:endParaRPr lang="ru-RU" sz="2400" dirty="0"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548680"/>
            <a:ext cx="77768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Инклюзивное образование требует поддержки со стороны команды профессионалов</a:t>
            </a:r>
            <a:endParaRPr lang="ru-RU" sz="3200" dirty="0"/>
          </a:p>
        </p:txBody>
      </p:sp>
      <p:pic>
        <p:nvPicPr>
          <p:cNvPr id="20482" name="Picture 2" descr="http://www.matchfishing.it/wp-content/uploads/2037/06/di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564904"/>
            <a:ext cx="3203848" cy="2362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88640"/>
            <a:ext cx="40191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Системный подход</a:t>
            </a:r>
          </a:p>
          <a:p>
            <a:pPr algn="ctr"/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764705"/>
            <a:ext cx="770485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0" kern="0" cap="none" dirty="0" smtClean="0">
              <a:cs typeface="Times New Roman" panose="02020603050405020304" pitchFamily="18" charset="0"/>
            </a:endParaRPr>
          </a:p>
          <a:p>
            <a:pPr algn="ctr"/>
            <a:endParaRPr lang="ru-RU" sz="2000" kern="0" dirty="0">
              <a:cs typeface="Times New Roman" panose="02020603050405020304" pitchFamily="18" charset="0"/>
            </a:endParaRPr>
          </a:p>
          <a:p>
            <a:pPr algn="ctr"/>
            <a:r>
              <a:rPr lang="ru-RU" sz="2000" b="0" kern="0" cap="none" dirty="0" smtClean="0">
                <a:cs typeface="Times New Roman" panose="02020603050405020304" pitchFamily="18" charset="0"/>
              </a:rPr>
              <a:t>Для введения инклюзии недостаточно наличия только самих школ и дошкольных учреждений, пусть даже полностью оборудованных, доступных и с обученным персоналом.</a:t>
            </a:r>
            <a:br>
              <a:rPr lang="ru-RU" sz="2000" b="0" kern="0" cap="none" dirty="0" smtClean="0">
                <a:cs typeface="Times New Roman" panose="02020603050405020304" pitchFamily="18" charset="0"/>
              </a:rPr>
            </a:br>
            <a:r>
              <a:rPr lang="ru-RU" sz="2000" b="0" kern="0" cap="none" dirty="0" smtClean="0">
                <a:cs typeface="Times New Roman" panose="02020603050405020304" pitchFamily="18" charset="0"/>
              </a:rPr>
              <a:t>	</a:t>
            </a:r>
            <a:br>
              <a:rPr lang="ru-RU" sz="2000" b="0" kern="0" cap="none" dirty="0" smtClean="0">
                <a:cs typeface="Times New Roman" panose="02020603050405020304" pitchFamily="18" charset="0"/>
              </a:rPr>
            </a:br>
            <a:r>
              <a:rPr lang="ru-RU" sz="2000" b="0" kern="0" cap="none" dirty="0" smtClean="0">
                <a:cs typeface="Times New Roman" panose="02020603050405020304" pitchFamily="18" charset="0"/>
              </a:rPr>
              <a:t>    Необходимо подготовить позитивное общественное мнение     всех родителей о совместном обучении детей. Наряду с этими условиями, должна быть приспособлена к потребностям инвалидов городская среда (включая транспорт). </a:t>
            </a:r>
            <a:br>
              <a:rPr lang="ru-RU" sz="2000" b="0" kern="0" cap="none" dirty="0" smtClean="0">
                <a:cs typeface="Times New Roman" panose="02020603050405020304" pitchFamily="18" charset="0"/>
              </a:rPr>
            </a:br>
            <a:r>
              <a:rPr lang="ru-RU" sz="2000" b="0" kern="0" cap="none" dirty="0" smtClean="0">
                <a:cs typeface="Times New Roman" panose="02020603050405020304" pitchFamily="18" charset="0"/>
              </a:rPr>
              <a:t>	</a:t>
            </a:r>
            <a:br>
              <a:rPr lang="ru-RU" sz="2000" b="0" kern="0" cap="none" dirty="0" smtClean="0">
                <a:cs typeface="Times New Roman" panose="02020603050405020304" pitchFamily="18" charset="0"/>
              </a:rPr>
            </a:br>
            <a:r>
              <a:rPr lang="ru-RU" sz="2000" b="0" kern="0" cap="none" dirty="0" smtClean="0">
                <a:cs typeface="Times New Roman" panose="02020603050405020304" pitchFamily="18" charset="0"/>
              </a:rPr>
              <a:t>     Важным является также адекватная поддержка семей с детьми-инвалидами. </a:t>
            </a:r>
            <a:br>
              <a:rPr lang="ru-RU" sz="2000" b="0" kern="0" cap="none" dirty="0" smtClean="0">
                <a:cs typeface="Times New Roman" panose="02020603050405020304" pitchFamily="18" charset="0"/>
              </a:rPr>
            </a:br>
            <a:r>
              <a:rPr lang="ru-RU" sz="2000" b="0" kern="0" cap="none" dirty="0" smtClean="0">
                <a:cs typeface="Times New Roman" panose="02020603050405020304" pitchFamily="18" charset="0"/>
              </a:rPr>
              <a:t/>
            </a:r>
            <a:br>
              <a:rPr lang="ru-RU" sz="2000" b="0" kern="0" cap="none" dirty="0" smtClean="0">
                <a:cs typeface="Times New Roman" panose="02020603050405020304" pitchFamily="18" charset="0"/>
              </a:rPr>
            </a:br>
            <a:r>
              <a:rPr lang="ru-RU" sz="2000" b="0" kern="0" cap="none" dirty="0" smtClean="0">
                <a:cs typeface="Times New Roman" panose="02020603050405020304" pitchFamily="18" charset="0"/>
              </a:rPr>
              <a:t>     От милосердия и благотворительности надо переходить к равноправному партнерству с инвалидами, их семьями и представляющими их общественными организациями.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andia.ru/text/79/076/images/image007_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492896"/>
            <a:ext cx="3696072" cy="404257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31640" y="620688"/>
            <a:ext cx="55263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человека не существует более чудовищного наказания , чем быть предоставленным в обществе самому себе и оставаться абсолютно незамеченным.</a:t>
            </a:r>
            <a:b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У. Джеймс </a:t>
            </a:r>
            <a:endParaRPr lang="ru-RU" sz="2800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270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Инклюзивное образование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Инклюзивное образование</dc:title>
  <dc:creator>MG</dc:creator>
  <cp:lastModifiedBy>MG</cp:lastModifiedBy>
  <cp:revision>3</cp:revision>
  <dcterms:created xsi:type="dcterms:W3CDTF">2015-09-12T09:42:27Z</dcterms:created>
  <dcterms:modified xsi:type="dcterms:W3CDTF">2015-09-12T10:12:15Z</dcterms:modified>
</cp:coreProperties>
</file>