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1"/>
  </p:notesMasterIdLst>
  <p:sldIdLst>
    <p:sldId id="256" r:id="rId2"/>
    <p:sldId id="271" r:id="rId3"/>
    <p:sldId id="275" r:id="rId4"/>
    <p:sldId id="260" r:id="rId5"/>
    <p:sldId id="259" r:id="rId6"/>
    <p:sldId id="257" r:id="rId7"/>
    <p:sldId id="261" r:id="rId8"/>
    <p:sldId id="262" r:id="rId9"/>
    <p:sldId id="266" r:id="rId10"/>
    <p:sldId id="263" r:id="rId11"/>
    <p:sldId id="264" r:id="rId12"/>
    <p:sldId id="267" r:id="rId13"/>
    <p:sldId id="268" r:id="rId14"/>
    <p:sldId id="269" r:id="rId15"/>
    <p:sldId id="270" r:id="rId16"/>
    <p:sldId id="272" r:id="rId17"/>
    <p:sldId id="273" r:id="rId18"/>
    <p:sldId id="274" r:id="rId19"/>
    <p:sldId id="276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52BEA9-0908-4DFC-99F7-5785088694DC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E3C939-9E30-4A68-8595-B9B46928E9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01922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E3C939-9E30-4A68-8595-B9B46928E9F2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51675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66BC2-5A28-4346-AA9F-A8681E523DCC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F8547-75C3-4A42-827B-3B96A2CBE7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66BC2-5A28-4346-AA9F-A8681E523DCC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F8547-75C3-4A42-827B-3B96A2CBE7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66BC2-5A28-4346-AA9F-A8681E523DCC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F8547-75C3-4A42-827B-3B96A2CBE7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66BC2-5A28-4346-AA9F-A8681E523DCC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F8547-75C3-4A42-827B-3B96A2CBE7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66BC2-5A28-4346-AA9F-A8681E523DCC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F8547-75C3-4A42-827B-3B96A2CBE7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66BC2-5A28-4346-AA9F-A8681E523DCC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F8547-75C3-4A42-827B-3B96A2CBE7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66BC2-5A28-4346-AA9F-A8681E523DCC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F8547-75C3-4A42-827B-3B96A2CBE7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66BC2-5A28-4346-AA9F-A8681E523DCC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F8547-75C3-4A42-827B-3B96A2CBE7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66BC2-5A28-4346-AA9F-A8681E523DCC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F8547-75C3-4A42-827B-3B96A2CBE7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66BC2-5A28-4346-AA9F-A8681E523DCC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F8547-75C3-4A42-827B-3B96A2CBE74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66BC2-5A28-4346-AA9F-A8681E523DCC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2F8547-75C3-4A42-827B-3B96A2CBE74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382F8547-75C3-4A42-827B-3B96A2CBE749}" type="slidenum">
              <a:rPr lang="ru-RU" smtClean="0"/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74166BC2-5A28-4346-AA9F-A8681E523DCC}" type="datetimeFigureOut">
              <a:rPr lang="ru-RU" smtClean="0"/>
              <a:t>14.11.2016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57018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Использование </a:t>
            </a:r>
            <a:r>
              <a:rPr lang="ru-RU" sz="31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образовательном процессе активных и интерактивных форм проведения занятий, как реализация </a:t>
            </a:r>
            <a:br>
              <a:rPr lang="ru-RU" sz="31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компетентностного</a:t>
            </a:r>
            <a:r>
              <a:rPr lang="ru-RU" sz="31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подхода</a:t>
            </a:r>
            <a:r>
              <a:rPr lang="ru-RU" sz="31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автор – составитель : Ткаченко С.В. </a:t>
            </a:r>
            <a:endParaRPr lang="ru-RU" sz="31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2060848"/>
            <a:ext cx="5280586" cy="3960440"/>
          </a:xfrm>
        </p:spPr>
      </p:pic>
    </p:spTree>
    <p:extLst>
      <p:ext uri="{BB962C8B-B14F-4D97-AF65-F5344CB8AC3E}">
        <p14:creationId xmlns:p14="http://schemas.microsoft.com/office/powerpoint/2010/main" val="345068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562074"/>
          </a:xfrm>
        </p:spPr>
        <p:txBody>
          <a:bodyPr/>
          <a:lstStyle/>
          <a:p>
            <a:r>
              <a:rPr lang="ru-RU" sz="3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Методы и приемы активного обучения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7620000" cy="5760640"/>
          </a:xfrm>
        </p:spPr>
        <p:txBody>
          <a:bodyPr>
            <a:normAutofit fontScale="70000" lnSpcReduction="20000"/>
          </a:bodyPr>
          <a:lstStyle/>
          <a:p>
            <a:pPr marL="114300" indent="0">
              <a:buNone/>
            </a:pP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В процессе обучения педагог может выбирать как один активный метод, так и использовать комбинацию нескольких. Но успех зависит от системности и соотношения выбранных методов и поставленных задач.</a:t>
            </a:r>
          </a:p>
          <a:p>
            <a:pPr marL="114300" indent="0">
              <a:buNone/>
            </a:pP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Рассмотрим самые распространенные методы активного обучения:</a:t>
            </a:r>
          </a:p>
          <a:p>
            <a:pPr marL="114300" indent="0">
              <a:buNone/>
            </a:pP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•	Презентации — наиболее простой и доступный метод для использования на уроках. Это демонстрирование слайдов, подготовленных самими учащимися по теме.</a:t>
            </a:r>
          </a:p>
          <a:p>
            <a:pPr marL="114300" indent="0">
              <a:buNone/>
            </a:pP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•	Кейс-технологии — используются в педагогике с прошлого века. Строится на анализе смоделированных или реальных ситуаций и поиске решения. Причем различают два подхода к созданию кейсов. Американская школа предлагает поиск одного-единственного правильного решения поставленной задачи. Европейская школа, наоборот, приветствует многогранность решений и их обоснование.</a:t>
            </a:r>
          </a:p>
          <a:p>
            <a:pPr marL="114300" indent="0">
              <a:buNone/>
            </a:pP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•	Проблемная лекция — в отличие от традиционной, передача знаний во время проблемной лекции происходит не в пассивной форме. То есть учитель не преподносит готовые утверждения, а лишь ставит вопросы и обозначает проблему. Правила выводят сами учащиеся. Этот метод достаточно сложен и требует наличия у учеников определенного опыта логических рассуждений.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46052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490066"/>
          </a:xfrm>
        </p:spPr>
        <p:txBody>
          <a:bodyPr/>
          <a:lstStyle/>
          <a:p>
            <a:pPr algn="ctr"/>
            <a:r>
              <a:rPr lang="ru-RU" sz="3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Методы и приемы активного обучения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7620000" cy="5760640"/>
          </a:xfrm>
        </p:spPr>
        <p:txBody>
          <a:bodyPr>
            <a:normAutofit fontScale="92500" lnSpcReduction="10000"/>
          </a:bodyPr>
          <a:lstStyle/>
          <a:p>
            <a:pPr marL="114300" indent="0">
              <a:buNone/>
            </a:pPr>
            <a:r>
              <a:rPr lang="ru-RU" dirty="0"/>
              <a:t>	</a:t>
            </a: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Дидактические игры — в отличие от деловых игр, дидактические игры регламентируются жестко и не предполагают выработку логической цепочки для решения проблемы. </a:t>
            </a:r>
          </a:p>
          <a:p>
            <a:pPr marL="114300" indent="0">
              <a:buNone/>
            </a:pP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300" dirty="0" err="1">
                <a:latin typeface="Times New Roman" pitchFamily="18" charset="0"/>
                <a:cs typeface="Times New Roman" pitchFamily="18" charset="0"/>
              </a:rPr>
              <a:t>Баскет</a:t>
            </a: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-метод — основан на имитации ситуации. Например, ученик должен выступить в роли гида и провести экскурсию по историческому музею. При этом его задача — собрать и донести информацию о каждом экспонате.</a:t>
            </a:r>
          </a:p>
          <a:p>
            <a:pPr marL="114300" indent="0">
              <a:buNone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	Мозговой </a:t>
            </a: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штурм (мозговая атака, </a:t>
            </a:r>
            <a:r>
              <a:rPr lang="ru-RU" sz="2300" dirty="0" err="1">
                <a:latin typeface="Times New Roman" pitchFamily="18" charset="0"/>
                <a:cs typeface="Times New Roman" pitchFamily="18" charset="0"/>
              </a:rPr>
              <a:t>брейнсторминг</a:t>
            </a: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) - широко применяемый способ продуцирования новых идей для решения научных и практических проблем. Его цель — организация коллективной мыслительной деятельности по поиску нетрадиционных путей решения проблем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114300" indent="0">
              <a:buNone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	Круглый </a:t>
            </a: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стол — это метод активного обучения, одна из орга­низационных форм познавательной деятельности учащихся, позволяющая закрепить полученные ранее знания, восполнить недостающую информацию, сформировать умения решать проблемы, укрепить позиции, научить культуре ведения дискуссии.</a:t>
            </a:r>
          </a:p>
        </p:txBody>
      </p:sp>
    </p:spTree>
    <p:extLst>
      <p:ext uri="{BB962C8B-B14F-4D97-AF65-F5344CB8AC3E}">
        <p14:creationId xmlns:p14="http://schemas.microsoft.com/office/powerpoint/2010/main" val="2949206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562074"/>
          </a:xfrm>
        </p:spPr>
        <p:txBody>
          <a:bodyPr/>
          <a:lstStyle/>
          <a:p>
            <a:pPr algn="ctr"/>
            <a:r>
              <a:rPr lang="ru-RU" sz="3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Интерактивные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методы обучения</a:t>
            </a:r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686792"/>
            <a:ext cx="7560840" cy="38408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395536" y="836713"/>
            <a:ext cx="763284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Интерактивные методы строятся на схемах взаимодействия "учитель = ученик" и "ученик = ученик". То есть теперь не только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педагог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привлекает детей к процессу обучения, но и сами учащиеся, взаимодействуя друг с другом, влияют на мотивацию каждого ученика.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Педагог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лишь выполняет роль помощника. Его задача — создать условия для инициативы детей.</a:t>
            </a:r>
          </a:p>
        </p:txBody>
      </p:sp>
    </p:spTree>
    <p:extLst>
      <p:ext uri="{BB962C8B-B14F-4D97-AF65-F5344CB8AC3E}">
        <p14:creationId xmlns:p14="http://schemas.microsoft.com/office/powerpoint/2010/main" val="3832295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2722314"/>
          </a:xfrm>
        </p:spPr>
        <p:txBody>
          <a:bodyPr/>
          <a:lstStyle/>
          <a:p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 интерактивных методов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обучения: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•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Научить самостоятельному поиску, анализу информации и выработке правильного решения ситуации.</a:t>
            </a:r>
            <a:b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•	Научить работе в команде: уважать чужое мнение, проявлять толерантность к другой точке зрения.</a:t>
            </a:r>
            <a:b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•	Научить формировать собственное мнение, опирающееся на определенные факты.</a:t>
            </a:r>
            <a:b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2924944"/>
            <a:ext cx="4778317" cy="3602501"/>
          </a:xfrm>
        </p:spPr>
      </p:pic>
    </p:spTree>
    <p:extLst>
      <p:ext uri="{BB962C8B-B14F-4D97-AF65-F5344CB8AC3E}">
        <p14:creationId xmlns:p14="http://schemas.microsoft.com/office/powerpoint/2010/main" val="3774409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7704856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Методы </a:t>
            </a: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приемы интерактивного обучения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•	Мозговой штурм — поток вопросов и ответов, или предложений и идей по заданной теме, при  котором анализ правильности/неправильности производится после проведения штурма. 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•	Кластеры, сравнительные диаграммы,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пазлы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— поиск ключевых слов и проблем по определенной мини-теме.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•	Интерактивный урок с применением аудио- и видеоматериалов, ИКТ. Например, тесты в режиме онлайн, работа с электронными учебниками, обучающими программами, учебными сайтами.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•	Круглый стол (дискуссия, дебаты) — групповой вид метода, которые предполагает коллективное обсуждение учащимися проблемы, предложений, идей, мнений и совместный поиск решения.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•	Деловые игры (в том числе ролевые,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имитационные) —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достаточно популярный метод, который может применяться даже в начальной школе. Во время игры учащиеся играют роли участников той или иной ситуации, примеривая на себя разные профессии.</a:t>
            </a:r>
          </a:p>
        </p:txBody>
      </p:sp>
    </p:spTree>
    <p:extLst>
      <p:ext uri="{BB962C8B-B14F-4D97-AF65-F5344CB8AC3E}">
        <p14:creationId xmlns:p14="http://schemas.microsoft.com/office/powerpoint/2010/main" val="2954882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490066"/>
          </a:xfrm>
        </p:spPr>
        <p:txBody>
          <a:bodyPr/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Методы и приемы интерактивного обучения 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7620000" cy="5564088"/>
          </a:xfrm>
        </p:spPr>
        <p:txBody>
          <a:bodyPr>
            <a:normAutofit lnSpcReduction="10000"/>
          </a:bodyPr>
          <a:lstStyle/>
          <a:p>
            <a:pPr marL="114300" indent="0">
              <a:buNone/>
            </a:pPr>
            <a:r>
              <a:rPr lang="ru-RU" dirty="0"/>
              <a:t>•	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Аквариум — одна из разновидностей деловой игры, напоминающая реалити-шоу. При этом заданную ситуацию обыгрывают 2-3 участника. Остальные наблюдают со стороны и анализируют не только действия участников, но и предложенные ими варианты, идеи.</a:t>
            </a:r>
          </a:p>
          <a:p>
            <a:pPr marL="11430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•	Метод проектов — самостоятельная разработка учащимися проекта по теме и его защита.</a:t>
            </a:r>
          </a:p>
          <a:p>
            <a:pPr marL="11430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•	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BarCamp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или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антиконференция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Метод предложил веб-мастер Тим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О´Рейли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Суть его в том, что каждый становится не только участником, но и организатором конференции. Все участники выступают с новыми идеями, презентациями, предложениями по заданной теме. Далее происходит поиск самых интересных идей и их общее обсуждение.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К интерактивным методам обучения на уроке также относят мастер-классы, построение шкалы мнений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дерево решений,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метод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Фишбоун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72794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Схема интерактивного 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урока</a:t>
            </a:r>
            <a:b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включает следующие этапы: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836712"/>
            <a:ext cx="7692008" cy="5304656"/>
          </a:xfrm>
        </p:spPr>
        <p:txBody>
          <a:bodyPr>
            <a:noAutofit/>
          </a:bodyPr>
          <a:lstStyle/>
          <a:p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Разминка</a:t>
            </a:r>
          </a:p>
          <a:p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Объединение в группы</a:t>
            </a:r>
          </a:p>
          <a:p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Организация работы учащихся в группах</a:t>
            </a:r>
          </a:p>
          <a:p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Подведение итогов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(«Незаконченное предложение», например: «Я научился на этом занятии…»; Линейка самооценки - (К-красота, П-правильность, С-старание, А-аккуратность); Словесная аргументированная оценка;</a:t>
            </a:r>
          </a:p>
          <a:p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Презентация групповых решений </a:t>
            </a:r>
          </a:p>
          <a:p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Рефлексия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(«Письмо самому себе»; «Я хочу сказать спасибо…»; «Заверши фразу»; «Цепочка пожеланий»;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«Шкала мнений» (займи позицию); «Барометр настроения» (3 лица: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улыбающиеся ,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серьезное, плачущие)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801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32656"/>
            <a:ext cx="763284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Роль преподавателя: он перестает быть центральной фигурой и главным источником информации;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его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роль - определить общее направление работы, создать условия для инициативы учащихся;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он консультант, помощник при серьезных затруднениях;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учащийся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полноправный участник учебного процесса, он ведет исследование, поиск самостоятельно или во взаимодействии с другими учащимися;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источниками информации для учащихся являются книги, словари, сборники, ИКТ.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процесс обучения во многом идет через проживание опыта.</a:t>
            </a:r>
          </a:p>
        </p:txBody>
      </p:sp>
    </p:spTree>
    <p:extLst>
      <p:ext uri="{BB962C8B-B14F-4D97-AF65-F5344CB8AC3E}">
        <p14:creationId xmlns:p14="http://schemas.microsoft.com/office/powerpoint/2010/main" val="2735541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2146250"/>
          </a:xfrm>
        </p:spPr>
        <p:txBody>
          <a:bodyPr/>
          <a:lstStyle/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Все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активные и интерактивные методы обучения призваны решать главную задачу, сформулированную в ФГОС — научить ребенка учиться. То есть истина не должна преподноситься "на блюдечке". Гораздо важнее развивать критическое мышление, основанное на анализе ситуации, самостоятельном поиске информации, построению логической цепочки и принятию взвешенного и аргументированного решения. </a:t>
            </a: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2420888"/>
            <a:ext cx="4171181" cy="4095341"/>
          </a:xfrm>
        </p:spPr>
      </p:pic>
    </p:spTree>
    <p:extLst>
      <p:ext uri="{BB962C8B-B14F-4D97-AF65-F5344CB8AC3E}">
        <p14:creationId xmlns:p14="http://schemas.microsoft.com/office/powerpoint/2010/main" val="2903442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Благодарю за внимание!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254304"/>
            <a:ext cx="6552728" cy="4574995"/>
          </a:xfrm>
        </p:spPr>
      </p:pic>
    </p:spTree>
    <p:extLst>
      <p:ext uri="{BB962C8B-B14F-4D97-AF65-F5344CB8AC3E}">
        <p14:creationId xmlns:p14="http://schemas.microsoft.com/office/powerpoint/2010/main" val="201428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76672"/>
            <a:ext cx="748883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	В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одной китайская притче говорится: «Скажи мне – и я забуду; покажи мне – и я запомню; дай сделать – и я пойму». 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	В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этих словах находит свое отражение суть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активного и интерактивного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обучения. </a:t>
            </a:r>
          </a:p>
        </p:txBody>
      </p:sp>
    </p:spTree>
    <p:extLst>
      <p:ext uri="{BB962C8B-B14F-4D97-AF65-F5344CB8AC3E}">
        <p14:creationId xmlns:p14="http://schemas.microsoft.com/office/powerpoint/2010/main" val="2021193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0648"/>
            <a:ext cx="8459622" cy="6344716"/>
          </a:xfrm>
        </p:spPr>
      </p:pic>
    </p:spTree>
    <p:extLst>
      <p:ext uri="{BB962C8B-B14F-4D97-AF65-F5344CB8AC3E}">
        <p14:creationId xmlns:p14="http://schemas.microsoft.com/office/powerpoint/2010/main" val="3987950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7620000" cy="1152128"/>
          </a:xfrm>
        </p:spPr>
        <p:txBody>
          <a:bodyPr/>
          <a:lstStyle/>
          <a:p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Сегодня часто используют выражение — активные и интерактивные методы и приемы обучения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Попробуем разобраться: что это такое, какие методы принято считать активными, а какие — интерактивными. </a:t>
            </a: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11430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Методы и приемы: сходства, различия и принципиальные особенности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 специальной литературе есть разные трактовки терминов "метод обучения" и "прием обучения". По сути — это способ взаимодействия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педагога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учащихся, с помощью которого происходит передача знаний, умений и навыков.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Разница в том, что прием — это кратковременный способ, который предполагает работу с одним, конкретным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навыком.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А метод — процесс длительный, состоящий из нескольких этапов и включающий в себя множество приемов.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Таким образом, прием обучения — лишь составная часть того или иного метода.</a:t>
            </a:r>
          </a:p>
          <a:p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2514110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88640"/>
            <a:ext cx="792088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Классификация методов обучения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Методы классифицируют по разным признакам: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•	по характеру учебной деятельности:, проблемные, исследовательские, поисковые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репродуктивные, объяснительно-иллюстративные, эвристические и пр.;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•	по степени активности педагога и учащихся: активные и пассивные;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•	по источнику учебного материала: словесные, наглядные, практические;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•	по способу организации учебно-познавательной деятельности: методы формирования компетенций, методы получения новых знаний методы проверки и оценивания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1947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7852" y="332656"/>
            <a:ext cx="763284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Одним из требований к условиям реализации основных образовательных программ на основе ФГОС является широкое использование в учебном процессе активных и интерактивных форм проведения занятий в сочетании с традиционными формами с целью формирования и развития ключевых  компетенций обучающихся.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Почему ФГОС отдает предпочтение активно-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деятельностным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образовательным технологиям очевидно: </a:t>
            </a:r>
            <a:r>
              <a:rPr lang="ru-RU" sz="2400" dirty="0" smtClean="0">
                <a:solidFill>
                  <a:srgbClr val="6C0000"/>
                </a:solidFill>
                <a:latin typeface="Times New Roman" pitchFamily="18" charset="0"/>
                <a:cs typeface="Times New Roman" pitchFamily="18" charset="0"/>
              </a:rPr>
              <a:t>компетенции связаны с осуществлением какого-либо действия, формируются и проявляются они только в деятельности, поэтому </a:t>
            </a:r>
            <a:r>
              <a:rPr lang="ru-RU" sz="2400" dirty="0" err="1" smtClean="0">
                <a:solidFill>
                  <a:srgbClr val="6C0000"/>
                </a:solidFill>
                <a:latin typeface="Times New Roman" pitchFamily="18" charset="0"/>
                <a:cs typeface="Times New Roman" pitchFamily="18" charset="0"/>
              </a:rPr>
              <a:t>компетентностный</a:t>
            </a:r>
            <a:r>
              <a:rPr lang="ru-RU" sz="2400" dirty="0" smtClean="0">
                <a:solidFill>
                  <a:srgbClr val="6C0000"/>
                </a:solidFill>
                <a:latin typeface="Times New Roman" pitchFamily="18" charset="0"/>
                <a:cs typeface="Times New Roman" pitchFamily="18" charset="0"/>
              </a:rPr>
              <a:t> подход, на котором основан ФГОС, подразумевает переход в конструировании содержания образования от знаний к способам деятельности.</a:t>
            </a:r>
            <a:endParaRPr lang="ru-RU" sz="2400" dirty="0">
              <a:solidFill>
                <a:srgbClr val="6C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3561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346050"/>
          </a:xfrm>
        </p:spPr>
        <p:txBody>
          <a:bodyPr/>
          <a:lstStyle/>
          <a:p>
            <a:r>
              <a:rPr lang="ru-RU" sz="2000" dirty="0"/>
              <a:t>Что такое активные методы обучения?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16712" y="662896"/>
            <a:ext cx="7595647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Активные методы обучения строятся по схеме взаимодействия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"учитель = ученик". Из названия понятно, что это такие методы, которые предполагают равнозначное участие педагога и учащихся в учебном процессе. То есть, дети выступают как равные участники и создатели занятия.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Идея активных методов обучения в педагогике не нова. Родоначальниками метода принято считать таких прославленных педагогов, как Я. Коменский, И. Песталоцци, А.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Дистервег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Г. Гегель, Ж. Руссо, Д.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Дьюи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Хотя мысль, что успешное обучение строится, прежде всего, на самопознании, встречается еще у античных философов.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84" b="3613"/>
          <a:stretch/>
        </p:blipFill>
        <p:spPr>
          <a:xfrm>
            <a:off x="3707904" y="3758962"/>
            <a:ext cx="4690492" cy="2992820"/>
          </a:xfrm>
        </p:spPr>
      </p:pic>
    </p:spTree>
    <p:extLst>
      <p:ext uri="{BB962C8B-B14F-4D97-AF65-F5344CB8AC3E}">
        <p14:creationId xmlns:p14="http://schemas.microsoft.com/office/powerpoint/2010/main" val="513316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476673"/>
            <a:ext cx="7906072" cy="2664296"/>
          </a:xfrm>
        </p:spPr>
        <p:txBody>
          <a:bodyPr/>
          <a:lstStyle/>
          <a:p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Признаки</a:t>
            </a:r>
            <a:r>
              <a:rPr lang="ru-RU" sz="2400" b="1" dirty="0">
                <a:solidFill>
                  <a:srgbClr val="C00000"/>
                </a:solidFill>
              </a:rPr>
              <a:t> активных методов обучения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•	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активизация мышления, причем учащийся вынужден быть активным;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•	длительное время активности — учащийся работает не эпизодически, а в течение всего учебного процесса;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•	самостоятельность в выработке и поиске решений поставленных задач;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•	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мотивированность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к обучению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3212976"/>
            <a:ext cx="7776864" cy="2880320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C00000"/>
                </a:solidFill>
                <a:latin typeface="+mj-lt"/>
              </a:rPr>
              <a:t>Классификация активных методов обучения</a:t>
            </a:r>
          </a:p>
          <a:p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Самая общая классификация делит активные методы на две большие группы: индивидуальные и групповые. Более подробная включает такие группы:</a:t>
            </a:r>
          </a:p>
          <a:p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•	Дискуссионные.</a:t>
            </a:r>
          </a:p>
          <a:p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•	Игровые.</a:t>
            </a:r>
          </a:p>
          <a:p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•	</a:t>
            </a:r>
            <a:r>
              <a:rPr lang="ru-RU" dirty="0" err="1">
                <a:solidFill>
                  <a:schemeClr val="tx2">
                    <a:lumMod val="75000"/>
                  </a:schemeClr>
                </a:solidFill>
                <a:latin typeface="+mj-lt"/>
              </a:rPr>
              <a:t>Тренинговые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.</a:t>
            </a:r>
          </a:p>
          <a:p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•	Рейтинговые.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8105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b="1" dirty="0">
                <a:solidFill>
                  <a:srgbClr val="C00000"/>
                </a:solidFill>
              </a:rPr>
              <a:t>Методы и приемы активного обучения</a:t>
            </a: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80" b="13083"/>
          <a:stretch/>
        </p:blipFill>
        <p:spPr>
          <a:xfrm>
            <a:off x="0" y="1268760"/>
            <a:ext cx="8415610" cy="5184575"/>
          </a:xfrm>
        </p:spPr>
      </p:pic>
    </p:spTree>
    <p:extLst>
      <p:ext uri="{BB962C8B-B14F-4D97-AF65-F5344CB8AC3E}">
        <p14:creationId xmlns:p14="http://schemas.microsoft.com/office/powerpoint/2010/main" val="191446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седство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седство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385</TotalTime>
  <Words>566</Words>
  <Application>Microsoft Office PowerPoint</Application>
  <PresentationFormat>Экран (4:3)</PresentationFormat>
  <Paragraphs>75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Соседство</vt:lpstr>
      <vt:lpstr>           Использование в образовательном процессе активных и интерактивных форм проведения занятий, как реализация  компетентностного подхода           автор – составитель : Ткаченко С.В. </vt:lpstr>
      <vt:lpstr>Презентация PowerPoint</vt:lpstr>
      <vt:lpstr>Презентация PowerPoint</vt:lpstr>
      <vt:lpstr>Сегодня часто используют выражение — активные и интерактивные методы и приемы обучения.  Попробуем разобраться: что это такое, какие методы принято считать активными, а какие — интерактивными.  </vt:lpstr>
      <vt:lpstr>Презентация PowerPoint</vt:lpstr>
      <vt:lpstr>Презентация PowerPoint</vt:lpstr>
      <vt:lpstr>Что такое активные методы обучения?</vt:lpstr>
      <vt:lpstr>Признаки активных методов обучения • активизация мышления, причем учащийся вынужден быть активным; • длительное время активности — учащийся работает не эпизодически, а в течение всего учебного процесса; • самостоятельность в выработке и поиске решений поставленных задач; • мотивированность к обучению.</vt:lpstr>
      <vt:lpstr>Методы и приемы активного обучения</vt:lpstr>
      <vt:lpstr>Методы и приемы активного обучения</vt:lpstr>
      <vt:lpstr>Методы и приемы активного обучения</vt:lpstr>
      <vt:lpstr>Интерактивные методы обучения</vt:lpstr>
      <vt:lpstr>Задачи интерактивных методов обучения: • Научить самостоятельному поиску, анализу информации и выработке правильного решения ситуации. • Научить работе в команде: уважать чужое мнение, проявлять толерантность к другой точке зрения. • Научить формировать собственное мнение, опирающееся на определенные факты. </vt:lpstr>
      <vt:lpstr>Презентация PowerPoint</vt:lpstr>
      <vt:lpstr>Методы и приемы интерактивного обучения </vt:lpstr>
      <vt:lpstr>Схема интерактивного урока  включает следующие этапы: </vt:lpstr>
      <vt:lpstr>Презентация PowerPoint</vt:lpstr>
      <vt:lpstr> Все активные и интерактивные методы обучения призваны решать главную задачу, сформулированную в ФГОС — научить ребенка учиться. То есть истина не должна преподноситься "на блюдечке". Гораздо важнее развивать критическое мышление, основанное на анализе ситуации, самостоятельном поиске информации, построению логической цепочки и принятию взвешенного и аргументированного решения. </vt:lpstr>
      <vt:lpstr>Благодарю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в образовательном процессе активных и интерактивных форм проведения занятий, целях реализации компетентностного подхода</dc:title>
  <dc:creator>USER</dc:creator>
  <cp:lastModifiedBy>USER</cp:lastModifiedBy>
  <cp:revision>21</cp:revision>
  <dcterms:created xsi:type="dcterms:W3CDTF">2016-11-10T06:58:34Z</dcterms:created>
  <dcterms:modified xsi:type="dcterms:W3CDTF">2016-11-14T10:29:30Z</dcterms:modified>
</cp:coreProperties>
</file>