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7" r:id="rId2"/>
    <p:sldId id="258" r:id="rId3"/>
    <p:sldId id="264" r:id="rId4"/>
    <p:sldId id="259" r:id="rId5"/>
    <p:sldId id="260" r:id="rId6"/>
    <p:sldId id="261" r:id="rId7"/>
    <p:sldId id="267" r:id="rId8"/>
    <p:sldId id="266" r:id="rId9"/>
    <p:sldId id="265" r:id="rId10"/>
    <p:sldId id="262" r:id="rId11"/>
    <p:sldId id="26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A72965F1-008C-4682-8022-8E1E234B069F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46657F8B-1E9D-4321-A283-CD46911E2D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965F1-008C-4682-8022-8E1E234B069F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57F8B-1E9D-4321-A283-CD46911E2D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965F1-008C-4682-8022-8E1E234B069F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57F8B-1E9D-4321-A283-CD46911E2D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72965F1-008C-4682-8022-8E1E234B069F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6657F8B-1E9D-4321-A283-CD46911E2DD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A72965F1-008C-4682-8022-8E1E234B069F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46657F8B-1E9D-4321-A283-CD46911E2D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965F1-008C-4682-8022-8E1E234B069F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57F8B-1E9D-4321-A283-CD46911E2DD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965F1-008C-4682-8022-8E1E234B069F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57F8B-1E9D-4321-A283-CD46911E2DD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72965F1-008C-4682-8022-8E1E234B069F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6657F8B-1E9D-4321-A283-CD46911E2DD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965F1-008C-4682-8022-8E1E234B069F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57F8B-1E9D-4321-A283-CD46911E2D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72965F1-008C-4682-8022-8E1E234B069F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6657F8B-1E9D-4321-A283-CD46911E2DD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72965F1-008C-4682-8022-8E1E234B069F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6657F8B-1E9D-4321-A283-CD46911E2DD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72965F1-008C-4682-8022-8E1E234B069F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6657F8B-1E9D-4321-A283-CD46911E2DD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75856" y="5229200"/>
            <a:ext cx="5868144" cy="1628800"/>
          </a:xfrm>
        </p:spPr>
        <p:txBody>
          <a:bodyPr>
            <a:normAutofit/>
          </a:bodyPr>
          <a:lstStyle/>
          <a:p>
            <a:r>
              <a:rPr lang="ru-RU" sz="2800" b="0" i="1" dirty="0" smtClean="0">
                <a:solidFill>
                  <a:schemeClr val="tx1"/>
                </a:solidFill>
              </a:rPr>
              <a:t>МАДОУ </a:t>
            </a:r>
            <a:r>
              <a:rPr lang="ru-RU" sz="2800" b="0" i="1" dirty="0" smtClean="0">
                <a:solidFill>
                  <a:schemeClr val="tx1"/>
                </a:solidFill>
              </a:rPr>
              <a:t>«Березка»</a:t>
            </a:r>
            <a:endParaRPr lang="ru-RU" sz="2800" b="0" i="1" dirty="0" smtClean="0">
              <a:solidFill>
                <a:schemeClr val="tx1"/>
              </a:solidFill>
            </a:endParaRPr>
          </a:p>
          <a:p>
            <a:r>
              <a:rPr lang="ru-RU" sz="2800" b="0" i="1" dirty="0" smtClean="0">
                <a:solidFill>
                  <a:schemeClr val="tx1"/>
                </a:solidFill>
              </a:rPr>
              <a:t>Воспитатель: О.М.Емельянова</a:t>
            </a:r>
          </a:p>
          <a:p>
            <a:r>
              <a:rPr lang="ru-RU" sz="2800" b="0" i="1" dirty="0" smtClean="0">
                <a:solidFill>
                  <a:schemeClr val="tx1"/>
                </a:solidFill>
              </a:rPr>
              <a:t>г. Когалым </a:t>
            </a:r>
            <a:r>
              <a:rPr lang="ru-RU" sz="2800" b="0" i="1" dirty="0" smtClean="0">
                <a:solidFill>
                  <a:schemeClr val="tx1"/>
                </a:solidFill>
              </a:rPr>
              <a:t>2014г.</a:t>
            </a:r>
            <a:endParaRPr lang="ru-RU" sz="2800" b="0" i="1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" y="0"/>
            <a:ext cx="91440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Презентация изобразительной деятельности </a:t>
            </a:r>
            <a:r>
              <a:rPr lang="en-US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lgerian"/>
              </a:rPr>
              <a:t>ii</a:t>
            </a:r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lgerian"/>
              </a:rPr>
              <a:t> младшей группы по теме: «Мячики в коробке»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ctr"/>
            <a:r>
              <a:rPr lang="ru-RU" sz="3200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Работа с родителями</a:t>
            </a:r>
          </a:p>
          <a:p>
            <a:pPr marL="1336675" indent="-796925">
              <a:buFont typeface="Wingdings" pitchFamily="2" charset="2"/>
              <a:buChar char="Ø"/>
            </a:pPr>
            <a:r>
              <a:rPr lang="ru-RU" sz="3200" b="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Бережно относится к процессу и результату детской деятельности</a:t>
            </a:r>
          </a:p>
          <a:p>
            <a:pPr marL="1336675" indent="-796925">
              <a:buFont typeface="Wingdings" pitchFamily="2" charset="2"/>
              <a:buChar char="Ø"/>
            </a:pPr>
            <a:r>
              <a:rPr lang="ru-RU" sz="3200" b="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Радоваться достижениями своих детей </a:t>
            </a:r>
          </a:p>
          <a:p>
            <a:pPr marL="1336675" indent="-796925">
              <a:buFont typeface="Wingdings" pitchFamily="2" charset="2"/>
              <a:buChar char="Ø"/>
            </a:pPr>
            <a:r>
              <a:rPr lang="ru-RU" sz="3200" b="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Стимулировать родителей к сотрудничеству с педагогами детского сада</a:t>
            </a:r>
          </a:p>
          <a:p>
            <a:pPr algn="ctr"/>
            <a:endParaRPr lang="ru-RU" sz="3200" b="0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ctr"/>
            <a:r>
              <a:rPr lang="ru-RU" sz="3200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Итог</a:t>
            </a:r>
          </a:p>
          <a:p>
            <a:pPr marL="890588" indent="-538163">
              <a:buFont typeface="Wingdings" pitchFamily="2" charset="2"/>
              <a:buChar char="Ø"/>
            </a:pPr>
            <a:r>
              <a:rPr lang="ru-RU" sz="3200" b="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Радуясь своим умениям, дети с удовольствием рисуют, объясняя самим себе и окружающим смысл изображаемого.</a:t>
            </a:r>
          </a:p>
          <a:p>
            <a:pPr marL="890588" indent="-538163">
              <a:buFont typeface="Wingdings" pitchFamily="2" charset="2"/>
              <a:buChar char="Ø"/>
            </a:pPr>
            <a:r>
              <a:rPr lang="ru-RU" sz="3200" b="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 наличии элементарных умений владеть кистью, карандашом дети к четырём годам проявляют устойчивый интерес к рисованию, а это очень важно для их дальнейшего художественного развития</a:t>
            </a:r>
            <a:endParaRPr lang="ru-RU" sz="3200" b="0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ctr"/>
            <a:r>
              <a:rPr lang="ru-RU" sz="3600" b="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АКТУАЛЬНОСТЬ </a:t>
            </a:r>
          </a:p>
          <a:p>
            <a:pPr algn="ctr"/>
            <a:r>
              <a:rPr lang="ru-RU" sz="2800" b="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РИСОВАНИЕ ДЛЯ ТРЁХЛЕТНЕГО РЕБЁНКА – </a:t>
            </a:r>
          </a:p>
          <a:p>
            <a:pPr algn="ctr"/>
            <a:r>
              <a:rPr lang="ru-RU" sz="2800" b="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ЭТО ТА ЖЕ ИГРА, В КОТОРОЙ ОН АКТИВНО ДЕЙСТВУЕТ, А ЗНАЧИТ РАЗВИВАЕТСЯ. ВОСПИТАТЕЛЮ НЕОБХОДИМО ЛИШЬ СОЗДАТЬ УСЛОВИЯ, ЧТОБЫ ВОВЛЕЧЬ РЕБЁНКА В ЭТУ ИГРУ</a:t>
            </a:r>
            <a:endParaRPr lang="ru-RU" sz="2800" b="0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ctr"/>
            <a:r>
              <a:rPr lang="ru-RU" sz="3200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Процесс сопровождается</a:t>
            </a:r>
          </a:p>
          <a:p>
            <a:pPr marL="1430338" indent="-703263">
              <a:buFont typeface="Wingdings" pitchFamily="2" charset="2"/>
              <a:buChar char="Ø"/>
            </a:pPr>
            <a:r>
              <a:rPr lang="ru-RU" sz="3200" b="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Знакомство с предметом его формы</a:t>
            </a:r>
          </a:p>
          <a:p>
            <a:pPr marL="1430338" indent="-703263">
              <a:buFont typeface="Wingdings" pitchFamily="2" charset="2"/>
              <a:buChar char="Ø"/>
            </a:pPr>
            <a:r>
              <a:rPr lang="ru-RU" sz="3200" b="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Играя с предметом ребёнок учится, как его можно использовать </a:t>
            </a:r>
          </a:p>
          <a:p>
            <a:pPr marL="1430338" indent="-703263">
              <a:buFont typeface="Wingdings" pitchFamily="2" charset="2"/>
              <a:buChar char="Ø"/>
            </a:pPr>
            <a:r>
              <a:rPr lang="ru-RU" sz="3200" b="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Ребёнок подмечает цвет предметов, сравнивает предметы по цвету, по форме</a:t>
            </a:r>
            <a:endParaRPr lang="ru-RU" sz="3200" b="0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ctr"/>
            <a:r>
              <a:rPr lang="ru-RU" sz="3200" b="0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Занятия рисованием должны способствовать</a:t>
            </a:r>
            <a:endParaRPr lang="ru-RU" sz="3200" b="0" i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1336675" indent="-890588">
              <a:buFont typeface="Wingdings" pitchFamily="2" charset="2"/>
              <a:buChar char="Ø"/>
            </a:pPr>
            <a:r>
              <a:rPr lang="ru-RU" sz="3200" b="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Всестороннему развитию ребёнка </a:t>
            </a:r>
          </a:p>
          <a:p>
            <a:pPr marL="1336675" indent="-890588">
              <a:buFont typeface="Wingdings" pitchFamily="2" charset="2"/>
              <a:buChar char="Ø"/>
            </a:pPr>
            <a:r>
              <a:rPr lang="ru-RU" sz="3200" b="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Через игру развивать у ребёнка воображение, творчество, накопление первых впечатлений</a:t>
            </a:r>
          </a:p>
          <a:p>
            <a:pPr marL="1336675" indent="-890588">
              <a:buFont typeface="Wingdings" pitchFamily="2" charset="2"/>
              <a:buChar char="Ø"/>
            </a:pPr>
            <a:r>
              <a:rPr lang="ru-RU" sz="3200" b="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Пополнять знания об окружающем мире предметов  </a:t>
            </a:r>
          </a:p>
          <a:p>
            <a:pPr marL="1336675" indent="-890588" algn="ctr">
              <a:buFont typeface="Wingdings" pitchFamily="2" charset="2"/>
              <a:buChar char="Ø"/>
            </a:pPr>
            <a:endParaRPr lang="ru-RU" sz="3200" b="0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ctr"/>
            <a:r>
              <a:rPr lang="ru-RU" sz="3200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Практическая часть </a:t>
            </a:r>
          </a:p>
          <a:p>
            <a:pPr algn="ctr"/>
            <a:r>
              <a:rPr lang="ru-RU" sz="3200" b="0" i="1" dirty="0" smtClean="0">
                <a:solidFill>
                  <a:schemeClr val="tx1"/>
                </a:solidFill>
              </a:rPr>
              <a:t>Формируем у ребёнка уверенные точные движения при рисовании округлых форм.</a:t>
            </a:r>
          </a:p>
          <a:p>
            <a:pPr algn="ctr"/>
            <a:r>
              <a:rPr lang="ru-RU" sz="3200" b="0" i="1" dirty="0" smtClean="0">
                <a:solidFill>
                  <a:schemeClr val="tx1"/>
                </a:solidFill>
              </a:rPr>
              <a:t>Овладение детьми этим навыком требует многократных упражнений. Все упражнения связанны с разнообразными детскими впечатлениями. Используем игровые приёмы: </a:t>
            </a:r>
          </a:p>
          <a:p>
            <a:pPr marL="3048000" indent="-539750">
              <a:buFont typeface="Wingdings" pitchFamily="2" charset="2"/>
              <a:buChar char="Ø"/>
            </a:pPr>
            <a:r>
              <a:rPr lang="ru-RU" sz="3200" b="0" i="1" dirty="0" smtClean="0">
                <a:solidFill>
                  <a:schemeClr val="tx1"/>
                </a:solidFill>
              </a:rPr>
              <a:t>«Клубочки»</a:t>
            </a:r>
          </a:p>
          <a:p>
            <a:pPr marL="3048000" indent="-539750">
              <a:buFont typeface="Wingdings" pitchFamily="2" charset="2"/>
              <a:buChar char="Ø"/>
            </a:pPr>
            <a:r>
              <a:rPr lang="ru-RU" sz="3200" b="0" i="1" dirty="0" smtClean="0">
                <a:solidFill>
                  <a:schemeClr val="tx1"/>
                </a:solidFill>
              </a:rPr>
              <a:t>«Яблоки»</a:t>
            </a:r>
          </a:p>
          <a:p>
            <a:pPr marL="3048000" indent="-539750">
              <a:buFont typeface="Wingdings" pitchFamily="2" charset="2"/>
              <a:buChar char="Ø"/>
            </a:pPr>
            <a:r>
              <a:rPr lang="ru-RU" sz="3200" b="0" i="1" dirty="0" smtClean="0">
                <a:solidFill>
                  <a:schemeClr val="tx1"/>
                </a:solidFill>
              </a:rPr>
              <a:t>«Бусы»</a:t>
            </a:r>
          </a:p>
          <a:p>
            <a:pPr marL="3048000" indent="-539750">
              <a:buFont typeface="Wingdings" pitchFamily="2" charset="2"/>
              <a:buChar char="Ø"/>
            </a:pPr>
            <a:r>
              <a:rPr lang="ru-RU" sz="3200" b="0" i="1" dirty="0" smtClean="0">
                <a:solidFill>
                  <a:schemeClr val="tx1"/>
                </a:solidFill>
              </a:rPr>
              <a:t>«Баранки»</a:t>
            </a:r>
          </a:p>
          <a:p>
            <a:pPr algn="ctr"/>
            <a:endParaRPr lang="ru-RU" sz="3200" b="0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ctr"/>
            <a:r>
              <a:rPr lang="ru-RU" sz="3600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Приёмы и методы обучения</a:t>
            </a:r>
          </a:p>
          <a:p>
            <a:pPr marL="1336675" indent="-609600">
              <a:buFont typeface="Wingdings" pitchFamily="2" charset="2"/>
              <a:buChar char="Ø"/>
            </a:pPr>
            <a:r>
              <a:rPr lang="ru-RU" sz="2800" b="0" i="1" dirty="0" smtClean="0">
                <a:solidFill>
                  <a:schemeClr val="tx1"/>
                </a:solidFill>
              </a:rPr>
              <a:t>Словесный (беседа, решение учебной ситуации)</a:t>
            </a:r>
          </a:p>
          <a:p>
            <a:pPr marL="1336675" indent="-609600">
              <a:buFont typeface="Wingdings" pitchFamily="2" charset="2"/>
              <a:buChar char="Ø"/>
            </a:pPr>
            <a:r>
              <a:rPr lang="ru-RU" sz="2800" b="0" i="1" dirty="0" smtClean="0">
                <a:solidFill>
                  <a:schemeClr val="tx1"/>
                </a:solidFill>
              </a:rPr>
              <a:t>Наглядный (образец, показ, рассматривание форм)</a:t>
            </a:r>
          </a:p>
          <a:p>
            <a:pPr marL="1336675" indent="-609600">
              <a:buFont typeface="Wingdings" pitchFamily="2" charset="2"/>
              <a:buChar char="Ø"/>
            </a:pPr>
            <a:r>
              <a:rPr lang="ru-RU" sz="2800" b="0" i="1" dirty="0" smtClean="0">
                <a:solidFill>
                  <a:schemeClr val="tx1"/>
                </a:solidFill>
              </a:rPr>
              <a:t>Игровой (поможем герою собрать мячики)</a:t>
            </a:r>
          </a:p>
          <a:p>
            <a:pPr marL="1336675" indent="-609600">
              <a:buFont typeface="Wingdings" pitchFamily="2" charset="2"/>
              <a:buChar char="Ø"/>
            </a:pPr>
            <a:r>
              <a:rPr lang="ru-RU" sz="2800" b="0" i="1" dirty="0" smtClean="0">
                <a:solidFill>
                  <a:schemeClr val="tx1"/>
                </a:solidFill>
              </a:rPr>
              <a:t>Поисково – исследовательский (обследование предмета, объяснение почему мяч убегает)</a:t>
            </a:r>
          </a:p>
          <a:p>
            <a:pPr marL="1336675" indent="-609600">
              <a:buFont typeface="Wingdings" pitchFamily="2" charset="2"/>
              <a:buChar char="Ø"/>
            </a:pPr>
            <a:endParaRPr lang="ru-RU" sz="3600" b="0" i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ctr">
              <a:tabLst>
                <a:tab pos="6986588" algn="l"/>
                <a:tab pos="7080250" algn="l"/>
              </a:tabLst>
            </a:pPr>
            <a:r>
              <a:rPr lang="ru-RU" sz="3200" i="1" dirty="0" smtClean="0">
                <a:solidFill>
                  <a:schemeClr val="accent1">
                    <a:lumMod val="75000"/>
                  </a:schemeClr>
                </a:solidFill>
              </a:rPr>
              <a:t>Игровой приём (в гости приходит кот с коробкой подарков) </a:t>
            </a:r>
            <a:endParaRPr lang="ru-RU" sz="32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098" name="Picture 2" descr="C:\Users\админ\Desktop\2a2b4b0a95e3a25b31bfeb789c073982.jp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1793907"/>
            <a:ext cx="4644008" cy="50640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ctr"/>
            <a:r>
              <a:rPr lang="ru-RU" sz="3600" i="1" dirty="0" smtClean="0">
                <a:solidFill>
                  <a:schemeClr val="tx1"/>
                </a:solidFill>
              </a:rPr>
              <a:t>Поисково – исследовательский метод (чьи следы)</a:t>
            </a:r>
            <a:endParaRPr lang="ru-RU" sz="2800" i="1" dirty="0">
              <a:solidFill>
                <a:schemeClr val="tx1"/>
              </a:solidFill>
            </a:endParaRPr>
          </a:p>
        </p:txBody>
      </p:sp>
      <p:pic>
        <p:nvPicPr>
          <p:cNvPr id="3074" name="Picture 2" descr="C:\Users\админ\Desktop\22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00043" y="1770504"/>
            <a:ext cx="6543957" cy="50874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ctr"/>
            <a:r>
              <a:rPr lang="ru-RU" sz="36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 детьми стоит цель изобразить мячики. Условие: они должны быть круглые и лежать в коробке</a:t>
            </a:r>
            <a:endParaRPr lang="ru-RU" sz="36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админ\Desktop\machik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1856728"/>
            <a:ext cx="6660232" cy="5001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101</TotalTime>
  <Words>302</Words>
  <Application>Microsoft Office PowerPoint</Application>
  <PresentationFormat>Экран (4:3)</PresentationFormat>
  <Paragraphs>37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Эркер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Chip tel7-77-77</cp:lastModifiedBy>
  <cp:revision>11</cp:revision>
  <dcterms:created xsi:type="dcterms:W3CDTF">2013-10-12T11:53:51Z</dcterms:created>
  <dcterms:modified xsi:type="dcterms:W3CDTF">2016-11-21T15:23:27Z</dcterms:modified>
</cp:coreProperties>
</file>