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0" r:id="rId5"/>
    <p:sldId id="268" r:id="rId6"/>
    <p:sldId id="266" r:id="rId7"/>
    <p:sldId id="267" r:id="rId8"/>
    <p:sldId id="276" r:id="rId9"/>
    <p:sldId id="281" r:id="rId10"/>
    <p:sldId id="270" r:id="rId11"/>
    <p:sldId id="278" r:id="rId12"/>
    <p:sldId id="271" r:id="rId13"/>
    <p:sldId id="272" r:id="rId14"/>
    <p:sldId id="274" r:id="rId15"/>
    <p:sldId id="275" r:id="rId16"/>
    <p:sldId id="273"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506" y="-1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17.10.2015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17.10.2015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17.10.2015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17.10.2015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17.10.2015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17.10.2015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17.10.2015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17.10.2015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17.10.2015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17.10.2015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17.10.2015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17.10.2015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43608" y="1785882"/>
            <a:ext cx="7344816" cy="1754326"/>
          </a:xfrm>
          <a:prstGeom prst="rect">
            <a:avLst/>
          </a:prstGeom>
          <a:noFill/>
        </p:spPr>
        <p:txBody>
          <a:bodyPr wrap="square" rtlCol="0">
            <a:spAutoFit/>
          </a:bodyPr>
          <a:lstStyle/>
          <a:p>
            <a:pPr algn="ctr"/>
            <a:r>
              <a:rPr lang="ru-RU" sz="3600" dirty="0" smtClean="0"/>
              <a:t>КОРРЕКЦИОННАЯ  РАБОТА  ПО НАРУШЕНИЮ</a:t>
            </a:r>
          </a:p>
          <a:p>
            <a:pPr algn="ctr"/>
            <a:r>
              <a:rPr lang="ru-RU" sz="3600" dirty="0" smtClean="0"/>
              <a:t> ПСИХОМОТОРИКИ</a:t>
            </a:r>
            <a:endParaRPr lang="ru-RU" sz="3600" dirty="0"/>
          </a:p>
        </p:txBody>
      </p:sp>
      <p:sp>
        <p:nvSpPr>
          <p:cNvPr id="5" name="TextBox 4"/>
          <p:cNvSpPr txBox="1"/>
          <p:nvPr/>
        </p:nvSpPr>
        <p:spPr>
          <a:xfrm>
            <a:off x="5364088" y="4725144"/>
            <a:ext cx="3327770" cy="461665"/>
          </a:xfrm>
          <a:prstGeom prst="rect">
            <a:avLst/>
          </a:prstGeom>
          <a:noFill/>
        </p:spPr>
        <p:txBody>
          <a:bodyPr wrap="none" rtlCol="0">
            <a:spAutoFit/>
          </a:bodyPr>
          <a:lstStyle/>
          <a:p>
            <a:r>
              <a:rPr lang="ru-RU" sz="2400" dirty="0" smtClean="0"/>
              <a:t>Выполнила: </a:t>
            </a:r>
            <a:r>
              <a:rPr lang="ru-RU" sz="2400" dirty="0" err="1" smtClean="0"/>
              <a:t>Зуенко.Е.А</a:t>
            </a:r>
            <a:r>
              <a:rPr lang="ru-RU" dirty="0" smtClean="0"/>
              <a:t>.</a:t>
            </a:r>
            <a:endParaRPr lang="ru-RU" dirty="0"/>
          </a:p>
        </p:txBody>
      </p:sp>
    </p:spTree>
    <p:extLst>
      <p:ext uri="{BB962C8B-B14F-4D97-AF65-F5344CB8AC3E}">
        <p14:creationId xmlns:p14="http://schemas.microsoft.com/office/powerpoint/2010/main" val="2445199425"/>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95536" y="620687"/>
            <a:ext cx="8424936" cy="6278642"/>
          </a:xfrm>
          <a:prstGeom prst="rect">
            <a:avLst/>
          </a:prstGeom>
        </p:spPr>
        <p:txBody>
          <a:bodyPr wrap="square">
            <a:spAutoFit/>
          </a:bodyPr>
          <a:lstStyle/>
          <a:p>
            <a:r>
              <a:rPr lang="ru-RU" sz="2400" b="1" dirty="0"/>
              <a:t>1. Растяжки.</a:t>
            </a:r>
            <a:endParaRPr lang="ru-RU" sz="2400" dirty="0"/>
          </a:p>
          <a:p>
            <a:r>
              <a:rPr lang="ru-RU" sz="2400" dirty="0"/>
              <a:t>Растяжки нормализуют </a:t>
            </a:r>
            <a:r>
              <a:rPr lang="ru-RU" sz="2400" dirty="0" err="1"/>
              <a:t>гипертонус</a:t>
            </a:r>
            <a:r>
              <a:rPr lang="ru-RU" sz="2400" dirty="0"/>
              <a:t> и </a:t>
            </a:r>
            <a:r>
              <a:rPr lang="ru-RU" sz="2400" dirty="0" err="1"/>
              <a:t>гипотонус</a:t>
            </a:r>
            <a:r>
              <a:rPr lang="ru-RU" sz="2400" dirty="0"/>
              <a:t> мышц. Оптимизация тонуса – одна из самых важных задач коррекционно-развивающей работы. </a:t>
            </a:r>
            <a:r>
              <a:rPr lang="ru-RU" sz="2400" dirty="0" err="1" smtClean="0"/>
              <a:t>Гипотонус</a:t>
            </a:r>
            <a:r>
              <a:rPr lang="ru-RU" sz="2400" dirty="0" smtClean="0"/>
              <a:t> </a:t>
            </a:r>
            <a:r>
              <a:rPr lang="ru-RU" sz="2400" dirty="0"/>
              <a:t>связан со снижением психической и двигательной активности, замедленной переключаемостью нервных процессов, эмоциональной вялостью, низкой мотивацией и слабостью волевых усилий.</a:t>
            </a:r>
          </a:p>
          <a:p>
            <a:r>
              <a:rPr lang="ru-RU" sz="2400" dirty="0" err="1"/>
              <a:t>Гипертонус</a:t>
            </a:r>
            <a:r>
              <a:rPr lang="ru-RU" sz="2400" dirty="0"/>
              <a:t> проявляется в двигательном беспокойстве, эмоциональной лабильности, нарушении сна. Для таких детей характерно отставание в формировании произвольного внимания, дифференцированных двигательных и психических реакций, что придает психомоторному развитию своеобразную неравномерность и может спровоцировать возникновение синдрома дефицита внимания и </a:t>
            </a:r>
            <a:r>
              <a:rPr lang="ru-RU" sz="2400" dirty="0" err="1"/>
              <a:t>гиперактивности</a:t>
            </a:r>
            <a:r>
              <a:rPr lang="ru-RU" sz="2400" dirty="0"/>
              <a:t>.</a:t>
            </a:r>
          </a:p>
          <a:p>
            <a:endParaRPr lang="ru-RU" dirty="0"/>
          </a:p>
        </p:txBody>
      </p:sp>
    </p:spTree>
    <p:extLst>
      <p:ext uri="{BB962C8B-B14F-4D97-AF65-F5344CB8AC3E}">
        <p14:creationId xmlns:p14="http://schemas.microsoft.com/office/powerpoint/2010/main" val="1015839799"/>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39552" y="116631"/>
            <a:ext cx="7920880" cy="6740307"/>
          </a:xfrm>
          <a:prstGeom prst="rect">
            <a:avLst/>
          </a:prstGeom>
        </p:spPr>
        <p:txBody>
          <a:bodyPr wrap="square">
            <a:spAutoFit/>
          </a:bodyPr>
          <a:lstStyle/>
          <a:p>
            <a:r>
              <a:rPr lang="ru-RU" sz="2400" b="1" dirty="0"/>
              <a:t>2. Дыхательные упражнения.</a:t>
            </a:r>
            <a:endParaRPr lang="ru-RU" sz="2400" dirty="0"/>
          </a:p>
          <a:p>
            <a:r>
              <a:rPr lang="ru-RU" sz="2400" dirty="0"/>
              <a:t>Дыхательные упражнения улучшают ритмы, повышают энергетическое обеспечение деятельности мозга, успокаивают, снимают стрессы и т.д.</a:t>
            </a:r>
          </a:p>
          <a:p>
            <a:r>
              <a:rPr lang="ru-RU" sz="2400" dirty="0"/>
              <a:t>Умение произвольно контролировать дыхание развивает самоконтроль над поведением, эмоциями, речью, движениями. Эффективны для коррекции поведения детей с </a:t>
            </a:r>
            <a:r>
              <a:rPr lang="ru-RU" sz="2400" dirty="0" err="1"/>
              <a:t>гиперактивностью</a:t>
            </a:r>
            <a:r>
              <a:rPr lang="ru-RU" sz="2400" dirty="0"/>
              <a:t> и синдромом дефицита внимания.</a:t>
            </a:r>
          </a:p>
          <a:p>
            <a:r>
              <a:rPr lang="ru-RU" sz="2400" dirty="0"/>
              <a:t>Когда дети сознательно контролируют дыхание, у них снимается эмоциональное напряжение, уменьшается чувство тревоги, они способны расслабиться.</a:t>
            </a:r>
          </a:p>
          <a:p>
            <a:r>
              <a:rPr lang="ru-RU" sz="2400" dirty="0"/>
              <a:t>Правила, которые нужно соблюдать при выполнении дыхательных упражнений:</a:t>
            </a:r>
          </a:p>
          <a:p>
            <a:r>
              <a:rPr lang="ru-RU" sz="2400" dirty="0" smtClean="0"/>
              <a:t>Упражнения </a:t>
            </a:r>
            <a:r>
              <a:rPr lang="ru-RU" sz="2400" dirty="0"/>
              <a:t>должны проводиться в четыре фазы: выдох животом – пауза 2-3 с. – вдох животом – пауза 2-3 с.;</a:t>
            </a:r>
          </a:p>
          <a:p>
            <a:r>
              <a:rPr lang="ru-RU" sz="2400" dirty="0"/>
              <a:t>Заниматься следует не более 2-3 минут за один прием. Упражнения можно проводить несколько раз в день.</a:t>
            </a:r>
          </a:p>
        </p:txBody>
      </p:sp>
    </p:spTree>
    <p:extLst>
      <p:ext uri="{BB962C8B-B14F-4D97-AF65-F5344CB8AC3E}">
        <p14:creationId xmlns:p14="http://schemas.microsoft.com/office/powerpoint/2010/main" val="742176435"/>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27584" y="548680"/>
            <a:ext cx="7920880" cy="3416320"/>
          </a:xfrm>
          <a:prstGeom prst="rect">
            <a:avLst/>
          </a:prstGeom>
        </p:spPr>
        <p:txBody>
          <a:bodyPr wrap="square">
            <a:spAutoFit/>
          </a:bodyPr>
          <a:lstStyle/>
          <a:p>
            <a:r>
              <a:rPr lang="ru-RU" sz="2400" b="1" dirty="0"/>
              <a:t>3. Глазодвигательные упражнения.</a:t>
            </a:r>
            <a:endParaRPr lang="ru-RU" sz="2400" dirty="0"/>
          </a:p>
          <a:p>
            <a:r>
              <a:rPr lang="ru-RU" sz="2400" dirty="0"/>
              <a:t>Глазодвигательные упражнения расширяют пространство зрительного восприятия. Движение глаз и языка развивают межполушарное взаимодействие и повышают энергетику </a:t>
            </a:r>
            <a:r>
              <a:rPr lang="ru-RU" sz="2400" dirty="0" smtClean="0"/>
              <a:t>мозга</a:t>
            </a:r>
            <a:r>
              <a:rPr lang="ru-RU" sz="2400" dirty="0"/>
              <a:t>.</a:t>
            </a:r>
            <a:endParaRPr lang="ru-RU" sz="2400" dirty="0" smtClean="0"/>
          </a:p>
          <a:p>
            <a:pPr marL="285750" indent="-285750">
              <a:buFont typeface="Arial" panose="020B0604020202020204" pitchFamily="34" charset="0"/>
              <a:buChar char="•"/>
            </a:pPr>
            <a:r>
              <a:rPr lang="ru-RU" sz="2400" dirty="0" smtClean="0"/>
              <a:t>По 4-м основным и вспомогательным направлениям.</a:t>
            </a:r>
          </a:p>
          <a:p>
            <a:pPr marL="285750" indent="-285750">
              <a:buFont typeface="Arial" panose="020B0604020202020204" pitchFamily="34" charset="0"/>
              <a:buChar char="•"/>
            </a:pPr>
            <a:r>
              <a:rPr lang="ru-RU" sz="2400" dirty="0" smtClean="0"/>
              <a:t>Слежение за предметом, перемещаемым по воображаемому контуру овала, круга и т. д.</a:t>
            </a:r>
          </a:p>
          <a:p>
            <a:pPr marL="285750" indent="-285750">
              <a:buFont typeface="Arial" panose="020B0604020202020204" pitchFamily="34" charset="0"/>
              <a:buChar char="•"/>
            </a:pPr>
            <a:r>
              <a:rPr lang="ru-RU" sz="2400" dirty="0" smtClean="0"/>
              <a:t>Рисование перед собой знака бесконечности . </a:t>
            </a:r>
            <a:endParaRPr lang="ru-RU" sz="2400" dirty="0"/>
          </a:p>
        </p:txBody>
      </p:sp>
    </p:spTree>
    <p:extLst>
      <p:ext uri="{BB962C8B-B14F-4D97-AF65-F5344CB8AC3E}">
        <p14:creationId xmlns:p14="http://schemas.microsoft.com/office/powerpoint/2010/main" val="4025618864"/>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827584" y="548680"/>
            <a:ext cx="7632848" cy="4893647"/>
          </a:xfrm>
          <a:prstGeom prst="rect">
            <a:avLst/>
          </a:prstGeom>
        </p:spPr>
        <p:txBody>
          <a:bodyPr wrap="square">
            <a:spAutoFit/>
          </a:bodyPr>
          <a:lstStyle/>
          <a:p>
            <a:r>
              <a:rPr lang="ru-RU" sz="2400" b="1" dirty="0"/>
              <a:t>4. Упражнения для лицевой группы </a:t>
            </a:r>
            <a:r>
              <a:rPr lang="ru-RU" sz="2400" b="1" dirty="0" smtClean="0"/>
              <a:t>мышц(артикуляционная гимнастика).</a:t>
            </a:r>
          </a:p>
          <a:p>
            <a:r>
              <a:rPr lang="ru-RU" sz="2400" b="1" dirty="0"/>
              <a:t>5. Перекрестные телесные упражнения.</a:t>
            </a:r>
            <a:endParaRPr lang="ru-RU" sz="2400" dirty="0"/>
          </a:p>
          <a:p>
            <a:r>
              <a:rPr lang="ru-RU" sz="2400" dirty="0"/>
              <a:t>Процесс психического развития детей происходит при условии их высокой двигательной активности. При регулярном выполнении перекрестных движений образуется большое количество нервных волокон, связывающих полушария головного мозга, что способствует развитию высших психических функций, повышает скорость мыслительной деятельности</a:t>
            </a:r>
            <a:r>
              <a:rPr lang="ru-RU" sz="2400" dirty="0" smtClean="0"/>
              <a:t>.</a:t>
            </a:r>
          </a:p>
          <a:p>
            <a:r>
              <a:rPr lang="ru-RU" sz="2400" dirty="0" smtClean="0"/>
              <a:t>Например: «Кулак-ребро-ладонь», «Ухо-нос» и др.</a:t>
            </a:r>
            <a:endParaRPr lang="ru-RU" sz="2400" dirty="0"/>
          </a:p>
          <a:p>
            <a:endParaRPr lang="ru-RU" sz="2400" b="1" dirty="0"/>
          </a:p>
          <a:p>
            <a:endParaRPr lang="ru-RU" sz="2400" dirty="0"/>
          </a:p>
        </p:txBody>
      </p:sp>
    </p:spTree>
    <p:extLst>
      <p:ext uri="{BB962C8B-B14F-4D97-AF65-F5344CB8AC3E}">
        <p14:creationId xmlns:p14="http://schemas.microsoft.com/office/powerpoint/2010/main" val="3880300313"/>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39552" y="692696"/>
            <a:ext cx="8352928" cy="3416320"/>
          </a:xfrm>
          <a:prstGeom prst="rect">
            <a:avLst/>
          </a:prstGeom>
        </p:spPr>
        <p:txBody>
          <a:bodyPr wrap="square">
            <a:spAutoFit/>
          </a:bodyPr>
          <a:lstStyle/>
          <a:p>
            <a:r>
              <a:rPr lang="ru-RU" sz="2400" b="1" dirty="0"/>
              <a:t>6. Развитие мелкой моторики</a:t>
            </a:r>
          </a:p>
          <a:p>
            <a:r>
              <a:rPr lang="ru-RU" sz="2400" dirty="0"/>
              <a:t>Развитие мелкой моторики связано с развитием левой височной и левой лобной долей головного мозга, которые отвечают за формирование многих сложнейших психических функций и учебных навыков</a:t>
            </a:r>
            <a:r>
              <a:rPr lang="ru-RU" sz="2400" dirty="0" smtClean="0"/>
              <a:t>.</a:t>
            </a:r>
          </a:p>
          <a:p>
            <a:r>
              <a:rPr lang="ru-RU" sz="2400" dirty="0" smtClean="0"/>
              <a:t> </a:t>
            </a:r>
            <a:r>
              <a:rPr lang="ru-RU" sz="2400" dirty="0"/>
              <a:t>Пальчиковая гимнастика с речевым сопровождением. </a:t>
            </a:r>
            <a:r>
              <a:rPr lang="ru-RU" sz="2400" dirty="0" smtClean="0"/>
              <a:t>Обводка </a:t>
            </a:r>
            <a:r>
              <a:rPr lang="ru-RU" sz="2400" dirty="0"/>
              <a:t>и рисование по трафарету. Штриховка в разных направлениях. Синхронность работы обеих рук (шнуровка, нанизывание). Работа с ножницами. Аппликация. </a:t>
            </a:r>
          </a:p>
        </p:txBody>
      </p:sp>
    </p:spTree>
    <p:extLst>
      <p:ext uri="{BB962C8B-B14F-4D97-AF65-F5344CB8AC3E}">
        <p14:creationId xmlns:p14="http://schemas.microsoft.com/office/powerpoint/2010/main" val="1733765015"/>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259632" y="764704"/>
            <a:ext cx="6408712" cy="1938992"/>
          </a:xfrm>
          <a:prstGeom prst="rect">
            <a:avLst/>
          </a:prstGeom>
        </p:spPr>
        <p:txBody>
          <a:bodyPr wrap="square">
            <a:spAutoFit/>
          </a:bodyPr>
          <a:lstStyle/>
          <a:p>
            <a:r>
              <a:rPr lang="ru-RU" sz="2400" b="1" dirty="0"/>
              <a:t>7. Упражнения на релаксацию.</a:t>
            </a:r>
            <a:endParaRPr lang="ru-RU" sz="2400" dirty="0"/>
          </a:p>
          <a:p>
            <a:r>
              <a:rPr lang="ru-RU" sz="2400" dirty="0"/>
              <a:t>Релаксация может проводиться как вначале занятия – с целью настройки, так и в конце – с целью интеграции приобретенного в ходе занятия опыта</a:t>
            </a:r>
            <a:r>
              <a:rPr lang="ru-RU" sz="2400" dirty="0" smtClean="0"/>
              <a:t>.</a:t>
            </a:r>
            <a:endParaRPr lang="ru-RU" sz="2400" dirty="0"/>
          </a:p>
        </p:txBody>
      </p:sp>
    </p:spTree>
    <p:extLst>
      <p:ext uri="{BB962C8B-B14F-4D97-AF65-F5344CB8AC3E}">
        <p14:creationId xmlns:p14="http://schemas.microsoft.com/office/powerpoint/2010/main" val="2123121381"/>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83668" y="1268760"/>
            <a:ext cx="5976664" cy="4524315"/>
          </a:xfrm>
          <a:prstGeom prst="rect">
            <a:avLst/>
          </a:prstGeom>
          <a:noFill/>
        </p:spPr>
        <p:txBody>
          <a:bodyPr wrap="square" rtlCol="0">
            <a:spAutoFit/>
          </a:bodyPr>
          <a:lstStyle/>
          <a:p>
            <a:pPr algn="ctr"/>
            <a:r>
              <a:rPr lang="ru-RU" sz="9600" dirty="0" smtClean="0">
                <a:solidFill>
                  <a:srgbClr val="00B050"/>
                </a:solidFill>
              </a:rPr>
              <a:t>Спасибо  за внимание!</a:t>
            </a:r>
            <a:endParaRPr lang="ru-RU" sz="9600" dirty="0">
              <a:solidFill>
                <a:srgbClr val="00B050"/>
              </a:solidFill>
            </a:endParaRPr>
          </a:p>
        </p:txBody>
      </p:sp>
    </p:spTree>
    <p:extLst>
      <p:ext uri="{BB962C8B-B14F-4D97-AF65-F5344CB8AC3E}">
        <p14:creationId xmlns:p14="http://schemas.microsoft.com/office/powerpoint/2010/main" val="1676517580"/>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11560" y="476672"/>
            <a:ext cx="7992888" cy="2800767"/>
          </a:xfrm>
          <a:prstGeom prst="rect">
            <a:avLst/>
          </a:prstGeom>
        </p:spPr>
        <p:txBody>
          <a:bodyPr wrap="square">
            <a:spAutoFit/>
          </a:bodyPr>
          <a:lstStyle/>
          <a:p>
            <a:r>
              <a:rPr lang="ru-RU" sz="3600" b="1" dirty="0" smtClean="0"/>
              <a:t>Специальные учебные занятия: </a:t>
            </a:r>
            <a:r>
              <a:rPr lang="ru-RU" sz="2800" dirty="0" smtClean="0"/>
              <a:t>1.Развитие </a:t>
            </a:r>
            <a:r>
              <a:rPr lang="ru-RU" sz="2800" dirty="0"/>
              <a:t>психомоторики и сенсорных </a:t>
            </a:r>
            <a:r>
              <a:rPr lang="ru-RU" sz="2800" dirty="0" smtClean="0"/>
              <a:t>процессов</a:t>
            </a:r>
          </a:p>
          <a:p>
            <a:endParaRPr lang="ru-RU" sz="2800" dirty="0" smtClean="0"/>
          </a:p>
          <a:p>
            <a:r>
              <a:rPr lang="ru-RU" sz="2800" dirty="0" smtClean="0"/>
              <a:t> 2.Логопедические занятия</a:t>
            </a:r>
          </a:p>
          <a:p>
            <a:endParaRPr lang="ru-RU" sz="2800" dirty="0" smtClean="0"/>
          </a:p>
          <a:p>
            <a:r>
              <a:rPr lang="ru-RU" sz="2800" dirty="0" smtClean="0"/>
              <a:t>3.ЛФК</a:t>
            </a:r>
          </a:p>
        </p:txBody>
      </p:sp>
    </p:spTree>
    <p:extLst>
      <p:ext uri="{BB962C8B-B14F-4D97-AF65-F5344CB8AC3E}">
        <p14:creationId xmlns:p14="http://schemas.microsoft.com/office/powerpoint/2010/main" val="366414727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286000" y="3105835"/>
            <a:ext cx="4572000" cy="646331"/>
          </a:xfrm>
          <a:prstGeom prst="rect">
            <a:avLst/>
          </a:prstGeom>
        </p:spPr>
        <p:txBody>
          <a:bodyPr>
            <a:spAutoFit/>
          </a:bodyPr>
          <a:lstStyle/>
          <a:p>
            <a:pPr algn="ctr"/>
            <a:r>
              <a:rPr lang="ru-RU" b="1" dirty="0"/>
              <a:t>Психомоторная </a:t>
            </a:r>
          </a:p>
          <a:p>
            <a:pPr algn="ctr"/>
            <a:r>
              <a:rPr lang="ru-RU" b="1" dirty="0"/>
              <a:t>коррекция</a:t>
            </a:r>
          </a:p>
        </p:txBody>
      </p:sp>
      <p:sp>
        <p:nvSpPr>
          <p:cNvPr id="8" name="Скругленный прямоугольник 7"/>
          <p:cNvSpPr/>
          <p:nvPr/>
        </p:nvSpPr>
        <p:spPr>
          <a:xfrm>
            <a:off x="251520" y="476672"/>
            <a:ext cx="2376264" cy="22322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Выбор оптимального </a:t>
            </a:r>
          </a:p>
          <a:p>
            <a:pPr algn="ctr"/>
            <a:r>
              <a:rPr lang="ru-RU" dirty="0"/>
              <a:t>способа </a:t>
            </a:r>
          </a:p>
          <a:p>
            <a:pPr algn="ctr"/>
            <a:r>
              <a:rPr lang="ru-RU" dirty="0"/>
              <a:t>передачи информации </a:t>
            </a:r>
          </a:p>
          <a:p>
            <a:pPr algn="ctr"/>
            <a:r>
              <a:rPr lang="ru-RU" dirty="0"/>
              <a:t>для </a:t>
            </a:r>
          </a:p>
          <a:p>
            <a:pPr algn="ctr"/>
            <a:r>
              <a:rPr lang="ru-RU" dirty="0"/>
              <a:t>каждого ребёнка</a:t>
            </a:r>
          </a:p>
        </p:txBody>
      </p:sp>
      <p:sp>
        <p:nvSpPr>
          <p:cNvPr id="9" name="Скругленный прямоугольник 8"/>
          <p:cNvSpPr/>
          <p:nvPr/>
        </p:nvSpPr>
        <p:spPr>
          <a:xfrm>
            <a:off x="251520" y="3105835"/>
            <a:ext cx="2376264" cy="11152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Развитие</a:t>
            </a:r>
          </a:p>
          <a:p>
            <a:pPr algn="ctr"/>
            <a:r>
              <a:rPr lang="ru-RU" dirty="0"/>
              <a:t> ВПФ</a:t>
            </a:r>
          </a:p>
        </p:txBody>
      </p:sp>
      <p:sp>
        <p:nvSpPr>
          <p:cNvPr id="10" name="Скругленный прямоугольник 9"/>
          <p:cNvSpPr/>
          <p:nvPr/>
        </p:nvSpPr>
        <p:spPr>
          <a:xfrm>
            <a:off x="5940152" y="3105834"/>
            <a:ext cx="3033706" cy="11152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Развитие мелкой и </a:t>
            </a:r>
          </a:p>
          <a:p>
            <a:pPr algn="ctr"/>
            <a:r>
              <a:rPr lang="ru-RU" dirty="0"/>
              <a:t>общей моторики</a:t>
            </a:r>
          </a:p>
        </p:txBody>
      </p:sp>
      <p:sp>
        <p:nvSpPr>
          <p:cNvPr id="11" name="Скругленный прямоугольник 10"/>
          <p:cNvSpPr/>
          <p:nvPr/>
        </p:nvSpPr>
        <p:spPr>
          <a:xfrm>
            <a:off x="251520" y="4797152"/>
            <a:ext cx="2376264" cy="16344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Формирование навыков </a:t>
            </a:r>
          </a:p>
          <a:p>
            <a:pPr algn="ctr"/>
            <a:r>
              <a:rPr lang="ru-RU" dirty="0"/>
              <a:t>постановки цели и </a:t>
            </a:r>
          </a:p>
          <a:p>
            <a:pPr algn="ctr"/>
            <a:r>
              <a:rPr lang="ru-RU" dirty="0"/>
              <a:t>следования инструкции</a:t>
            </a:r>
          </a:p>
        </p:txBody>
      </p:sp>
      <p:sp>
        <p:nvSpPr>
          <p:cNvPr id="12" name="Скругленный прямоугольник 11"/>
          <p:cNvSpPr/>
          <p:nvPr/>
        </p:nvSpPr>
        <p:spPr>
          <a:xfrm>
            <a:off x="5940152" y="4797152"/>
            <a:ext cx="2880320" cy="16344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Развитие коммуникативных навыков</a:t>
            </a:r>
            <a:endParaRPr lang="ru-RU" dirty="0"/>
          </a:p>
        </p:txBody>
      </p:sp>
      <p:sp>
        <p:nvSpPr>
          <p:cNvPr id="13" name="Скругленный прямоугольник 12"/>
          <p:cNvSpPr/>
          <p:nvPr/>
        </p:nvSpPr>
        <p:spPr>
          <a:xfrm>
            <a:off x="3161184" y="764704"/>
            <a:ext cx="2274912" cy="16154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Формирование </a:t>
            </a:r>
          </a:p>
          <a:p>
            <a:pPr algn="ctr"/>
            <a:r>
              <a:rPr lang="ru-RU" dirty="0"/>
              <a:t>учебной </a:t>
            </a:r>
          </a:p>
          <a:p>
            <a:pPr algn="ctr"/>
            <a:r>
              <a:rPr lang="ru-RU" dirty="0"/>
              <a:t>мотивации</a:t>
            </a:r>
          </a:p>
        </p:txBody>
      </p:sp>
      <p:sp>
        <p:nvSpPr>
          <p:cNvPr id="14" name="Скругленный прямоугольник 13"/>
          <p:cNvSpPr/>
          <p:nvPr/>
        </p:nvSpPr>
        <p:spPr>
          <a:xfrm>
            <a:off x="2987824" y="4797152"/>
            <a:ext cx="2664296" cy="16344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Коррекция трудностей</a:t>
            </a:r>
          </a:p>
          <a:p>
            <a:pPr algn="ctr"/>
            <a:r>
              <a:rPr lang="ru-RU" dirty="0"/>
              <a:t>в обучении (с целью </a:t>
            </a:r>
          </a:p>
          <a:p>
            <a:pPr algn="ctr"/>
            <a:r>
              <a:rPr lang="ru-RU" dirty="0"/>
              <a:t>автоматизации навыков, необходимых для успешного обучения)</a:t>
            </a:r>
          </a:p>
        </p:txBody>
      </p:sp>
      <p:sp>
        <p:nvSpPr>
          <p:cNvPr id="15" name="Скругленный прямоугольник 14"/>
          <p:cNvSpPr/>
          <p:nvPr/>
        </p:nvSpPr>
        <p:spPr>
          <a:xfrm>
            <a:off x="5940152" y="764704"/>
            <a:ext cx="3033706" cy="1490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Своевременная смена видов деятельности</a:t>
            </a:r>
            <a:endParaRPr lang="ru-RU" dirty="0"/>
          </a:p>
        </p:txBody>
      </p:sp>
      <p:cxnSp>
        <p:nvCxnSpPr>
          <p:cNvPr id="6" name="Прямая соединительная линия 5"/>
          <p:cNvCxnSpPr/>
          <p:nvPr/>
        </p:nvCxnSpPr>
        <p:spPr>
          <a:xfrm>
            <a:off x="4319972" y="2492896"/>
            <a:ext cx="0" cy="61293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flipV="1">
            <a:off x="4932040" y="2255168"/>
            <a:ext cx="1008112" cy="8506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a:off x="4319972" y="3752166"/>
            <a:ext cx="0" cy="1044986"/>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a:stCxn id="4" idx="2"/>
          </p:cNvCxnSpPr>
          <p:nvPr/>
        </p:nvCxnSpPr>
        <p:spPr>
          <a:xfrm>
            <a:off x="4572000" y="3752166"/>
            <a:ext cx="1512168" cy="1044986"/>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a:off x="5328084" y="3573016"/>
            <a:ext cx="4680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flipH="1" flipV="1">
            <a:off x="2627784" y="2492896"/>
            <a:ext cx="1224136" cy="61293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flipH="1">
            <a:off x="2843808" y="3573016"/>
            <a:ext cx="10081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a:xfrm flipH="1">
            <a:off x="2286000" y="3752166"/>
            <a:ext cx="1781944" cy="104498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959073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259632" y="548680"/>
            <a:ext cx="6912768" cy="3046988"/>
          </a:xfrm>
          <a:prstGeom prst="rect">
            <a:avLst/>
          </a:prstGeom>
        </p:spPr>
        <p:txBody>
          <a:bodyPr wrap="square">
            <a:spAutoFit/>
          </a:bodyPr>
          <a:lstStyle/>
          <a:p>
            <a:r>
              <a:rPr lang="ru-RU" sz="3200" dirty="0"/>
              <a:t>Методика психомоторной коррекции представляет собой трёхуровневую систему. Основанием для выделения уровней явилось представление об определённых этапах в развитии психической деятельности человека.</a:t>
            </a:r>
          </a:p>
        </p:txBody>
      </p:sp>
    </p:spTree>
    <p:extLst>
      <p:ext uri="{BB962C8B-B14F-4D97-AF65-F5344CB8AC3E}">
        <p14:creationId xmlns:p14="http://schemas.microsoft.com/office/powerpoint/2010/main" val="3884128409"/>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7544" y="1345069"/>
            <a:ext cx="8208912" cy="4893647"/>
          </a:xfrm>
          <a:prstGeom prst="rect">
            <a:avLst/>
          </a:prstGeom>
          <a:noFill/>
        </p:spPr>
        <p:txBody>
          <a:bodyPr wrap="square" rtlCol="0">
            <a:spAutoFit/>
          </a:bodyPr>
          <a:lstStyle/>
          <a:p>
            <a:r>
              <a:rPr lang="ru-RU" sz="2400" b="1" dirty="0" smtClean="0"/>
              <a:t>Цели 1-го уровня:</a:t>
            </a:r>
          </a:p>
          <a:p>
            <a:r>
              <a:rPr lang="ru-RU" sz="2400" b="1" dirty="0" smtClean="0"/>
              <a:t> </a:t>
            </a:r>
            <a:r>
              <a:rPr lang="ru-RU" sz="2400" dirty="0" smtClean="0"/>
              <a:t>стабилизация и активация энергетического потенциала организма( </a:t>
            </a:r>
            <a:r>
              <a:rPr lang="ru-RU" sz="2400" dirty="0" err="1" smtClean="0"/>
              <a:t>подкороковых</a:t>
            </a:r>
            <a:r>
              <a:rPr lang="ru-RU" sz="2400" dirty="0" smtClean="0"/>
              <a:t> образований). Повышение пластичности сенсомоторного обеспечения психических процессов. Формирование базовых составляющих  произвольной </a:t>
            </a:r>
            <a:r>
              <a:rPr lang="ru-RU" sz="2400" dirty="0" err="1" smtClean="0"/>
              <a:t>саморегуляции</a:t>
            </a:r>
            <a:r>
              <a:rPr lang="ru-RU" sz="2400" dirty="0" smtClean="0"/>
              <a:t>.</a:t>
            </a:r>
          </a:p>
          <a:p>
            <a:r>
              <a:rPr lang="ru-RU" sz="2400" b="1" dirty="0" smtClean="0"/>
              <a:t>Задачи: </a:t>
            </a:r>
          </a:p>
          <a:p>
            <a:r>
              <a:rPr lang="ru-RU" sz="2400" dirty="0" smtClean="0"/>
              <a:t>Оптимизация общего тонуса тела.</a:t>
            </a:r>
          </a:p>
          <a:p>
            <a:r>
              <a:rPr lang="ru-RU" sz="2400" dirty="0" smtClean="0"/>
              <a:t>Формирование ощущений и управления собственным телом</a:t>
            </a:r>
          </a:p>
          <a:p>
            <a:r>
              <a:rPr lang="ru-RU" sz="2400" dirty="0"/>
              <a:t/>
            </a:r>
            <a:br>
              <a:rPr lang="ru-RU" sz="2400" dirty="0"/>
            </a:br>
            <a:r>
              <a:rPr lang="ru-RU" sz="2400" dirty="0"/>
              <a:t/>
            </a:r>
            <a:br>
              <a:rPr lang="ru-RU" sz="2400" dirty="0"/>
            </a:br>
            <a:endParaRPr lang="ru-RU" sz="2400" dirty="0"/>
          </a:p>
          <a:p>
            <a:endParaRPr lang="ru-RU" sz="2400" dirty="0"/>
          </a:p>
        </p:txBody>
      </p:sp>
    </p:spTree>
    <p:extLst>
      <p:ext uri="{BB962C8B-B14F-4D97-AF65-F5344CB8AC3E}">
        <p14:creationId xmlns:p14="http://schemas.microsoft.com/office/powerpoint/2010/main" val="1411348793"/>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83568" y="706456"/>
            <a:ext cx="7992888" cy="4893647"/>
          </a:xfrm>
          <a:prstGeom prst="rect">
            <a:avLst/>
          </a:prstGeom>
          <a:noFill/>
        </p:spPr>
        <p:txBody>
          <a:bodyPr wrap="square" rtlCol="0">
            <a:spAutoFit/>
          </a:bodyPr>
          <a:lstStyle/>
          <a:p>
            <a:r>
              <a:rPr lang="ru-RU" sz="2400" b="1" dirty="0" smtClean="0"/>
              <a:t>Цели 2-го уровня: </a:t>
            </a:r>
          </a:p>
          <a:p>
            <a:r>
              <a:rPr lang="ru-RU" sz="2400" dirty="0" smtClean="0"/>
              <a:t>формирование </a:t>
            </a:r>
            <a:r>
              <a:rPr lang="ru-RU" sz="2400" dirty="0" err="1" smtClean="0"/>
              <a:t>операционального</a:t>
            </a:r>
            <a:r>
              <a:rPr lang="ru-RU" sz="2400" dirty="0" smtClean="0"/>
              <a:t> обеспечения психических процессов. Оптимизация и коррекция сенсомоторных  взаимодействий. Формирование базовых составляющих произвольной </a:t>
            </a:r>
            <a:r>
              <a:rPr lang="ru-RU" sz="2400" dirty="0" err="1" smtClean="0"/>
              <a:t>саморегуляции</a:t>
            </a:r>
            <a:r>
              <a:rPr lang="ru-RU" sz="2400" dirty="0" smtClean="0"/>
              <a:t>.</a:t>
            </a:r>
          </a:p>
          <a:p>
            <a:endParaRPr lang="ru-RU" dirty="0"/>
          </a:p>
          <a:p>
            <a:r>
              <a:rPr lang="ru-RU" sz="2400" b="1" dirty="0" smtClean="0"/>
              <a:t>Задачи</a:t>
            </a:r>
            <a:r>
              <a:rPr lang="ru-RU" dirty="0" smtClean="0"/>
              <a:t>: </a:t>
            </a:r>
          </a:p>
          <a:p>
            <a:r>
              <a:rPr lang="ru-RU" sz="2400" dirty="0" smtClean="0"/>
              <a:t>формирование сенсомоторных взаимодействий. Формирование пространственных представлений. Развитие целостного образа тела. Развитие зрительно-моторной координации. Развитие меткости, ловкости.</a:t>
            </a:r>
          </a:p>
          <a:p>
            <a:endParaRPr lang="ru-RU" dirty="0" smtClean="0"/>
          </a:p>
          <a:p>
            <a:endParaRPr lang="ru-RU" dirty="0"/>
          </a:p>
          <a:p>
            <a:endParaRPr lang="ru-RU" dirty="0"/>
          </a:p>
        </p:txBody>
      </p:sp>
    </p:spTree>
    <p:extLst>
      <p:ext uri="{BB962C8B-B14F-4D97-AF65-F5344CB8AC3E}">
        <p14:creationId xmlns:p14="http://schemas.microsoft.com/office/powerpoint/2010/main" val="597983665"/>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55576" y="501286"/>
            <a:ext cx="7704856" cy="4339650"/>
          </a:xfrm>
          <a:prstGeom prst="rect">
            <a:avLst/>
          </a:prstGeom>
          <a:noFill/>
        </p:spPr>
        <p:txBody>
          <a:bodyPr wrap="square" rtlCol="0">
            <a:spAutoFit/>
          </a:bodyPr>
          <a:lstStyle/>
          <a:p>
            <a:r>
              <a:rPr lang="ru-RU" sz="2400" b="1" dirty="0" smtClean="0"/>
              <a:t>Цели 3-го уровня:</a:t>
            </a:r>
          </a:p>
          <a:p>
            <a:r>
              <a:rPr lang="ru-RU" sz="2400" b="1" dirty="0" smtClean="0"/>
              <a:t> </a:t>
            </a:r>
            <a:r>
              <a:rPr lang="ru-RU" sz="2400" dirty="0" smtClean="0"/>
              <a:t>произвольной регуляции и смыслообразующей   функции психомоторных процессов- уровень предметных и символических действий.</a:t>
            </a:r>
          </a:p>
          <a:p>
            <a:endParaRPr lang="ru-RU" dirty="0" smtClean="0"/>
          </a:p>
          <a:p>
            <a:endParaRPr lang="ru-RU" dirty="0" smtClean="0"/>
          </a:p>
          <a:p>
            <a:r>
              <a:rPr lang="ru-RU" sz="2400" b="1" dirty="0" smtClean="0"/>
              <a:t>Задачи: </a:t>
            </a:r>
            <a:r>
              <a:rPr lang="ru-RU" sz="2400" dirty="0" smtClean="0"/>
              <a:t>развитие памяти , внимания, логического и образного о мышления. Причинно-следственные отношения. Последовательность. Произвольное внимание. Развитие навыков сотрудничеств новых а и коммуникативных навыков. Формирование  новых полезных умений.</a:t>
            </a:r>
            <a:endParaRPr lang="ru-RU" sz="2400" dirty="0"/>
          </a:p>
        </p:txBody>
      </p:sp>
    </p:spTree>
    <p:extLst>
      <p:ext uri="{BB962C8B-B14F-4D97-AF65-F5344CB8AC3E}">
        <p14:creationId xmlns:p14="http://schemas.microsoft.com/office/powerpoint/2010/main" val="368864292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620688"/>
            <a:ext cx="8712968" cy="4401205"/>
          </a:xfrm>
          <a:prstGeom prst="rect">
            <a:avLst/>
          </a:prstGeom>
        </p:spPr>
        <p:txBody>
          <a:bodyPr wrap="square">
            <a:spAutoFit/>
          </a:bodyPr>
          <a:lstStyle/>
          <a:p>
            <a:r>
              <a:rPr lang="ru-RU" sz="2000" b="1" dirty="0"/>
              <a:t>Структура </a:t>
            </a:r>
            <a:r>
              <a:rPr lang="ru-RU" sz="2000" b="1" dirty="0" smtClean="0"/>
              <a:t>программ </a:t>
            </a:r>
            <a:r>
              <a:rPr lang="ru-RU" sz="2000" b="1" dirty="0"/>
              <a:t>коррекционных занятий по развитию </a:t>
            </a:r>
            <a:r>
              <a:rPr lang="ru-RU" sz="2000" b="1" dirty="0" smtClean="0"/>
              <a:t>психомоторики </a:t>
            </a:r>
            <a:r>
              <a:rPr lang="ru-RU" sz="2000" dirty="0" smtClean="0"/>
              <a:t>:</a:t>
            </a:r>
          </a:p>
          <a:p>
            <a:pPr marL="342900" indent="-342900">
              <a:buFont typeface="Arial" panose="020B0604020202020204" pitchFamily="34" charset="0"/>
              <a:buChar char="•"/>
            </a:pPr>
            <a:r>
              <a:rPr lang="ru-RU" sz="2000" dirty="0" smtClean="0"/>
              <a:t> Формирование </a:t>
            </a:r>
            <a:r>
              <a:rPr lang="ru-RU" sz="2000" dirty="0"/>
              <a:t>сенсорных эталонов цвета, формы, </a:t>
            </a:r>
            <a:r>
              <a:rPr lang="ru-RU" sz="2000" dirty="0" smtClean="0"/>
              <a:t>величины</a:t>
            </a:r>
          </a:p>
          <a:p>
            <a:pPr marL="342900" indent="-342900">
              <a:buFont typeface="Arial" panose="020B0604020202020204" pitchFamily="34" charset="0"/>
              <a:buChar char="•"/>
            </a:pPr>
            <a:r>
              <a:rPr lang="ru-RU" sz="2000" dirty="0" smtClean="0"/>
              <a:t> Конструирование </a:t>
            </a:r>
            <a:r>
              <a:rPr lang="ru-RU" sz="2000" dirty="0"/>
              <a:t>предметов</a:t>
            </a:r>
          </a:p>
          <a:p>
            <a:pPr marL="342900" indent="-342900">
              <a:buFont typeface="Arial" panose="020B0604020202020204" pitchFamily="34" charset="0"/>
              <a:buChar char="•"/>
            </a:pPr>
            <a:r>
              <a:rPr lang="ru-RU" sz="2000" dirty="0"/>
              <a:t>Развитие крупной и мелкой моторики, </a:t>
            </a:r>
            <a:r>
              <a:rPr lang="ru-RU" sz="2000" dirty="0" smtClean="0"/>
              <a:t>графо-моторных </a:t>
            </a:r>
            <a:r>
              <a:rPr lang="ru-RU" sz="2000" dirty="0"/>
              <a:t>навыков</a:t>
            </a:r>
          </a:p>
          <a:p>
            <a:pPr marL="342900" indent="-342900">
              <a:buFont typeface="Arial" panose="020B0604020202020204" pitchFamily="34" charset="0"/>
              <a:buChar char="•"/>
            </a:pPr>
            <a:r>
              <a:rPr lang="ru-RU" sz="2000" dirty="0" smtClean="0"/>
              <a:t>Кинестетическое и кинетическое развитие(</a:t>
            </a:r>
            <a:r>
              <a:rPr lang="ru-RU" sz="2000" dirty="0"/>
              <a:t>Формирование ощущений от статических и динамических движений различных частей тела (верхние и нижние конечности, голова, тело), вербализация ощущений. Игры типа «Зеркало»: копирование поз и движений ведущего. Имитация движений и поз (повадки животных, природные явления</a:t>
            </a:r>
            <a:r>
              <a:rPr lang="ru-RU" sz="2000" dirty="0" smtClean="0"/>
              <a:t>).</a:t>
            </a:r>
          </a:p>
          <a:p>
            <a:pPr marL="342900" indent="-342900">
              <a:buFont typeface="Arial" panose="020B0604020202020204" pitchFamily="34" charset="0"/>
              <a:buChar char="•"/>
            </a:pPr>
            <a:r>
              <a:rPr lang="ru-RU" sz="2000" dirty="0" smtClean="0"/>
              <a:t>Тактильно-двигательное </a:t>
            </a:r>
            <a:r>
              <a:rPr lang="ru-RU" sz="2000" dirty="0"/>
              <a:t>восприятие</a:t>
            </a:r>
          </a:p>
          <a:p>
            <a:pPr marL="342900" indent="-342900">
              <a:buFont typeface="Arial" panose="020B0604020202020204" pitchFamily="34" charset="0"/>
              <a:buChar char="•"/>
            </a:pPr>
            <a:r>
              <a:rPr lang="ru-RU" sz="2000" dirty="0"/>
              <a:t>Развитие слухового восприятия и слуховой памяти</a:t>
            </a:r>
          </a:p>
          <a:p>
            <a:pPr marL="342900" indent="-342900">
              <a:buFont typeface="Arial" panose="020B0604020202020204" pitchFamily="34" charset="0"/>
              <a:buChar char="•"/>
            </a:pPr>
            <a:r>
              <a:rPr lang="ru-RU" sz="2000" dirty="0"/>
              <a:t>Восприятие пространства</a:t>
            </a:r>
          </a:p>
          <a:p>
            <a:pPr marL="342900" indent="-342900">
              <a:buFont typeface="Arial" panose="020B0604020202020204" pitchFamily="34" charset="0"/>
              <a:buChar char="•"/>
            </a:pPr>
            <a:r>
              <a:rPr lang="ru-RU" sz="2000" dirty="0"/>
              <a:t>Развитие зрительного восприятия и зрительной памяти</a:t>
            </a:r>
          </a:p>
          <a:p>
            <a:pPr marL="342900" indent="-342900">
              <a:buFont typeface="Arial" panose="020B0604020202020204" pitchFamily="34" charset="0"/>
              <a:buChar char="•"/>
            </a:pPr>
            <a:r>
              <a:rPr lang="ru-RU" sz="2000" dirty="0"/>
              <a:t>Восприятие времени</a:t>
            </a:r>
          </a:p>
        </p:txBody>
      </p:sp>
    </p:spTree>
    <p:extLst>
      <p:ext uri="{BB962C8B-B14F-4D97-AF65-F5344CB8AC3E}">
        <p14:creationId xmlns:p14="http://schemas.microsoft.com/office/powerpoint/2010/main" val="2945064945"/>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DNS\Desktop\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83568" y="404664"/>
            <a:ext cx="7704856" cy="3046988"/>
          </a:xfrm>
          <a:prstGeom prst="rect">
            <a:avLst/>
          </a:prstGeom>
        </p:spPr>
        <p:txBody>
          <a:bodyPr wrap="square">
            <a:spAutoFit/>
          </a:bodyPr>
          <a:lstStyle/>
          <a:p>
            <a:r>
              <a:rPr lang="ru-RU" sz="2400" dirty="0"/>
              <a:t>Мероприятия по психомоторному развитию, основанные на двигательных методах, </a:t>
            </a:r>
            <a:r>
              <a:rPr lang="ru-RU" sz="2400" dirty="0" smtClean="0"/>
              <a:t>включают:</a:t>
            </a:r>
          </a:p>
          <a:p>
            <a:pPr marL="342900" indent="-342900">
              <a:buFont typeface="Arial" panose="020B0604020202020204" pitchFamily="34" charset="0"/>
              <a:buChar char="•"/>
            </a:pPr>
            <a:r>
              <a:rPr lang="ru-RU" sz="2400" dirty="0" smtClean="0"/>
              <a:t>растяжки</a:t>
            </a:r>
          </a:p>
          <a:p>
            <a:pPr marL="342900" indent="-342900">
              <a:buFont typeface="Arial" panose="020B0604020202020204" pitchFamily="34" charset="0"/>
              <a:buChar char="•"/>
            </a:pPr>
            <a:r>
              <a:rPr lang="ru-RU" sz="2400" dirty="0" smtClean="0"/>
              <a:t>дыхательные </a:t>
            </a:r>
            <a:r>
              <a:rPr lang="ru-RU" sz="2400" dirty="0"/>
              <a:t>и глазодвигательные </a:t>
            </a:r>
            <a:r>
              <a:rPr lang="ru-RU" sz="2400" dirty="0" smtClean="0"/>
              <a:t>упражнения</a:t>
            </a:r>
          </a:p>
          <a:p>
            <a:pPr marL="342900" indent="-342900">
              <a:buFont typeface="Arial" panose="020B0604020202020204" pitchFamily="34" charset="0"/>
              <a:buChar char="•"/>
            </a:pPr>
            <a:r>
              <a:rPr lang="ru-RU" sz="2400" dirty="0" smtClean="0"/>
              <a:t> </a:t>
            </a:r>
            <a:r>
              <a:rPr lang="ru-RU" sz="2400" dirty="0"/>
              <a:t>упражнения для лицевой группы </a:t>
            </a:r>
            <a:r>
              <a:rPr lang="ru-RU" sz="2400" dirty="0" smtClean="0"/>
              <a:t>мышц</a:t>
            </a:r>
          </a:p>
          <a:p>
            <a:pPr marL="342900" indent="-342900">
              <a:buFont typeface="Arial" panose="020B0604020202020204" pitchFamily="34" charset="0"/>
              <a:buChar char="•"/>
            </a:pPr>
            <a:r>
              <a:rPr lang="ru-RU" sz="2400" dirty="0" smtClean="0"/>
              <a:t> </a:t>
            </a:r>
            <a:r>
              <a:rPr lang="ru-RU" sz="2400" dirty="0"/>
              <a:t>перекрестные телесные </a:t>
            </a:r>
            <a:r>
              <a:rPr lang="ru-RU" sz="2400" dirty="0" smtClean="0"/>
              <a:t>упражнения</a:t>
            </a:r>
          </a:p>
          <a:p>
            <a:pPr marL="342900" indent="-342900">
              <a:buFont typeface="Arial" panose="020B0604020202020204" pitchFamily="34" charset="0"/>
              <a:buChar char="•"/>
            </a:pPr>
            <a:r>
              <a:rPr lang="ru-RU" sz="2400" dirty="0" smtClean="0"/>
              <a:t>упражнения </a:t>
            </a:r>
            <a:r>
              <a:rPr lang="ru-RU" sz="2400" dirty="0"/>
              <a:t>для развития мелкой </a:t>
            </a:r>
            <a:r>
              <a:rPr lang="ru-RU" sz="2400" dirty="0" smtClean="0"/>
              <a:t>моторики </a:t>
            </a:r>
          </a:p>
          <a:p>
            <a:pPr marL="342900" indent="-342900">
              <a:buFont typeface="Arial" panose="020B0604020202020204" pitchFamily="34" charset="0"/>
              <a:buChar char="•"/>
            </a:pPr>
            <a:r>
              <a:rPr lang="ru-RU" sz="2400" dirty="0" smtClean="0"/>
              <a:t>упражнения </a:t>
            </a:r>
            <a:r>
              <a:rPr lang="ru-RU" sz="2400" dirty="0"/>
              <a:t>для релаксации.</a:t>
            </a:r>
          </a:p>
        </p:txBody>
      </p:sp>
    </p:spTree>
    <p:extLst>
      <p:ext uri="{BB962C8B-B14F-4D97-AF65-F5344CB8AC3E}">
        <p14:creationId xmlns:p14="http://schemas.microsoft.com/office/powerpoint/2010/main" val="691262684"/>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2164</TotalTime>
  <Words>795</Words>
  <Application>Microsoft Office PowerPoint</Application>
  <PresentationFormat>Экран (4:3)</PresentationFormat>
  <Paragraphs>90</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DNS</dc:creator>
  <cp:lastModifiedBy>DNS</cp:lastModifiedBy>
  <cp:revision>34</cp:revision>
  <dcterms:created xsi:type="dcterms:W3CDTF">2015-10-13T07:02:15Z</dcterms:created>
  <dcterms:modified xsi:type="dcterms:W3CDTF">2015-10-17T04:40:19Z</dcterms:modified>
</cp:coreProperties>
</file>