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F0919"/>
    <a:srgbClr val="000066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29" autoAdjust="0"/>
    <p:restoredTop sz="94660"/>
  </p:normalViewPr>
  <p:slideViewPr>
    <p:cSldViewPr snapToGrid="0">
      <p:cViewPr varScale="1">
        <p:scale>
          <a:sx n="59" d="100"/>
          <a:sy n="59" d="100"/>
        </p:scale>
        <p:origin x="-264" y="-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6D5458-D2E1-4456-81E9-2FBBED388E82}" type="datetimeFigureOut">
              <a:rPr lang="ru-RU" smtClean="0"/>
              <a:pPr/>
              <a:t>21.11.2016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B76A7B-A1BD-4249-A80C-0F57E57DD2F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915038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6D5458-D2E1-4456-81E9-2FBBED388E82}" type="datetimeFigureOut">
              <a:rPr lang="ru-RU" smtClean="0"/>
              <a:pPr/>
              <a:t>21.11.2016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B76A7B-A1BD-4249-A80C-0F57E57DD2F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960152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6D5458-D2E1-4456-81E9-2FBBED388E82}" type="datetimeFigureOut">
              <a:rPr lang="ru-RU" smtClean="0"/>
              <a:pPr/>
              <a:t>21.11.2016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B76A7B-A1BD-4249-A80C-0F57E57DD2F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23829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6D5458-D2E1-4456-81E9-2FBBED388E82}" type="datetimeFigureOut">
              <a:rPr lang="ru-RU" smtClean="0"/>
              <a:pPr/>
              <a:t>21.11.2016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B76A7B-A1BD-4249-A80C-0F57E57DD2F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064800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6D5458-D2E1-4456-81E9-2FBBED388E82}" type="datetimeFigureOut">
              <a:rPr lang="ru-RU" smtClean="0"/>
              <a:pPr/>
              <a:t>21.11.2016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B76A7B-A1BD-4249-A80C-0F57E57DD2F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451376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6D5458-D2E1-4456-81E9-2FBBED388E82}" type="datetimeFigureOut">
              <a:rPr lang="ru-RU" smtClean="0"/>
              <a:pPr/>
              <a:t>21.11.2016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B76A7B-A1BD-4249-A80C-0F57E57DD2F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4985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6D5458-D2E1-4456-81E9-2FBBED388E82}" type="datetimeFigureOut">
              <a:rPr lang="ru-RU" smtClean="0"/>
              <a:pPr/>
              <a:t>21.11.2016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B76A7B-A1BD-4249-A80C-0F57E57DD2F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323333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6D5458-D2E1-4456-81E9-2FBBED388E82}" type="datetimeFigureOut">
              <a:rPr lang="ru-RU" smtClean="0"/>
              <a:pPr/>
              <a:t>21.11.2016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B76A7B-A1BD-4249-A80C-0F57E57DD2F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394582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6D5458-D2E1-4456-81E9-2FBBED388E82}" type="datetimeFigureOut">
              <a:rPr lang="ru-RU" smtClean="0"/>
              <a:pPr/>
              <a:t>21.11.2016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B76A7B-A1BD-4249-A80C-0F57E57DD2F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376377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6D5458-D2E1-4456-81E9-2FBBED388E82}" type="datetimeFigureOut">
              <a:rPr lang="ru-RU" smtClean="0"/>
              <a:pPr/>
              <a:t>21.11.2016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B76A7B-A1BD-4249-A80C-0F57E57DD2F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616622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6D5458-D2E1-4456-81E9-2FBBED388E82}" type="datetimeFigureOut">
              <a:rPr lang="ru-RU" smtClean="0"/>
              <a:pPr/>
              <a:t>21.11.2016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B76A7B-A1BD-4249-A80C-0F57E57DD2F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34821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6D5458-D2E1-4456-81E9-2FBBED388E82}" type="datetimeFigureOut">
              <a:rPr lang="ru-RU" smtClean="0"/>
              <a:pPr/>
              <a:t>21.11.2016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B76A7B-A1BD-4249-A80C-0F57E57DD2F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40448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693174"/>
            <a:ext cx="9144000" cy="2241755"/>
          </a:xfrm>
        </p:spPr>
        <p:txBody>
          <a:bodyPr/>
          <a:lstStyle/>
          <a:p>
            <a:r>
              <a:rPr lang="ru-RU" dirty="0">
                <a:solidFill>
                  <a:srgbClr val="000066"/>
                </a:solidFill>
              </a:rPr>
              <a:t>Луговые растения</a:t>
            </a:r>
            <a:r>
              <a:rPr lang="en-US" dirty="0">
                <a:solidFill>
                  <a:srgbClr val="000066"/>
                </a:solidFill>
              </a:rPr>
              <a:t/>
            </a:r>
            <a:br>
              <a:rPr lang="en-US" dirty="0">
                <a:solidFill>
                  <a:srgbClr val="000066"/>
                </a:solidFill>
              </a:rPr>
            </a:br>
            <a:r>
              <a:rPr lang="ru-RU" dirty="0">
                <a:solidFill>
                  <a:srgbClr val="000066"/>
                </a:solidFill>
              </a:rPr>
              <a:t>Самарской области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2934929"/>
            <a:ext cx="9144000" cy="2322871"/>
          </a:xfrm>
        </p:spPr>
        <p:txBody>
          <a:bodyPr>
            <a:normAutofit/>
          </a:bodyPr>
          <a:lstStyle/>
          <a:p>
            <a:r>
              <a:rPr lang="ru-RU" sz="2800" dirty="0">
                <a:solidFill>
                  <a:srgbClr val="000066"/>
                </a:solidFill>
              </a:rPr>
              <a:t>Подготовил: </a:t>
            </a:r>
            <a:r>
              <a:rPr lang="ru-RU" sz="2800" dirty="0" err="1">
                <a:solidFill>
                  <a:srgbClr val="000066"/>
                </a:solidFill>
              </a:rPr>
              <a:t>Шаранин</a:t>
            </a:r>
            <a:r>
              <a:rPr lang="ru-RU" sz="2800" dirty="0">
                <a:solidFill>
                  <a:srgbClr val="000066"/>
                </a:solidFill>
              </a:rPr>
              <a:t> Алексей</a:t>
            </a:r>
          </a:p>
        </p:txBody>
      </p:sp>
    </p:spTree>
    <p:extLst>
      <p:ext uri="{BB962C8B-B14F-4D97-AF65-F5344CB8AC3E}">
        <p14:creationId xmlns:p14="http://schemas.microsoft.com/office/powerpoint/2010/main" xmlns="" val="725077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050720"/>
          </a:xfrm>
        </p:spPr>
        <p:txBody>
          <a:bodyPr/>
          <a:lstStyle/>
          <a:p>
            <a:pPr algn="ctr"/>
            <a:r>
              <a:rPr lang="ru-RU" dirty="0">
                <a:solidFill>
                  <a:srgbClr val="FFC000"/>
                </a:solidFill>
              </a:rPr>
              <a:t>Луга в Самарской области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312606"/>
            <a:ext cx="10515600" cy="4291781"/>
          </a:xfrm>
        </p:spPr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ru-RU" dirty="0">
                <a:solidFill>
                  <a:srgbClr val="FFC000"/>
                </a:solidFill>
              </a:rPr>
              <a:t>Луговая растительность в Самарской области не занимает больших площадей. Луга располагаются в долинах рек, в балках и оврагах, реже - на водоразделах. В зависимости от положения в рельефе они подразделяются на пойменные (заливные) и материковые (водораздельные). Луга представляют собой сообщества травянистых, главным образом, многолетних растений. В составе луговой флоры принято выделять четыре основные хозяйствен­ные группы, такие как злаки, осоки, бобовые и разнотравье. Многие луговые растения – ценный корм для домашних животных, поэтому человек издавна использует луга, как пастбища и для заготовки сена.</a:t>
            </a:r>
          </a:p>
        </p:txBody>
      </p:sp>
    </p:spTree>
    <p:extLst>
      <p:ext uri="{BB962C8B-B14F-4D97-AF65-F5344CB8AC3E}">
        <p14:creationId xmlns:p14="http://schemas.microsoft.com/office/powerpoint/2010/main" xmlns="" val="3611271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>
                <a:solidFill>
                  <a:srgbClr val="FFC000"/>
                </a:solidFill>
              </a:rPr>
              <a:t>Осоки. Бобовые и злаковые.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430594"/>
            <a:ext cx="10515600" cy="4746369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ru-RU" dirty="0">
                <a:solidFill>
                  <a:srgbClr val="FFC000"/>
                </a:solidFill>
              </a:rPr>
              <a:t>Главное место на влажных лугах занимают осоки. Наиболее распространен­ными являются осоки пузырчатая, заостренная, прямоколосая. Низкое качество осокового сена и его плохая поедаемость объясняются жесткостью и грубостью побегов, а также малым содержанием питательных веществ.</a:t>
            </a:r>
          </a:p>
          <a:p>
            <a:pPr algn="just"/>
            <a:r>
              <a:rPr lang="ru-RU" dirty="0">
                <a:solidFill>
                  <a:srgbClr val="FFC000"/>
                </a:solidFill>
              </a:rPr>
              <a:t>В жизни луга особенно важны бобовые растения. Бобовые способ­ны синтезировать белковые вещества, в результате чего повышается качество получаемого сена. Ассортимент бобовых растений на лугах представлен раз­нообразными клеверами, чинами, люцернами, горошками и другими. При отмирании бобовые обогащают верхние слои почвы азотом и минеральными солями. Совместное произрастание злаковых и бобовых улучшает структуру почвы и повышает ее плодородие.</a:t>
            </a:r>
          </a:p>
        </p:txBody>
      </p:sp>
    </p:spTree>
    <p:extLst>
      <p:ext uri="{BB962C8B-B14F-4D97-AF65-F5344CB8AC3E}">
        <p14:creationId xmlns:p14="http://schemas.microsoft.com/office/powerpoint/2010/main" xmlns="" val="29297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>
                <a:solidFill>
                  <a:srgbClr val="FFC000"/>
                </a:solidFill>
              </a:rPr>
              <a:t>Разнотравье.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>
                <a:solidFill>
                  <a:srgbClr val="FFC000"/>
                </a:solidFill>
              </a:rPr>
              <a:t>Травянистые растения луга, не относящиеся к перечисленным группам, называют разнотравьем. Обилие цветущих видов создает красочный аспект, сменяющийся неоднократно в течение вегетационного периода. Присутствие разнотравья в сене придает ему особый вкус и аромат. Среди разнотравья также встречаются ядовитые растения, вызывающие опасные отравления жи­вотных. В свежем виде особенно ядовитый лютик едкий, чемерица </a:t>
            </a:r>
            <a:r>
              <a:rPr lang="ru-RU" dirty="0" err="1">
                <a:solidFill>
                  <a:srgbClr val="FFC000"/>
                </a:solidFill>
              </a:rPr>
              <a:t>Лобеля</a:t>
            </a:r>
            <a:r>
              <a:rPr lang="ru-RU" dirty="0">
                <a:solidFill>
                  <a:srgbClr val="FFC000"/>
                </a:solidFill>
              </a:rPr>
              <a:t>, болиголов крапчатый, вех ядовитый и горчак </a:t>
            </a:r>
            <a:r>
              <a:rPr lang="ru-RU" dirty="0" err="1">
                <a:solidFill>
                  <a:srgbClr val="FFC000"/>
                </a:solidFill>
              </a:rPr>
              <a:t>ястребинковый</a:t>
            </a:r>
            <a:r>
              <a:rPr lang="ru-RU" dirty="0">
                <a:solidFill>
                  <a:srgbClr val="FFC000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xmlns="" val="3447058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print"/>
          <a:srcRect t="423" r="2" b="2"/>
          <a:stretch/>
        </p:blipFill>
        <p:spPr>
          <a:xfrm>
            <a:off x="21" y="10"/>
            <a:ext cx="3967296" cy="6857990"/>
          </a:xfrm>
          <a:prstGeom prst="rect">
            <a:avLst/>
          </a:prstGeom>
          <a:effectLst/>
        </p:spPr>
      </p:pic>
      <p:cxnSp>
        <p:nvCxnSpPr>
          <p:cNvPr id="6" name="Straight Connector 5"/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CxnSpPr>
        <p:spPr>
          <a:xfrm>
            <a:off x="5080934" y="2115117"/>
            <a:ext cx="6309360" cy="0"/>
          </a:xfrm>
          <a:prstGeom prst="line">
            <a:avLst/>
          </a:prstGeom>
          <a:ln>
            <a:solidFill>
              <a:srgbClr val="51533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65430" y="147485"/>
            <a:ext cx="6586491" cy="840658"/>
          </a:xfrm>
        </p:spPr>
        <p:txBody>
          <a:bodyPr anchor="b">
            <a:normAutofit/>
          </a:bodyPr>
          <a:lstStyle/>
          <a:p>
            <a:pPr algn="ctr"/>
            <a:r>
              <a:rPr lang="ru-RU" dirty="0">
                <a:solidFill>
                  <a:srgbClr val="FFC000"/>
                </a:solidFill>
              </a:rPr>
              <a:t>Вех ядовитый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203290" y="1238865"/>
            <a:ext cx="7831393" cy="4661672"/>
          </a:xfrm>
        </p:spPr>
        <p:txBody>
          <a:bodyPr>
            <a:noAutofit/>
          </a:bodyPr>
          <a:lstStyle/>
          <a:p>
            <a:r>
              <a:rPr lang="ru-RU" dirty="0">
                <a:solidFill>
                  <a:srgbClr val="FFC000"/>
                </a:solidFill>
              </a:rPr>
              <a:t>Другие названия: цикута, кошачья петрушка, омежник, водяной болиголов, мутник, собачий дягиль, гориголова, свиная вошь.</a:t>
            </a:r>
          </a:p>
          <a:p>
            <a:pPr marL="0" indent="0">
              <a:buNone/>
            </a:pPr>
            <a:endParaRPr lang="ru-RU" dirty="0">
              <a:solidFill>
                <a:srgbClr val="FFC000"/>
              </a:solidFill>
            </a:endParaRPr>
          </a:p>
          <a:p>
            <a:r>
              <a:rPr lang="ru-RU" dirty="0">
                <a:solidFill>
                  <a:srgbClr val="FFC000"/>
                </a:solidFill>
              </a:rPr>
              <a:t>Одно из самых ядовитых растений. Ядовито всё растение, но особенно корневище. Цикута коварна своим приятным морковным запахом и корневищем, по вкусу напоминающим брюкву или редьку. 100—200 г корневища достаточно, чтобы убить корову, а 50—100 г убивают овцу.</a:t>
            </a:r>
          </a:p>
          <a:p>
            <a:endParaRPr lang="ru-RU" sz="18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50875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38</TotalTime>
  <Words>361</Words>
  <Application>Microsoft Office PowerPoint</Application>
  <PresentationFormat>Произвольный</PresentationFormat>
  <Paragraphs>13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Луговые растения Самарской области</vt:lpstr>
      <vt:lpstr>Луга в Самарской области</vt:lpstr>
      <vt:lpstr>Осоки. Бобовые и злаковые. </vt:lpstr>
      <vt:lpstr>Разнотравье.</vt:lpstr>
      <vt:lpstr>Вех ядовитый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Луговые растения</dc:title>
  <dc:creator>Мария Шаранина</dc:creator>
  <cp:lastModifiedBy>1</cp:lastModifiedBy>
  <cp:revision>8</cp:revision>
  <dcterms:created xsi:type="dcterms:W3CDTF">2016-11-20T15:37:40Z</dcterms:created>
  <dcterms:modified xsi:type="dcterms:W3CDTF">2016-11-21T08:08:48Z</dcterms:modified>
</cp:coreProperties>
</file>