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6" r:id="rId6"/>
    <p:sldId id="293" r:id="rId7"/>
    <p:sldId id="285" r:id="rId8"/>
    <p:sldId id="289" r:id="rId9"/>
    <p:sldId id="294" r:id="rId10"/>
    <p:sldId id="272" r:id="rId11"/>
    <p:sldId id="295" r:id="rId12"/>
    <p:sldId id="273" r:id="rId13"/>
    <p:sldId id="281" r:id="rId14"/>
    <p:sldId id="274" r:id="rId15"/>
    <p:sldId id="283" r:id="rId16"/>
    <p:sldId id="280" r:id="rId17"/>
    <p:sldId id="291" r:id="rId18"/>
    <p:sldId id="290" r:id="rId19"/>
    <p:sldId id="292" r:id="rId20"/>
    <p:sldId id="275" r:id="rId21"/>
    <p:sldId id="276" r:id="rId22"/>
    <p:sldId id="278" r:id="rId23"/>
    <p:sldId id="27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D1FF"/>
    <a:srgbClr val="C6BDFF"/>
    <a:srgbClr val="E7E7FF"/>
    <a:srgbClr val="B9DCFF"/>
    <a:srgbClr val="E2C5FF"/>
    <a:srgbClr val="CFB7FF"/>
    <a:srgbClr val="B48FFF"/>
    <a:srgbClr val="BDDEFF"/>
    <a:srgbClr val="E1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689962774261065E-2"/>
          <c:y val="9.5582806247579713E-2"/>
          <c:w val="0.88709848523836476"/>
          <c:h val="0.64754227442881118"/>
        </c:manualLayout>
      </c:layout>
      <c:barChart>
        <c:barDir val="col"/>
        <c:grouping val="clustered"/>
        <c:varyColors val="0"/>
        <c:ser>
          <c:idx val="1"/>
          <c:order val="0"/>
          <c:invertIfNegative val="0"/>
          <c:cat>
            <c:numRef>
              <c:f>Лист2!$B$1:$B$45</c:f>
              <c:numCache>
                <c:formatCode>General</c:formatCode>
                <c:ptCount val="45"/>
                <c:pt idx="0">
                  <c:v>1969</c:v>
                </c:pt>
                <c:pt idx="1">
                  <c:v>1970</c:v>
                </c:pt>
                <c:pt idx="2">
                  <c:v>1971</c:v>
                </c:pt>
                <c:pt idx="3">
                  <c:v>1972</c:v>
                </c:pt>
                <c:pt idx="4">
                  <c:v>1973</c:v>
                </c:pt>
                <c:pt idx="5">
                  <c:v>1974</c:v>
                </c:pt>
                <c:pt idx="6">
                  <c:v>1975</c:v>
                </c:pt>
                <c:pt idx="7">
                  <c:v>1976</c:v>
                </c:pt>
                <c:pt idx="8">
                  <c:v>1977</c:v>
                </c:pt>
                <c:pt idx="9">
                  <c:v>1978</c:v>
                </c:pt>
                <c:pt idx="10">
                  <c:v>1979</c:v>
                </c:pt>
                <c:pt idx="11">
                  <c:v>1980</c:v>
                </c:pt>
                <c:pt idx="12">
                  <c:v>1981</c:v>
                </c:pt>
                <c:pt idx="13">
                  <c:v>1982</c:v>
                </c:pt>
                <c:pt idx="14">
                  <c:v>1983</c:v>
                </c:pt>
                <c:pt idx="15">
                  <c:v>1984</c:v>
                </c:pt>
                <c:pt idx="16">
                  <c:v>1985</c:v>
                </c:pt>
                <c:pt idx="17">
                  <c:v>1986</c:v>
                </c:pt>
                <c:pt idx="18">
                  <c:v>1987</c:v>
                </c:pt>
                <c:pt idx="19">
                  <c:v>1988</c:v>
                </c:pt>
                <c:pt idx="20">
                  <c:v>1989</c:v>
                </c:pt>
                <c:pt idx="21">
                  <c:v>1990</c:v>
                </c:pt>
                <c:pt idx="22">
                  <c:v>1991</c:v>
                </c:pt>
                <c:pt idx="23">
                  <c:v>1992</c:v>
                </c:pt>
                <c:pt idx="24">
                  <c:v>1993</c:v>
                </c:pt>
                <c:pt idx="25">
                  <c:v>1994</c:v>
                </c:pt>
                <c:pt idx="26">
                  <c:v>1995</c:v>
                </c:pt>
                <c:pt idx="27">
                  <c:v>1996</c:v>
                </c:pt>
                <c:pt idx="28">
                  <c:v>1997</c:v>
                </c:pt>
                <c:pt idx="29">
                  <c:v>1998</c:v>
                </c:pt>
                <c:pt idx="30">
                  <c:v>1999</c:v>
                </c:pt>
                <c:pt idx="31">
                  <c:v>2000</c:v>
                </c:pt>
                <c:pt idx="32">
                  <c:v>2001</c:v>
                </c:pt>
                <c:pt idx="33">
                  <c:v>2002</c:v>
                </c:pt>
                <c:pt idx="34">
                  <c:v>2003</c:v>
                </c:pt>
                <c:pt idx="35">
                  <c:v>2004</c:v>
                </c:pt>
                <c:pt idx="36">
                  <c:v>2005</c:v>
                </c:pt>
                <c:pt idx="37">
                  <c:v>2006</c:v>
                </c:pt>
                <c:pt idx="38">
                  <c:v>2007</c:v>
                </c:pt>
                <c:pt idx="39">
                  <c:v>2008</c:v>
                </c:pt>
                <c:pt idx="40">
                  <c:v>2009</c:v>
                </c:pt>
                <c:pt idx="41">
                  <c:v>2010</c:v>
                </c:pt>
                <c:pt idx="42">
                  <c:v>2011</c:v>
                </c:pt>
                <c:pt idx="43">
                  <c:v>2012</c:v>
                </c:pt>
                <c:pt idx="44">
                  <c:v>2013</c:v>
                </c:pt>
              </c:numCache>
            </c:numRef>
          </c:cat>
          <c:val>
            <c:numRef>
              <c:f>Лист2!$C$1:$C$45</c:f>
              <c:numCache>
                <c:formatCode>General</c:formatCode>
                <c:ptCount val="45"/>
                <c:pt idx="0">
                  <c:v>1</c:v>
                </c:pt>
                <c:pt idx="2">
                  <c:v>1</c:v>
                </c:pt>
                <c:pt idx="17">
                  <c:v>1</c:v>
                </c:pt>
                <c:pt idx="26">
                  <c:v>1</c:v>
                </c:pt>
                <c:pt idx="28">
                  <c:v>1</c:v>
                </c:pt>
                <c:pt idx="30">
                  <c:v>1</c:v>
                </c:pt>
                <c:pt idx="33">
                  <c:v>1</c:v>
                </c:pt>
                <c:pt idx="34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826240"/>
        <c:axId val="130827776"/>
      </c:barChart>
      <c:catAx>
        <c:axId val="130826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/>
          <a:lstStyle/>
          <a:p>
            <a:pPr>
              <a:defRPr/>
            </a:pPr>
            <a:endParaRPr lang="ru-RU"/>
          </a:p>
        </c:txPr>
        <c:crossAx val="130827776"/>
        <c:crosses val="autoZero"/>
        <c:auto val="1"/>
        <c:lblAlgn val="ctr"/>
        <c:lblOffset val="100"/>
        <c:noMultiLvlLbl val="0"/>
      </c:catAx>
      <c:valAx>
        <c:axId val="130827776"/>
        <c:scaling>
          <c:orientation val="minMax"/>
          <c:max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0826240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>
      <a:softEdge rad="127000"/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43678669379811E-2"/>
          <c:y val="0.16546235051069577"/>
          <c:w val="0.9428238039673279"/>
          <c:h val="0.4224137931034482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Знание!$B$1</c:f>
              <c:strCache>
                <c:ptCount val="1"/>
                <c:pt idx="0">
                  <c:v>Не знакомы с термином</c:v>
                </c:pt>
              </c:strCache>
            </c:strRef>
          </c:tx>
          <c:invertIfNegative val="0"/>
          <c:cat>
            <c:strRef>
              <c:f>Знание!$A$2:$A$14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Знание!$B$2:$B$14</c:f>
              <c:numCache>
                <c:formatCode>General</c:formatCode>
                <c:ptCount val="13"/>
                <c:pt idx="0">
                  <c:v>14</c:v>
                </c:pt>
                <c:pt idx="1">
                  <c:v>23</c:v>
                </c:pt>
                <c:pt idx="2">
                  <c:v>13</c:v>
                </c:pt>
                <c:pt idx="3">
                  <c:v>11</c:v>
                </c:pt>
                <c:pt idx="4">
                  <c:v>34</c:v>
                </c:pt>
                <c:pt idx="5">
                  <c:v>35</c:v>
                </c:pt>
                <c:pt idx="6">
                  <c:v>30</c:v>
                </c:pt>
                <c:pt idx="7">
                  <c:v>2</c:v>
                </c:pt>
                <c:pt idx="8">
                  <c:v>11</c:v>
                </c:pt>
                <c:pt idx="9">
                  <c:v>3</c:v>
                </c:pt>
                <c:pt idx="10">
                  <c:v>35</c:v>
                </c:pt>
                <c:pt idx="11">
                  <c:v>25</c:v>
                </c:pt>
                <c:pt idx="12">
                  <c:v>3</c:v>
                </c:pt>
              </c:numCache>
            </c:numRef>
          </c:val>
        </c:ser>
        <c:ser>
          <c:idx val="1"/>
          <c:order val="1"/>
          <c:tx>
            <c:strRef>
              <c:f>Знание!$C$1</c:f>
              <c:strCache>
                <c:ptCount val="1"/>
                <c:pt idx="0">
                  <c:v>Знакомы с термином</c:v>
                </c:pt>
              </c:strCache>
            </c:strRef>
          </c:tx>
          <c:invertIfNegative val="0"/>
          <c:cat>
            <c:strRef>
              <c:f>Знание!$A$2:$A$14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Знание!$C$2:$C$14</c:f>
              <c:numCache>
                <c:formatCode>General</c:formatCode>
                <c:ptCount val="13"/>
                <c:pt idx="0">
                  <c:v>25</c:v>
                </c:pt>
                <c:pt idx="1">
                  <c:v>16</c:v>
                </c:pt>
                <c:pt idx="2">
                  <c:v>28</c:v>
                </c:pt>
                <c:pt idx="3">
                  <c:v>27</c:v>
                </c:pt>
                <c:pt idx="4">
                  <c:v>6</c:v>
                </c:pt>
                <c:pt idx="5">
                  <c:v>6</c:v>
                </c:pt>
                <c:pt idx="6">
                  <c:v>10</c:v>
                </c:pt>
                <c:pt idx="7">
                  <c:v>37</c:v>
                </c:pt>
                <c:pt idx="8">
                  <c:v>29</c:v>
                </c:pt>
                <c:pt idx="9">
                  <c:v>37</c:v>
                </c:pt>
                <c:pt idx="10">
                  <c:v>6</c:v>
                </c:pt>
                <c:pt idx="11">
                  <c:v>15</c:v>
                </c:pt>
                <c:pt idx="12">
                  <c:v>29</c:v>
                </c:pt>
              </c:numCache>
            </c:numRef>
          </c:val>
        </c:ser>
        <c:ser>
          <c:idx val="2"/>
          <c:order val="2"/>
          <c:tx>
            <c:strRef>
              <c:f>Знание!$D$1</c:f>
              <c:strCache>
                <c:ptCount val="1"/>
                <c:pt idx="0">
                  <c:v>Владение терминологией</c:v>
                </c:pt>
              </c:strCache>
            </c:strRef>
          </c:tx>
          <c:invertIfNegative val="0"/>
          <c:cat>
            <c:strRef>
              <c:f>Знание!$A$2:$A$14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Знание!$D$2:$D$14</c:f>
              <c:numCache>
                <c:formatCode>General</c:formatCode>
                <c:ptCount val="13"/>
                <c:pt idx="0">
                  <c:v>2</c:v>
                </c:pt>
                <c:pt idx="1">
                  <c:v>2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  <c:pt idx="11">
                  <c:v>1</c:v>
                </c:pt>
                <c:pt idx="12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615616"/>
        <c:axId val="139735040"/>
      </c:barChart>
      <c:catAx>
        <c:axId val="137615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9735040"/>
        <c:crosses val="autoZero"/>
        <c:auto val="1"/>
        <c:lblAlgn val="ctr"/>
        <c:lblOffset val="100"/>
        <c:noMultiLvlLbl val="0"/>
      </c:catAx>
      <c:valAx>
        <c:axId val="13973504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 dirty="0" smtClean="0"/>
                  <a:t>Человек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1.4044943820224719E-2"/>
              <c:y val="0.1056820181102863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376156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8436406067677946"/>
          <c:y val="0.9375"/>
          <c:w val="0.63010501750291714"/>
          <c:h val="5.1724137931034482E-2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  <a:effectLst>
      <a:softEdge rad="63500"/>
    </a:effectLst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841306884480746E-2"/>
          <c:y val="0.18949771689497716"/>
          <c:w val="0.9428238039673279"/>
          <c:h val="0.401826484018264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Знание!$B$1</c:f>
              <c:strCache>
                <c:ptCount val="1"/>
                <c:pt idx="0">
                  <c:v>Не знакомы с термином</c:v>
                </c:pt>
              </c:strCache>
            </c:strRef>
          </c:tx>
          <c:invertIfNegative val="0"/>
          <c:cat>
            <c:strRef>
              <c:f>Знание!$A$2:$A$14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Знание!$B$2:$B$14</c:f>
              <c:numCache>
                <c:formatCode>General</c:formatCode>
                <c:ptCount val="13"/>
                <c:pt idx="0">
                  <c:v>7</c:v>
                </c:pt>
                <c:pt idx="1">
                  <c:v>10</c:v>
                </c:pt>
                <c:pt idx="2">
                  <c:v>8</c:v>
                </c:pt>
                <c:pt idx="3">
                  <c:v>7</c:v>
                </c:pt>
                <c:pt idx="4">
                  <c:v>28</c:v>
                </c:pt>
                <c:pt idx="5">
                  <c:v>26</c:v>
                </c:pt>
                <c:pt idx="6">
                  <c:v>21</c:v>
                </c:pt>
                <c:pt idx="7">
                  <c:v>3</c:v>
                </c:pt>
                <c:pt idx="8">
                  <c:v>4</c:v>
                </c:pt>
                <c:pt idx="9">
                  <c:v>1</c:v>
                </c:pt>
                <c:pt idx="10">
                  <c:v>30</c:v>
                </c:pt>
                <c:pt idx="11">
                  <c:v>18</c:v>
                </c:pt>
                <c:pt idx="12">
                  <c:v>2</c:v>
                </c:pt>
              </c:numCache>
            </c:numRef>
          </c:val>
        </c:ser>
        <c:ser>
          <c:idx val="1"/>
          <c:order val="1"/>
          <c:tx>
            <c:strRef>
              <c:f>Знание!$C$1</c:f>
              <c:strCache>
                <c:ptCount val="1"/>
                <c:pt idx="0">
                  <c:v>Знакомы с термином</c:v>
                </c:pt>
              </c:strCache>
            </c:strRef>
          </c:tx>
          <c:invertIfNegative val="0"/>
          <c:cat>
            <c:strRef>
              <c:f>Знание!$A$2:$A$14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Знание!$C$2:$C$14</c:f>
              <c:numCache>
                <c:formatCode>General</c:formatCode>
                <c:ptCount val="13"/>
                <c:pt idx="0">
                  <c:v>27</c:v>
                </c:pt>
                <c:pt idx="1">
                  <c:v>21</c:v>
                </c:pt>
                <c:pt idx="2">
                  <c:v>26</c:v>
                </c:pt>
                <c:pt idx="3">
                  <c:v>25</c:v>
                </c:pt>
                <c:pt idx="4">
                  <c:v>6</c:v>
                </c:pt>
                <c:pt idx="5">
                  <c:v>8</c:v>
                </c:pt>
                <c:pt idx="6">
                  <c:v>13</c:v>
                </c:pt>
                <c:pt idx="7">
                  <c:v>30</c:v>
                </c:pt>
                <c:pt idx="8">
                  <c:v>30</c:v>
                </c:pt>
                <c:pt idx="9">
                  <c:v>32</c:v>
                </c:pt>
                <c:pt idx="10">
                  <c:v>4</c:v>
                </c:pt>
                <c:pt idx="11">
                  <c:v>15</c:v>
                </c:pt>
                <c:pt idx="12">
                  <c:v>21</c:v>
                </c:pt>
              </c:numCache>
            </c:numRef>
          </c:val>
        </c:ser>
        <c:ser>
          <c:idx val="2"/>
          <c:order val="2"/>
          <c:tx>
            <c:strRef>
              <c:f>Знание!$D$1</c:f>
              <c:strCache>
                <c:ptCount val="1"/>
                <c:pt idx="0">
                  <c:v>Владение терминологией</c:v>
                </c:pt>
              </c:strCache>
            </c:strRef>
          </c:tx>
          <c:invertIfNegative val="0"/>
          <c:cat>
            <c:strRef>
              <c:f>Знание!$A$2:$A$14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Знание!$D$2:$D$14</c:f>
              <c:numCache>
                <c:formatCode>General</c:formatCode>
                <c:ptCount val="13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1</c:v>
                </c:pt>
                <c:pt idx="1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766976"/>
        <c:axId val="134768512"/>
      </c:barChart>
      <c:catAx>
        <c:axId val="134766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134768512"/>
        <c:crosses val="autoZero"/>
        <c:auto val="1"/>
        <c:lblAlgn val="ctr"/>
        <c:lblOffset val="100"/>
        <c:noMultiLvlLbl val="0"/>
      </c:catAx>
      <c:valAx>
        <c:axId val="134768512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 dirty="0" smtClean="0"/>
                  <a:t>Человек</a:t>
                </a:r>
              </a:p>
            </c:rich>
          </c:tx>
          <c:layout>
            <c:manualLayout>
              <c:xMode val="edge"/>
              <c:yMode val="edge"/>
              <c:x val="3.1250000000000002E-3"/>
              <c:y val="0.113481812435175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4766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8436406067677946"/>
          <c:y val="0.93378995433789957"/>
          <c:w val="0.63010501750291714"/>
          <c:h val="5.4794520547945202E-2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  <a:effectLst>
      <a:softEdge rad="63500"/>
    </a:effectLst>
  </c:spPr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674698795180725E-2"/>
          <c:y val="0.24315068493150685"/>
          <c:w val="0.93825301204819278"/>
          <c:h val="0.55479452054794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Умение!$B$1</c:f>
              <c:strCache>
                <c:ptCount val="1"/>
                <c:pt idx="0">
                  <c:v>Не способны самостоятельно выполнять действия</c:v>
                </c:pt>
              </c:strCache>
            </c:strRef>
          </c:tx>
          <c:invertIfNegative val="0"/>
          <c:val>
            <c:numRef>
              <c:f>Умение!$B$2:$B$9</c:f>
              <c:numCache>
                <c:formatCode>General</c:formatCode>
                <c:ptCount val="8"/>
                <c:pt idx="0">
                  <c:v>0</c:v>
                </c:pt>
                <c:pt idx="1">
                  <c:v>6</c:v>
                </c:pt>
                <c:pt idx="2">
                  <c:v>2</c:v>
                </c:pt>
                <c:pt idx="3">
                  <c:v>17</c:v>
                </c:pt>
                <c:pt idx="4">
                  <c:v>2</c:v>
                </c:pt>
                <c:pt idx="5">
                  <c:v>21</c:v>
                </c:pt>
                <c:pt idx="6">
                  <c:v>38</c:v>
                </c:pt>
                <c:pt idx="7">
                  <c:v>7</c:v>
                </c:pt>
              </c:numCache>
            </c:numRef>
          </c:val>
        </c:ser>
        <c:ser>
          <c:idx val="1"/>
          <c:order val="1"/>
          <c:tx>
            <c:strRef>
              <c:f>Умение!$C$1</c:f>
              <c:strCache>
                <c:ptCount val="1"/>
                <c:pt idx="0">
                  <c:v> Способны самостоятельно выполнять действия</c:v>
                </c:pt>
              </c:strCache>
            </c:strRef>
          </c:tx>
          <c:invertIfNegative val="0"/>
          <c:val>
            <c:numRef>
              <c:f>Умение!$C$2:$C$9</c:f>
              <c:numCache>
                <c:formatCode>General</c:formatCode>
                <c:ptCount val="8"/>
                <c:pt idx="0">
                  <c:v>41</c:v>
                </c:pt>
                <c:pt idx="1">
                  <c:v>35</c:v>
                </c:pt>
                <c:pt idx="2">
                  <c:v>39</c:v>
                </c:pt>
                <c:pt idx="3">
                  <c:v>24</c:v>
                </c:pt>
                <c:pt idx="4">
                  <c:v>39</c:v>
                </c:pt>
                <c:pt idx="5">
                  <c:v>20</c:v>
                </c:pt>
                <c:pt idx="6">
                  <c:v>3</c:v>
                </c:pt>
                <c:pt idx="7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5896448"/>
        <c:axId val="135902336"/>
      </c:barChart>
      <c:catAx>
        <c:axId val="135896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5902336"/>
        <c:crosses val="autoZero"/>
        <c:auto val="1"/>
        <c:lblAlgn val="ctr"/>
        <c:lblOffset val="100"/>
        <c:noMultiLvlLbl val="0"/>
      </c:catAx>
      <c:valAx>
        <c:axId val="13590233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 dirty="0" smtClean="0"/>
                  <a:t>Человек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8.5433575395130294E-3"/>
              <c:y val="0.1455007487694880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35896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0120481927710843E-2"/>
          <c:y val="0.90410958904109584"/>
          <c:w val="0.93524096385542166"/>
          <c:h val="8.2191780821917804E-2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  <a:effectLst>
      <a:softEdge rad="63500"/>
    </a:effectLst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674698795180725E-2"/>
          <c:y val="0.2636986301369863"/>
          <c:w val="0.93825301204819278"/>
          <c:h val="0.534246575342465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Умение!$B$1</c:f>
              <c:strCache>
                <c:ptCount val="1"/>
                <c:pt idx="0">
                  <c:v>Не способны самостоятельно выполнять действия</c:v>
                </c:pt>
              </c:strCache>
            </c:strRef>
          </c:tx>
          <c:invertIfNegative val="0"/>
          <c:val>
            <c:numRef>
              <c:f>Умение!$B$2:$B$9</c:f>
              <c:numCache>
                <c:formatCode>General</c:formatCode>
                <c:ptCount val="8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7</c:v>
                </c:pt>
                <c:pt idx="4">
                  <c:v>2</c:v>
                </c:pt>
                <c:pt idx="5">
                  <c:v>3</c:v>
                </c:pt>
                <c:pt idx="6">
                  <c:v>14</c:v>
                </c:pt>
                <c:pt idx="7">
                  <c:v>3</c:v>
                </c:pt>
              </c:numCache>
            </c:numRef>
          </c:val>
        </c:ser>
        <c:ser>
          <c:idx val="1"/>
          <c:order val="1"/>
          <c:tx>
            <c:strRef>
              <c:f>Умение!$C$1</c:f>
              <c:strCache>
                <c:ptCount val="1"/>
                <c:pt idx="0">
                  <c:v> Способны самостоятельно выполнять действия</c:v>
                </c:pt>
              </c:strCache>
            </c:strRef>
          </c:tx>
          <c:invertIfNegative val="0"/>
          <c:val>
            <c:numRef>
              <c:f>Умение!$C$2:$C$9</c:f>
              <c:numCache>
                <c:formatCode>General</c:formatCode>
                <c:ptCount val="8"/>
                <c:pt idx="0">
                  <c:v>34</c:v>
                </c:pt>
                <c:pt idx="1">
                  <c:v>31</c:v>
                </c:pt>
                <c:pt idx="2">
                  <c:v>34</c:v>
                </c:pt>
                <c:pt idx="3">
                  <c:v>27</c:v>
                </c:pt>
                <c:pt idx="4">
                  <c:v>39</c:v>
                </c:pt>
                <c:pt idx="5">
                  <c:v>31</c:v>
                </c:pt>
                <c:pt idx="6">
                  <c:v>20</c:v>
                </c:pt>
                <c:pt idx="7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080000"/>
        <c:axId val="136098176"/>
      </c:barChart>
      <c:catAx>
        <c:axId val="136080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6098176"/>
        <c:crosses val="autoZero"/>
        <c:auto val="1"/>
        <c:lblAlgn val="ctr"/>
        <c:lblOffset val="100"/>
        <c:noMultiLvlLbl val="0"/>
      </c:catAx>
      <c:valAx>
        <c:axId val="13609817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 sz="1400" dirty="0" smtClean="0"/>
                  <a:t>Человек</a:t>
                </a:r>
                <a:endParaRPr lang="ru-RU" sz="1400" dirty="0"/>
              </a:p>
            </c:rich>
          </c:tx>
          <c:layout>
            <c:manualLayout>
              <c:xMode val="edge"/>
              <c:yMode val="edge"/>
              <c:x val="1.2345679012345678E-2"/>
              <c:y val="0.1755710331701783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360800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0120481927710843E-2"/>
          <c:y val="0.90410958904109584"/>
          <c:w val="0.93524096385542166"/>
          <c:h val="8.2191780821917804E-2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  <a:effectLst>
      <a:softEdge rad="63500"/>
    </a:effectLst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solidFill>
                  <a:srgbClr val="0070C0"/>
                </a:solidFill>
              </a:defRPr>
            </a:pPr>
            <a:r>
              <a:rPr lang="ru-RU" sz="2000" dirty="0">
                <a:solidFill>
                  <a:srgbClr val="0070C0"/>
                </a:solidFill>
              </a:rPr>
              <a:t>Диаграмма распределения заявок на владение терминами </a:t>
            </a:r>
          </a:p>
          <a:p>
            <a:pPr>
              <a:defRPr sz="2000">
                <a:solidFill>
                  <a:srgbClr val="0070C0"/>
                </a:solidFill>
              </a:defRPr>
            </a:pPr>
            <a:r>
              <a:rPr lang="ru-RU" sz="2000" dirty="0">
                <a:solidFill>
                  <a:srgbClr val="0070C0"/>
                </a:solidFill>
              </a:rPr>
              <a:t>среди</a:t>
            </a:r>
            <a:r>
              <a:rPr lang="ru-RU" sz="2000" baseline="0" dirty="0">
                <a:solidFill>
                  <a:srgbClr val="0070C0"/>
                </a:solidFill>
              </a:rPr>
              <a:t> 7-классников</a:t>
            </a:r>
            <a:endParaRPr lang="ru-RU" sz="2000" dirty="0">
              <a:solidFill>
                <a:srgbClr val="0070C0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8538647652634985E-2"/>
          <c:y val="0.18289224636803114"/>
          <c:w val="0.93487962401138713"/>
          <c:h val="0.47174815006706139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Лист3!$U$1</c:f>
              <c:strCache>
                <c:ptCount val="1"/>
                <c:pt idx="0">
                  <c:v>Заявка на владение терминологией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Лист3!$A$2:$A$14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Лист3!$U$2:$U$14</c:f>
              <c:numCache>
                <c:formatCode>General</c:formatCode>
                <c:ptCount val="13"/>
                <c:pt idx="0">
                  <c:v>5</c:v>
                </c:pt>
                <c:pt idx="1">
                  <c:v>5</c:v>
                </c:pt>
                <c:pt idx="2">
                  <c:v>6</c:v>
                </c:pt>
                <c:pt idx="3">
                  <c:v>10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11</c:v>
                </c:pt>
                <c:pt idx="8">
                  <c:v>5</c:v>
                </c:pt>
                <c:pt idx="9">
                  <c:v>6</c:v>
                </c:pt>
                <c:pt idx="10">
                  <c:v>1</c:v>
                </c:pt>
                <c:pt idx="11">
                  <c:v>5</c:v>
                </c:pt>
                <c:pt idx="12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Лист3!$R$1</c:f>
              <c:strCache>
                <c:ptCount val="1"/>
                <c:pt idx="0">
                  <c:v>Владение терминологией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Лист3!$A$2:$A$14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Лист3!$R$2:$R$14</c:f>
              <c:numCache>
                <c:formatCode>General</c:formatCode>
                <c:ptCount val="13"/>
                <c:pt idx="0">
                  <c:v>2</c:v>
                </c:pt>
                <c:pt idx="1">
                  <c:v>2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  <c:pt idx="11">
                  <c:v>1</c:v>
                </c:pt>
                <c:pt idx="12">
                  <c:v>9</c:v>
                </c:pt>
              </c:numCache>
            </c:numRef>
          </c:val>
        </c:ser>
        <c:ser>
          <c:idx val="0"/>
          <c:order val="2"/>
          <c:tx>
            <c:strRef>
              <c:f>Лист3!$S$1</c:f>
              <c:strCache>
                <c:ptCount val="1"/>
                <c:pt idx="0">
                  <c:v>Мнимое владение терминологией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Лист3!$A$2:$A$14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Лист3!$S$2:$S$14</c:f>
              <c:numCache>
                <c:formatCode>General</c:formatCode>
                <c:ptCount val="13"/>
                <c:pt idx="0">
                  <c:v>3</c:v>
                </c:pt>
                <c:pt idx="1">
                  <c:v>3</c:v>
                </c:pt>
                <c:pt idx="2">
                  <c:v>6</c:v>
                </c:pt>
                <c:pt idx="3">
                  <c:v>7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9</c:v>
                </c:pt>
                <c:pt idx="8">
                  <c:v>4</c:v>
                </c:pt>
                <c:pt idx="9">
                  <c:v>5</c:v>
                </c:pt>
                <c:pt idx="10">
                  <c:v>1</c:v>
                </c:pt>
                <c:pt idx="11">
                  <c:v>4</c:v>
                </c:pt>
                <c:pt idx="1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182400"/>
        <c:axId val="136208768"/>
      </c:barChart>
      <c:catAx>
        <c:axId val="136182400"/>
        <c:scaling>
          <c:orientation val="minMax"/>
        </c:scaling>
        <c:delete val="0"/>
        <c:axPos val="b"/>
        <c:majorTickMark val="out"/>
        <c:minorTickMark val="none"/>
        <c:tickLblPos val="nextTo"/>
        <c:crossAx val="136208768"/>
        <c:crosses val="autoZero"/>
        <c:auto val="1"/>
        <c:lblAlgn val="ctr"/>
        <c:lblOffset val="100"/>
        <c:noMultiLvlLbl val="0"/>
      </c:catAx>
      <c:valAx>
        <c:axId val="13620876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 dirty="0" smtClean="0"/>
                  <a:t>Человек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7.5371492436263014E-3"/>
              <c:y val="0.1172659806347571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36182400"/>
        <c:crosses val="autoZero"/>
        <c:crossBetween val="between"/>
      </c:valAx>
    </c:plotArea>
    <c:legend>
      <c:legendPos val="b"/>
      <c:layout/>
      <c:overlay val="1"/>
    </c:legend>
    <c:plotVisOnly val="1"/>
    <c:dispBlanksAs val="gap"/>
    <c:showDLblsOverMax val="0"/>
  </c:chart>
  <c:spPr>
    <a:solidFill>
      <a:schemeClr val="bg1"/>
    </a:solidFill>
    <a:effectLst>
      <a:softEdge rad="63500"/>
    </a:effectLst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</a:defRPr>
            </a:pPr>
            <a:r>
              <a:rPr lang="ru-RU">
                <a:solidFill>
                  <a:srgbClr val="0070C0"/>
                </a:solidFill>
              </a:rPr>
              <a:t>Диаграмма распределения заявок на владение терминами </a:t>
            </a:r>
          </a:p>
          <a:p>
            <a:pPr>
              <a:defRPr>
                <a:solidFill>
                  <a:srgbClr val="0070C0"/>
                </a:solidFill>
              </a:defRPr>
            </a:pPr>
            <a:r>
              <a:rPr lang="ru-RU">
                <a:solidFill>
                  <a:srgbClr val="0070C0"/>
                </a:solidFill>
              </a:rPr>
              <a:t>среди</a:t>
            </a:r>
            <a:r>
              <a:rPr lang="ru-RU" baseline="0">
                <a:solidFill>
                  <a:srgbClr val="0070C0"/>
                </a:solidFill>
              </a:rPr>
              <a:t> 8-классников</a:t>
            </a:r>
            <a:endParaRPr lang="ru-RU">
              <a:solidFill>
                <a:srgbClr val="0070C0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4403734754907854E-2"/>
          <c:y val="0.16138425095624295"/>
          <c:w val="0.92956269321774165"/>
          <c:h val="0.539342850794356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Коррекция!$U$1</c:f>
              <c:strCache>
                <c:ptCount val="1"/>
                <c:pt idx="0">
                  <c:v>Заявка на владение терминологией</c:v>
                </c:pt>
              </c:strCache>
            </c:strRef>
          </c:tx>
          <c:invertIfNegative val="0"/>
          <c:cat>
            <c:strRef>
              <c:f>Коррекция!$A$2:$A$14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Коррекция!$U$2:$U$14</c:f>
              <c:numCache>
                <c:formatCode>General</c:formatCode>
                <c:ptCount val="13"/>
                <c:pt idx="0">
                  <c:v>2</c:v>
                </c:pt>
                <c:pt idx="1">
                  <c:v>3</c:v>
                </c:pt>
                <c:pt idx="2">
                  <c:v>1</c:v>
                </c:pt>
                <c:pt idx="3">
                  <c:v>5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12</c:v>
                </c:pt>
                <c:pt idx="8">
                  <c:v>4</c:v>
                </c:pt>
                <c:pt idx="9">
                  <c:v>9</c:v>
                </c:pt>
                <c:pt idx="10">
                  <c:v>0</c:v>
                </c:pt>
                <c:pt idx="11">
                  <c:v>3</c:v>
                </c:pt>
                <c:pt idx="12">
                  <c:v>12</c:v>
                </c:pt>
              </c:numCache>
            </c:numRef>
          </c:val>
        </c:ser>
        <c:ser>
          <c:idx val="1"/>
          <c:order val="1"/>
          <c:tx>
            <c:strRef>
              <c:f>Коррекция!$R$1</c:f>
              <c:strCache>
                <c:ptCount val="1"/>
                <c:pt idx="0">
                  <c:v>Мнимое владение терминологией</c:v>
                </c:pt>
              </c:strCache>
            </c:strRef>
          </c:tx>
          <c:invertIfNegative val="0"/>
          <c:cat>
            <c:strRef>
              <c:f>Коррекция!$A$2:$A$14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Коррекция!$R$2:$R$14</c:f>
              <c:numCache>
                <c:formatCode>General</c:formatCode>
                <c:ptCount val="13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11</c:v>
                </c:pt>
                <c:pt idx="8">
                  <c:v>4</c:v>
                </c:pt>
                <c:pt idx="9">
                  <c:v>8</c:v>
                </c:pt>
                <c:pt idx="10">
                  <c:v>0</c:v>
                </c:pt>
                <c:pt idx="11">
                  <c:v>2</c:v>
                </c:pt>
                <c:pt idx="12">
                  <c:v>1</c:v>
                </c:pt>
              </c:numCache>
            </c:numRef>
          </c:val>
        </c:ser>
        <c:ser>
          <c:idx val="2"/>
          <c:order val="2"/>
          <c:tx>
            <c:strRef>
              <c:f>Коррекция!$S$1</c:f>
              <c:strCache>
                <c:ptCount val="1"/>
                <c:pt idx="0">
                  <c:v>Владение терминологией</c:v>
                </c:pt>
              </c:strCache>
            </c:strRef>
          </c:tx>
          <c:invertIfNegative val="0"/>
          <c:cat>
            <c:strRef>
              <c:f>Коррекция!$A$2:$A$14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Коррекция!$S$2:$S$14</c:f>
              <c:numCache>
                <c:formatCode>General</c:formatCode>
                <c:ptCount val="13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1</c:v>
                </c:pt>
                <c:pt idx="1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787648"/>
        <c:axId val="139789440"/>
      </c:barChart>
      <c:catAx>
        <c:axId val="1397876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2220000"/>
          <a:lstStyle/>
          <a:p>
            <a:pPr>
              <a:defRPr/>
            </a:pPr>
            <a:endParaRPr lang="ru-RU"/>
          </a:p>
        </c:txPr>
        <c:crossAx val="139789440"/>
        <c:crosses val="autoZero"/>
        <c:auto val="1"/>
        <c:lblAlgn val="ctr"/>
        <c:lblOffset val="100"/>
        <c:noMultiLvlLbl val="0"/>
      </c:catAx>
      <c:valAx>
        <c:axId val="13978944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 dirty="0" smtClean="0"/>
                  <a:t>Человек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1.6033572027350496E-2"/>
              <c:y val="0.1019946196454362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39787648"/>
        <c:crosses val="autoZero"/>
        <c:crossBetween val="between"/>
      </c:valAx>
    </c:plotArea>
    <c:legend>
      <c:legendPos val="b"/>
      <c:layout/>
      <c:overlay val="1"/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solidFill>
                  <a:srgbClr val="0070C0"/>
                </a:solidFill>
              </a:defRPr>
            </a:pPr>
            <a:r>
              <a:rPr lang="ru-RU" sz="2000">
                <a:solidFill>
                  <a:srgbClr val="0070C0"/>
                </a:solidFill>
              </a:rPr>
              <a:t>Коррекция</a:t>
            </a:r>
            <a:r>
              <a:rPr lang="ru-RU" sz="2000" baseline="0">
                <a:solidFill>
                  <a:srgbClr val="0070C0"/>
                </a:solidFill>
              </a:rPr>
              <a:t> знания</a:t>
            </a:r>
            <a:r>
              <a:rPr lang="ru-RU" sz="2000">
                <a:solidFill>
                  <a:srgbClr val="0070C0"/>
                </a:solidFill>
              </a:rPr>
              <a:t> терминов </a:t>
            </a:r>
            <a:r>
              <a:rPr lang="ru-RU" sz="2000" baseline="0">
                <a:solidFill>
                  <a:srgbClr val="0070C0"/>
                </a:solidFill>
              </a:rPr>
              <a:t> для 7 класса</a:t>
            </a:r>
            <a:endParaRPr lang="ru-RU" sz="2000">
              <a:solidFill>
                <a:srgbClr val="0070C0"/>
              </a:solidFill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Лист3!$T$1</c:f>
              <c:strCache>
                <c:ptCount val="1"/>
                <c:pt idx="0">
                  <c:v>Доля коррекции</c:v>
                </c:pt>
              </c:strCache>
            </c:strRef>
          </c:tx>
          <c:invertIfNegative val="0"/>
          <c:cat>
            <c:strRef>
              <c:f>Лист3!$A$2:$A$14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Лист3!$T$2:$T$14</c:f>
              <c:numCache>
                <c:formatCode>0%</c:formatCode>
                <c:ptCount val="13"/>
                <c:pt idx="0">
                  <c:v>0.6</c:v>
                </c:pt>
                <c:pt idx="1">
                  <c:v>0.6</c:v>
                </c:pt>
                <c:pt idx="2">
                  <c:v>1</c:v>
                </c:pt>
                <c:pt idx="3">
                  <c:v>0.7</c:v>
                </c:pt>
                <c:pt idx="4">
                  <c:v>0</c:v>
                </c:pt>
                <c:pt idx="7">
                  <c:v>0.81818181818181823</c:v>
                </c:pt>
                <c:pt idx="8">
                  <c:v>0.8</c:v>
                </c:pt>
                <c:pt idx="9">
                  <c:v>0.83333333333333337</c:v>
                </c:pt>
                <c:pt idx="10">
                  <c:v>1</c:v>
                </c:pt>
                <c:pt idx="11">
                  <c:v>0.8</c:v>
                </c:pt>
                <c:pt idx="12">
                  <c:v>0.30769230769230771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052352"/>
        <c:axId val="140053888"/>
      </c:barChart>
      <c:catAx>
        <c:axId val="140052352"/>
        <c:scaling>
          <c:orientation val="minMax"/>
        </c:scaling>
        <c:delete val="0"/>
        <c:axPos val="b"/>
        <c:majorTickMark val="out"/>
        <c:minorTickMark val="none"/>
        <c:tickLblPos val="nextTo"/>
        <c:crossAx val="140053888"/>
        <c:crosses val="autoZero"/>
        <c:auto val="1"/>
        <c:lblAlgn val="ctr"/>
        <c:lblOffset val="100"/>
        <c:noMultiLvlLbl val="0"/>
      </c:catAx>
      <c:valAx>
        <c:axId val="140053888"/>
        <c:scaling>
          <c:orientation val="minMax"/>
          <c:max val="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40052352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  <a:effectLst>
      <a:softEdge rad="63500"/>
    </a:effectLst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70C0"/>
                </a:solidFill>
              </a:rPr>
              <a:t>Коррекция</a:t>
            </a:r>
            <a:r>
              <a:rPr lang="ru-RU" baseline="0" dirty="0">
                <a:solidFill>
                  <a:srgbClr val="0070C0"/>
                </a:solidFill>
              </a:rPr>
              <a:t> знания</a:t>
            </a:r>
            <a:r>
              <a:rPr lang="ru-RU" dirty="0">
                <a:solidFill>
                  <a:srgbClr val="0070C0"/>
                </a:solidFill>
              </a:rPr>
              <a:t> терминов для 8 класса</a:t>
            </a:r>
          </a:p>
        </c:rich>
      </c:tx>
      <c:layout>
        <c:manualLayout>
          <c:xMode val="edge"/>
          <c:yMode val="edge"/>
          <c:x val="0.25593014031579336"/>
          <c:y val="1.580295792050041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0547000625661471E-2"/>
          <c:y val="0.12580357233034714"/>
          <c:w val="0.92398200882163195"/>
          <c:h val="0.58781852521437017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Коррекция!$A$2:$A$14</c:f>
              <c:strCache>
                <c:ptCount val="13"/>
                <c:pt idx="0">
                  <c:v>Локальная сеть</c:v>
                </c:pt>
                <c:pt idx="1">
                  <c:v>Глобальная сеть</c:v>
                </c:pt>
                <c:pt idx="2">
                  <c:v>Сервер</c:v>
                </c:pt>
                <c:pt idx="3">
                  <c:v>IP-адрес</c:v>
                </c:pt>
                <c:pt idx="4">
                  <c:v>Маршрутизация пакетов</c:v>
                </c:pt>
                <c:pt idx="5">
                  <c:v>Трассировка пакетов</c:v>
                </c:pt>
                <c:pt idx="6">
                  <c:v>Доменное имя</c:v>
                </c:pt>
                <c:pt idx="7">
                  <c:v>Браузер</c:v>
                </c:pt>
                <c:pt idx="8">
                  <c:v>Web-страница</c:v>
                </c:pt>
                <c:pt idx="9">
                  <c:v>Сайт</c:v>
                </c:pt>
                <c:pt idx="10">
                  <c:v>FTP-протокол</c:v>
                </c:pt>
                <c:pt idx="11">
                  <c:v>HTML, CSS, Java-Script, PHP </c:v>
                </c:pt>
                <c:pt idx="12">
                  <c:v>Блог, чат, форум, e-mail, skype</c:v>
                </c:pt>
              </c:strCache>
            </c:strRef>
          </c:cat>
          <c:val>
            <c:numRef>
              <c:f>Коррекция!$T$2:$T$14</c:f>
              <c:numCache>
                <c:formatCode>General</c:formatCode>
                <c:ptCount val="13"/>
                <c:pt idx="0" formatCode="0%">
                  <c:v>1</c:v>
                </c:pt>
                <c:pt idx="2" formatCode="0%">
                  <c:v>1</c:v>
                </c:pt>
                <c:pt idx="3" formatCode="0%">
                  <c:v>0.6</c:v>
                </c:pt>
                <c:pt idx="7" formatCode="0%">
                  <c:v>0.91666666666666663</c:v>
                </c:pt>
                <c:pt idx="8" formatCode="0%">
                  <c:v>1</c:v>
                </c:pt>
                <c:pt idx="9" formatCode="0%">
                  <c:v>0.88888888888888884</c:v>
                </c:pt>
                <c:pt idx="11" formatCode="0%">
                  <c:v>0.66666666666666663</c:v>
                </c:pt>
                <c:pt idx="12" formatCode="0%">
                  <c:v>8.3333333333333329E-2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062080"/>
        <c:axId val="140117120"/>
      </c:barChart>
      <c:catAx>
        <c:axId val="140062080"/>
        <c:scaling>
          <c:orientation val="minMax"/>
        </c:scaling>
        <c:delete val="0"/>
        <c:axPos val="b"/>
        <c:majorTickMark val="out"/>
        <c:minorTickMark val="none"/>
        <c:tickLblPos val="nextTo"/>
        <c:crossAx val="140117120"/>
        <c:crosses val="autoZero"/>
        <c:auto val="1"/>
        <c:lblAlgn val="ctr"/>
        <c:lblOffset val="100"/>
        <c:noMultiLvlLbl val="0"/>
      </c:catAx>
      <c:valAx>
        <c:axId val="140117120"/>
        <c:scaling>
          <c:orientation val="minMax"/>
          <c:max val="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4006208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  <a:effectLst>
      <a:softEdge rad="63500"/>
    </a:effectLst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34272-59FA-430B-AAAF-18C46E3B9EB1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62870-970D-425C-888F-6E4CAEA6B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44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9A876-FC85-4755-938A-584679889D26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92A93-0CAC-4BED-9E21-22741F677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43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42ECB-36D3-468B-9231-EC0ECAC80D62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1C619-8B9F-4A20-8868-0FDA46476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03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F0757-41B6-4608-A3B6-273F4EF78295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1844-5064-4CA0-AA32-278DCFFA4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69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B36A7-6886-45FD-AB97-E87766A0B143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BF632-AC03-4476-B36C-64AE3C392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86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94327-BF32-4BAF-91EA-44545D53D75F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0F2A2-BC84-4CB3-8427-CDFE55A65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45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102D-9A5A-461F-9A8B-75C923526377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C09ED-DD2F-4A2E-B2DD-AC30ABFE9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78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F75B6-DE41-45EF-B1E0-EB3E12921FF0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4DDC2-5E0C-4C66-9B9A-245FCAA5A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0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6ACAB-B08B-455A-8987-EE85FDD97EAD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059B0-A915-410D-8A99-38BFE7750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59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8A9CE-FBFC-455D-BD78-6E1826FF7297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9630B-E40B-4806-9BDB-5676DD7B5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04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8FDA8-6094-4E7D-94D6-AE2464F6D265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2FDC1-7917-4336-B7E3-80DF04E59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84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1E1FF"/>
            </a:gs>
            <a:gs pos="17999">
              <a:srgbClr val="BDDEFF"/>
            </a:gs>
            <a:gs pos="36000">
              <a:srgbClr val="C6BDFF"/>
            </a:gs>
            <a:gs pos="61000">
              <a:srgbClr val="D8D1FF"/>
            </a:gs>
            <a:gs pos="82001">
              <a:srgbClr val="B9DCFF"/>
            </a:gs>
            <a:gs pos="100000">
              <a:srgbClr val="E7E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EE1DF6-56D5-447F-99BD-E88E9F7081D6}" type="datetimeFigureOut">
              <a:rPr lang="ru-RU"/>
              <a:pPr>
                <a:defRPr/>
              </a:pPr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FD7940-D2C8-41EF-A2D6-B80245C3D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ite-windows.ru/history-created-email/" TargetMode="External"/><Relationship Id="rId2" Type="http://schemas.openxmlformats.org/officeDocument/2006/relationships/hyperlink" Target="http://informaticslib.ru/news/item/f00/s01/n0000102/index.s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k-prosto.ru/istoriya-skype/" TargetMode="External"/><Relationship Id="rId4" Type="http://schemas.openxmlformats.org/officeDocument/2006/relationships/hyperlink" Target="http://codingcraft.ru/html.php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707904" y="4221088"/>
            <a:ext cx="5148064" cy="1800200"/>
          </a:xfrm>
          <a:ln>
            <a:miter lim="800000"/>
            <a:headEnd/>
            <a:tailEnd/>
          </a:ln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27584" y="1124744"/>
            <a:ext cx="7772400" cy="1481957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Сетевые технологии. Что мы сами знаем и умеем?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97914" y="2967335"/>
            <a:ext cx="34817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13318" name="AutoShape 7"/>
          <p:cNvSpPr>
            <a:spLocks noChangeArrowheads="1"/>
          </p:cNvSpPr>
          <p:nvPr/>
        </p:nvSpPr>
        <p:spPr bwMode="auto">
          <a:xfrm>
            <a:off x="4284663" y="4724400"/>
            <a:ext cx="4606925" cy="17272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9B6E5">
                    <a:alpha val="81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2000" b="1" i="1">
                <a:latin typeface="Calibri" pitchFamily="34" charset="0"/>
              </a:rPr>
              <a:t>Автор: ученица </a:t>
            </a:r>
          </a:p>
          <a:p>
            <a:pPr algn="ctr"/>
            <a:r>
              <a:rPr lang="ru-RU" sz="2000" b="1" i="1">
                <a:latin typeface="Calibri" pitchFamily="34" charset="0"/>
              </a:rPr>
              <a:t>«11» класса МОУ «СОШ №11»</a:t>
            </a:r>
            <a:r>
              <a:rPr lang="en-US" sz="2000" b="1" i="1">
                <a:latin typeface="Calibri" pitchFamily="34" charset="0"/>
              </a:rPr>
              <a:t> </a:t>
            </a:r>
          </a:p>
          <a:p>
            <a:pPr algn="ctr"/>
            <a:r>
              <a:rPr lang="ru-RU" sz="2000" b="1" i="1">
                <a:latin typeface="Calibri" pitchFamily="34" charset="0"/>
              </a:rPr>
              <a:t>Каурова Анастасия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250825" y="4724400"/>
            <a:ext cx="4606925" cy="17272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9B6E5">
                    <a:alpha val="81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ru-RU" sz="2000" b="1" i="1">
                <a:latin typeface="Calibri" pitchFamily="34" charset="0"/>
              </a:rPr>
              <a:t>Руководитель: учитель </a:t>
            </a:r>
          </a:p>
          <a:p>
            <a:pPr algn="ctr"/>
            <a:r>
              <a:rPr lang="ru-RU" sz="2000" b="1" i="1">
                <a:latin typeface="Calibri" pitchFamily="34" charset="0"/>
              </a:rPr>
              <a:t>информатики </a:t>
            </a:r>
            <a:r>
              <a:rPr lang="ru-RU" b="1" i="1"/>
              <a:t>МОУ </a:t>
            </a:r>
            <a:r>
              <a:rPr lang="ru-RU" b="1" i="1">
                <a:latin typeface="Calibri" pitchFamily="34" charset="0"/>
              </a:rPr>
              <a:t>«СОШ №11»</a:t>
            </a:r>
            <a:r>
              <a:rPr lang="en-US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  <a:p>
            <a:pPr algn="ctr"/>
            <a:r>
              <a:rPr lang="ru-RU" sz="2000" b="1" i="1">
                <a:latin typeface="Calibri" pitchFamily="34" charset="0"/>
              </a:rPr>
              <a:t>Михайлова Г.С.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/>
          </p:cNvSpPr>
          <p:nvPr>
            <p:ph type="body" sz="half" idx="1"/>
          </p:nvPr>
        </p:nvSpPr>
        <p:spPr>
          <a:xfrm>
            <a:off x="395536" y="836613"/>
            <a:ext cx="4752528" cy="5289550"/>
          </a:xfrm>
        </p:spPr>
        <p:txBody>
          <a:bodyPr/>
          <a:lstStyle/>
          <a:p>
            <a:pPr algn="ctr">
              <a:spcBef>
                <a:spcPct val="0"/>
              </a:spcBef>
              <a:buFont typeface="Arial" charset="0"/>
              <a:buNone/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Число опрошенных </a:t>
            </a: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3000" dirty="0" smtClean="0"/>
              <a:t>в 7-х классах – 41 человек,</a:t>
            </a:r>
          </a:p>
          <a:p>
            <a:pPr eaLnBrk="1" hangingPunct="1">
              <a:buFont typeface="Arial" charset="0"/>
              <a:buNone/>
            </a:pPr>
            <a:r>
              <a:rPr lang="ru-RU" sz="3000" dirty="0" smtClean="0"/>
              <a:t>в 8-х классах – 34 человека. </a:t>
            </a:r>
          </a:p>
        </p:txBody>
      </p:sp>
      <p:pic>
        <p:nvPicPr>
          <p:cNvPr id="18435" name="Picture 8" descr="ugrinovich-8-klass-informatika-bazovyiy-kurs-lbz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3" t="4326" r="17780"/>
          <a:stretch>
            <a:fillRect/>
          </a:stretch>
        </p:blipFill>
        <p:spPr bwMode="auto">
          <a:xfrm rot="737007">
            <a:off x="5402125" y="1703032"/>
            <a:ext cx="3240088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Q:\DCIM\114_PANA\P11402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476672"/>
            <a:ext cx="8532948" cy="56886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94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6713580"/>
              </p:ext>
            </p:extLst>
          </p:nvPr>
        </p:nvGraphicFramePr>
        <p:xfrm>
          <a:off x="487664" y="206084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99592" y="188640"/>
            <a:ext cx="740574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Владение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терминологией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7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класс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88640"/>
            <a:ext cx="740574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Владение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терминологией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 8 класс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6447917"/>
              </p:ext>
            </p:extLst>
          </p:nvPr>
        </p:nvGraphicFramePr>
        <p:xfrm>
          <a:off x="487664" y="177281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1892" y="260648"/>
            <a:ext cx="656416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Выполнение действий </a:t>
            </a:r>
            <a:endParaRPr lang="ru-RU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7 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класс</a:t>
            </a:r>
          </a:p>
        </p:txBody>
      </p:sp>
      <p:graphicFrame>
        <p:nvGraphicFramePr>
          <p:cNvPr id="5" name="Object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083658"/>
              </p:ext>
            </p:extLst>
          </p:nvPr>
        </p:nvGraphicFramePr>
        <p:xfrm>
          <a:off x="489176" y="184482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637180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Выполнение</a:t>
            </a:r>
            <a:r>
              <a:rPr lang="ru-RU" dirty="0"/>
              <a:t>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действий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8 класс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7525211"/>
              </p:ext>
            </p:extLst>
          </p:nvPr>
        </p:nvGraphicFramePr>
        <p:xfrm>
          <a:off x="402744" y="184482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9213049"/>
              </p:ext>
            </p:extLst>
          </p:nvPr>
        </p:nvGraphicFramePr>
        <p:xfrm>
          <a:off x="323528" y="404664"/>
          <a:ext cx="8424936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7253585"/>
              </p:ext>
            </p:extLst>
          </p:nvPr>
        </p:nvGraphicFramePr>
        <p:xfrm>
          <a:off x="251520" y="548680"/>
          <a:ext cx="8712968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1996969"/>
              </p:ext>
            </p:extLst>
          </p:nvPr>
        </p:nvGraphicFramePr>
        <p:xfrm>
          <a:off x="251520" y="404664"/>
          <a:ext cx="8712968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916347"/>
              </p:ext>
            </p:extLst>
          </p:nvPr>
        </p:nvGraphicFramePr>
        <p:xfrm>
          <a:off x="323528" y="476672"/>
          <a:ext cx="8496944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работы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3273425"/>
          </a:xfrm>
        </p:spPr>
        <p:txBody>
          <a:bodyPr/>
          <a:lstStyle/>
          <a:p>
            <a:pPr marL="96838" indent="-7938" algn="just" eaLnBrk="1" hangingPunct="1">
              <a:buFont typeface="Arial" charset="0"/>
              <a:buNone/>
            </a:pPr>
            <a:r>
              <a:rPr lang="ru-RU" sz="3600" dirty="0" smtClean="0"/>
              <a:t>определение уровня знаний и умений по теме «Коммуникационные технологии и компьютерные сети» учащихся 14 -15 лет ( 7- 8 класс) до изучения  темы на уроках информатики.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ru-RU" sz="2800" smtClean="0"/>
              <a:t>В последнее 10-летие наблюдается наиболее интенсивное развитие Интернет как количественное, так и качественное.</a:t>
            </a:r>
          </a:p>
          <a:p>
            <a:pPr marL="609600" indent="-609600" eaLnBrk="1" hangingPunct="1"/>
            <a:r>
              <a:rPr lang="ru-RU" sz="2800" smtClean="0"/>
              <a:t>У учеников наблюдается большой разрыв между навыками и знанием.</a:t>
            </a:r>
          </a:p>
          <a:p>
            <a:pPr marL="609600" indent="-609600" eaLnBrk="1" hangingPunct="1"/>
            <a:r>
              <a:rPr lang="ru-RU" sz="2800" smtClean="0"/>
              <a:t>Наблюдается сильный разброс уровня знания  среди учеников одного класса. </a:t>
            </a:r>
          </a:p>
          <a:p>
            <a:pPr marL="609600" indent="-609600" eaLnBrk="1" hangingPunct="1"/>
            <a:r>
              <a:rPr lang="ru-RU" sz="2800" smtClean="0"/>
              <a:t>Требуется значительная корректировка знаний у учащихся.</a:t>
            </a:r>
            <a:r>
              <a:rPr lang="ru-RU" smtClean="0"/>
              <a:t> </a:t>
            </a:r>
          </a:p>
        </p:txBody>
      </p:sp>
      <p:sp>
        <p:nvSpPr>
          <p:cNvPr id="4" name="Текст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Выводы: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ru-RU" sz="2800" smtClean="0"/>
              <a:t>Результаты исследования развития сетевых технологий могут быть использованы на уроках информатики при изучении темы «Коммуникационные технологии и компьютерные сети».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800" smtClean="0"/>
              <a:t>Результаты анкетирования могут быть полезны учителям информатики.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800" smtClean="0"/>
              <a:t>Работа в целом может стать частью большего исследования или основой другого исследования.</a:t>
            </a:r>
          </a:p>
        </p:txBody>
      </p:sp>
      <p:sp>
        <p:nvSpPr>
          <p:cNvPr id="4" name="Текст 4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Практическая значимость: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 </a:t>
            </a:r>
            <a:r>
              <a:rPr lang="ru-RU" u="sng" smtClean="0">
                <a:hlinkClick r:id="rId2"/>
              </a:rPr>
              <a:t>http://informaticslib.ru/news/item/f00/s01/n0000102/index.shtml</a:t>
            </a:r>
            <a:endParaRPr lang="ru-RU" smtClean="0"/>
          </a:p>
          <a:p>
            <a:pPr eaLnBrk="1" hangingPunct="1"/>
            <a:r>
              <a:rPr lang="ru-RU" smtClean="0"/>
              <a:t>2. </a:t>
            </a:r>
            <a:r>
              <a:rPr lang="ru-RU" u="sng" smtClean="0">
                <a:hlinkClick r:id="rId3"/>
              </a:rPr>
              <a:t>http://www.white-windows.ru/history-created-email/</a:t>
            </a:r>
            <a:endParaRPr lang="ru-RU" smtClean="0"/>
          </a:p>
          <a:p>
            <a:pPr eaLnBrk="1" hangingPunct="1"/>
            <a:r>
              <a:rPr lang="en-US" smtClean="0"/>
              <a:t>3. </a:t>
            </a:r>
            <a:r>
              <a:rPr lang="ru-RU" u="sng" smtClean="0">
                <a:hlinkClick r:id="rId4"/>
              </a:rPr>
              <a:t>http://codingcraft.ru/html.php</a:t>
            </a:r>
            <a:endParaRPr lang="ru-RU" smtClean="0"/>
          </a:p>
          <a:p>
            <a:pPr eaLnBrk="1" hangingPunct="1"/>
            <a:r>
              <a:rPr lang="en-US" smtClean="0"/>
              <a:t>4. </a:t>
            </a:r>
            <a:r>
              <a:rPr lang="ru-RU" u="sng" smtClean="0">
                <a:hlinkClick r:id="rId5"/>
              </a:rPr>
              <a:t>http://pk-prosto.ru/istoriya-skype/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7" name="Текст 4"/>
          <p:cNvSpPr txBox="1">
            <a:spLocks/>
          </p:cNvSpPr>
          <p:nvPr/>
        </p:nvSpPr>
        <p:spPr bwMode="auto">
          <a:xfrm>
            <a:off x="611560" y="404664"/>
            <a:ext cx="77724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С</a:t>
            </a:r>
            <a:r>
              <a:rPr lang="ru-RU" sz="3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писок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используемой литературы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29096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" r="1273" b="9419"/>
          <a:stretch>
            <a:fillRect/>
          </a:stretch>
        </p:blipFill>
        <p:spPr bwMode="auto">
          <a:xfrm>
            <a:off x="0" y="0"/>
            <a:ext cx="10080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WordArt 6"/>
          <p:cNvSpPr>
            <a:spLocks noChangeArrowheads="1" noChangeShapeType="1" noTextEdit="1"/>
          </p:cNvSpPr>
          <p:nvPr/>
        </p:nvSpPr>
        <p:spPr bwMode="auto">
          <a:xfrm>
            <a:off x="683568" y="765175"/>
            <a:ext cx="8172450" cy="1150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alibri"/>
                <a:cs typeface="Calibri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63" y="6350"/>
            <a:ext cx="8229600" cy="1143000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5068888"/>
          </a:xfrm>
        </p:spPr>
        <p:txBody>
          <a:bodyPr/>
          <a:lstStyle/>
          <a:p>
            <a:pPr marL="609600" indent="-609600" eaLnBrk="1" hangingPunct="1"/>
            <a:r>
              <a:rPr lang="ru-RU" sz="3600" smtClean="0"/>
              <a:t>Проанализировать историю развития сетевых и коммуникационных технологий.</a:t>
            </a:r>
          </a:p>
          <a:p>
            <a:pPr marL="609600" indent="-609600" eaLnBrk="1" hangingPunct="1"/>
            <a:r>
              <a:rPr lang="ru-RU" sz="3600" smtClean="0"/>
              <a:t>Подготовить анкету и провести тестирование,  среди  обучающихся  7 – 8 классов нашей школы.</a:t>
            </a:r>
          </a:p>
          <a:p>
            <a:pPr marL="609600" indent="-609600" eaLnBrk="1" hangingPunct="1"/>
            <a:r>
              <a:rPr lang="ru-RU" sz="3600" smtClean="0"/>
              <a:t>Проанализировать результаты исследования.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зарождение интернета"/>
          <p:cNvPicPr>
            <a:picLocks noChangeAspect="1" noChangeArrowheads="1"/>
          </p:cNvPicPr>
          <p:nvPr/>
        </p:nvPicPr>
        <p:blipFill>
          <a:blip r:embed="rId2" cstate="print"/>
          <a:srcRect l="12135" t="10092" r="12114" b="7422"/>
          <a:stretch>
            <a:fillRect/>
          </a:stretch>
        </p:blipFill>
        <p:spPr bwMode="auto">
          <a:xfrm>
            <a:off x="900113" y="1700213"/>
            <a:ext cx="5400675" cy="3529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4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Сеть 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arpanet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прообраз интернет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Текст 4"/>
          <p:cNvSpPr txBox="1">
            <a:spLocks/>
          </p:cNvSpPr>
          <p:nvPr/>
        </p:nvSpPr>
        <p:spPr bwMode="auto">
          <a:xfrm>
            <a:off x="5292080" y="5229225"/>
            <a:ext cx="3635896" cy="1121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+mn-lt"/>
              </a:rPr>
              <a:t>1969 год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Диаграмма 2"/>
          <p:cNvGraphicFramePr>
            <a:graphicFrameLocks/>
          </p:cNvGraphicFramePr>
          <p:nvPr/>
        </p:nvGraphicFramePr>
        <p:xfrm>
          <a:off x="417513" y="425450"/>
          <a:ext cx="8237537" cy="593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r:id="rId3" imgW="8242506" imgH="5931922" progId="">
                  <p:embed/>
                </p:oleObj>
              </mc:Choice>
              <mc:Fallback>
                <p:oleObj r:id="rId3" imgW="8242506" imgH="5931922" progId="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13" y="425450"/>
                        <a:ext cx="8237537" cy="593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36867" name="Диаграмма 6"/>
          <p:cNvGraphicFramePr>
            <a:graphicFrameLocks/>
          </p:cNvGraphicFramePr>
          <p:nvPr/>
        </p:nvGraphicFramePr>
        <p:xfrm>
          <a:off x="417513" y="425450"/>
          <a:ext cx="8308975" cy="593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3" r:id="rId3" imgW="8315665" imgH="5931922" progId="Excel.Chart.8">
                  <p:embed/>
                </p:oleObj>
              </mc:Choice>
              <mc:Fallback>
                <p:oleObj r:id="rId3" imgW="8315665" imgH="5931922" progId="Excel.Char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513" y="425450"/>
                        <a:ext cx="8308975" cy="593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056784" cy="1143000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Хронология событий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altLang="ru-RU" dirty="0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539552" y="1340768"/>
            <a:ext cx="8229600" cy="2620887"/>
          </a:xfrm>
          <a:ln>
            <a:miter lim="800000"/>
            <a:headEnd/>
            <a:tailEnd/>
          </a:ln>
        </p:spPr>
        <p:txBody>
          <a:bodyPr numCol="2"/>
          <a:lstStyle/>
          <a:p>
            <a:pPr>
              <a:defRPr/>
            </a:pPr>
            <a:r>
              <a:rPr lang="ru-RU" altLang="ru-RU" sz="1800" dirty="0" smtClean="0"/>
              <a:t>1969	ARPANET</a:t>
            </a:r>
          </a:p>
          <a:p>
            <a:pPr>
              <a:defRPr/>
            </a:pPr>
            <a:r>
              <a:rPr lang="ru-RU" altLang="ru-RU" sz="1800" dirty="0" smtClean="0"/>
              <a:t>1971	Электронная почта</a:t>
            </a:r>
          </a:p>
          <a:p>
            <a:pPr>
              <a:defRPr/>
            </a:pPr>
            <a:r>
              <a:rPr lang="ru-RU" altLang="ru-RU" sz="1800" dirty="0" smtClean="0"/>
              <a:t>1986	Язык HTML</a:t>
            </a:r>
          </a:p>
          <a:p>
            <a:pPr>
              <a:defRPr/>
            </a:pPr>
            <a:r>
              <a:rPr lang="ru-RU" altLang="ru-RU" sz="1800" dirty="0" smtClean="0"/>
              <a:t>1995	 </a:t>
            </a:r>
            <a:r>
              <a:rPr lang="ru-RU" altLang="ru-RU" sz="1800" dirty="0" err="1" smtClean="0"/>
              <a:t>Classmates</a:t>
            </a:r>
            <a:endParaRPr lang="ru-RU" altLang="ru-RU" sz="1800" dirty="0" smtClean="0"/>
          </a:p>
          <a:p>
            <a:pPr>
              <a:defRPr/>
            </a:pPr>
            <a:r>
              <a:rPr lang="ru-RU" altLang="ru-RU" sz="1800" dirty="0" smtClean="0"/>
              <a:t>1997	Блоги</a:t>
            </a:r>
          </a:p>
          <a:p>
            <a:pPr>
              <a:defRPr/>
            </a:pPr>
            <a:r>
              <a:rPr lang="ru-RU" altLang="ru-RU" sz="1800" dirty="0" smtClean="0"/>
              <a:t>1999	Интернет-конференция</a:t>
            </a:r>
          </a:p>
          <a:p>
            <a:pPr>
              <a:defRPr/>
            </a:pPr>
            <a:r>
              <a:rPr lang="ru-RU" altLang="ru-RU" sz="1800" dirty="0" smtClean="0"/>
              <a:t>2002	</a:t>
            </a:r>
            <a:r>
              <a:rPr lang="ru-RU" altLang="ru-RU" sz="1800" dirty="0" err="1" smtClean="0"/>
              <a:t>Moodle</a:t>
            </a:r>
            <a:endParaRPr lang="ru-RU" altLang="ru-RU" sz="1800" dirty="0" smtClean="0"/>
          </a:p>
          <a:p>
            <a:pPr>
              <a:defRPr/>
            </a:pPr>
            <a:r>
              <a:rPr lang="ru-RU" altLang="ru-RU" sz="1800" dirty="0" smtClean="0"/>
              <a:t>2003	 </a:t>
            </a:r>
            <a:r>
              <a:rPr lang="ru-RU" altLang="ru-RU" sz="1800" dirty="0" err="1" smtClean="0"/>
              <a:t>Skype</a:t>
            </a:r>
            <a:endParaRPr lang="ru-RU" altLang="ru-RU" sz="1800" dirty="0" smtClean="0"/>
          </a:p>
          <a:p>
            <a:pPr>
              <a:defRPr/>
            </a:pPr>
            <a:r>
              <a:rPr lang="ru-RU" altLang="ru-RU" sz="1800" dirty="0" smtClean="0"/>
              <a:t>2006	</a:t>
            </a:r>
            <a:r>
              <a:rPr lang="ru-RU" altLang="ru-RU" sz="1800" dirty="0" err="1" smtClean="0"/>
              <a:t>ВКонтакте</a:t>
            </a:r>
            <a:endParaRPr lang="ru-RU" altLang="ru-RU" sz="1800" dirty="0" smtClean="0"/>
          </a:p>
          <a:p>
            <a:pPr>
              <a:defRPr/>
            </a:pPr>
            <a:r>
              <a:rPr lang="ru-RU" altLang="ru-RU" sz="1800" dirty="0" smtClean="0"/>
              <a:t>2007	Предоставление </a:t>
            </a:r>
            <a:r>
              <a:rPr lang="ru-RU" altLang="ru-RU" sz="1800" dirty="0" err="1" smtClean="0"/>
              <a:t>госуслуг</a:t>
            </a:r>
            <a:r>
              <a:rPr lang="ru-RU" altLang="ru-RU" sz="1800" dirty="0" smtClean="0"/>
              <a:t> через Интернет</a:t>
            </a:r>
          </a:p>
          <a:p>
            <a:pPr>
              <a:defRPr/>
            </a:pPr>
            <a:r>
              <a:rPr lang="ru-RU" altLang="ru-RU" sz="1800" dirty="0" smtClean="0"/>
              <a:t>2008	Облачных технологий</a:t>
            </a:r>
          </a:p>
          <a:p>
            <a:pPr>
              <a:defRPr/>
            </a:pPr>
            <a:r>
              <a:rPr lang="ru-RU" altLang="ru-RU" sz="1800" dirty="0" smtClean="0"/>
              <a:t>2009	Интернет в космосе, хирургическая операция он-</a:t>
            </a:r>
            <a:r>
              <a:rPr lang="ru-RU" altLang="ru-RU" sz="1800" dirty="0" err="1" smtClean="0"/>
              <a:t>лайн</a:t>
            </a:r>
            <a:endParaRPr lang="ru-RU" altLang="ru-RU" sz="1800" dirty="0" smtClean="0"/>
          </a:p>
          <a:p>
            <a:pPr>
              <a:defRPr/>
            </a:pPr>
            <a:r>
              <a:rPr lang="ru-RU" altLang="ru-RU" sz="1800" dirty="0" smtClean="0"/>
              <a:t>2010	Регистрация домена </a:t>
            </a:r>
            <a:r>
              <a:rPr lang="ru-RU" altLang="ru-RU" sz="1800" dirty="0" err="1" smtClean="0"/>
              <a:t>рф</a:t>
            </a:r>
            <a:endParaRPr lang="ru-RU" altLang="ru-RU" sz="1800" dirty="0" smtClean="0"/>
          </a:p>
          <a:p>
            <a:pPr>
              <a:defRPr/>
            </a:pPr>
            <a:r>
              <a:rPr lang="ru-RU" altLang="ru-RU" sz="1800" dirty="0" smtClean="0"/>
              <a:t>2012	Интернет-цензура</a:t>
            </a:r>
          </a:p>
          <a:p>
            <a:pPr>
              <a:defRPr/>
            </a:pPr>
            <a:endParaRPr lang="ru-RU" altLang="ru-RU" dirty="0" smtClean="0"/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518751"/>
              </p:ext>
            </p:extLst>
          </p:nvPr>
        </p:nvGraphicFramePr>
        <p:xfrm>
          <a:off x="900113" y="4437063"/>
          <a:ext cx="7286625" cy="232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alt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Анкета</a:t>
            </a:r>
            <a:endParaRPr lang="ru-RU" altLang="ru-RU" dirty="0" smtClean="0"/>
          </a:p>
        </p:txBody>
      </p:sp>
      <p:pic>
        <p:nvPicPr>
          <p:cNvPr id="29331" name="Picture 659"/>
          <p:cNvPicPr>
            <a:picLocks noChangeAspect="1" noChangeArrowheads="1"/>
          </p:cNvPicPr>
          <p:nvPr/>
        </p:nvPicPr>
        <p:blipFill rotWithShape="1">
          <a:blip r:embed="rId2" cstate="print">
            <a:extLst/>
          </a:blip>
          <a:srcRect l="49268" t="8624" r="18147" b="6019"/>
          <a:stretch/>
        </p:blipFill>
        <p:spPr bwMode="auto">
          <a:xfrm>
            <a:off x="571500" y="1119116"/>
            <a:ext cx="3850376" cy="5438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9332" name="Picture 660"/>
          <p:cNvPicPr>
            <a:picLocks noChangeAspect="1" noChangeArrowheads="1"/>
          </p:cNvPicPr>
          <p:nvPr/>
        </p:nvPicPr>
        <p:blipFill rotWithShape="1">
          <a:blip r:embed="rId3" cstate="print">
            <a:extLst/>
          </a:blip>
          <a:srcRect l="49478" t="8143" r="18429" b="7487"/>
          <a:stretch/>
        </p:blipFill>
        <p:spPr bwMode="auto">
          <a:xfrm>
            <a:off x="4967475" y="1119115"/>
            <a:ext cx="3819338" cy="5438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анкетировании приняли участие обучающиеся 7 и 8 классов</a:t>
            </a:r>
            <a:endParaRPr lang="ru-RU" sz="3600" dirty="0"/>
          </a:p>
        </p:txBody>
      </p:sp>
      <p:pic>
        <p:nvPicPr>
          <p:cNvPr id="37890" name="Picture 2" descr="Q:\DCIM\114_PANA\P1140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485" y="1683286"/>
            <a:ext cx="7412736" cy="49418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36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308</Words>
  <Application>Microsoft Office PowerPoint</Application>
  <PresentationFormat>Экран (4:3)</PresentationFormat>
  <Paragraphs>73</Paragraphs>
  <Slides>23</Slides>
  <Notes>0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Диаграмма Microsoft Excel</vt:lpstr>
      <vt:lpstr> </vt:lpstr>
      <vt:lpstr>Цель работы:</vt:lpstr>
      <vt:lpstr>Задачи:</vt:lpstr>
      <vt:lpstr>Сеть arpanet-прообраз интернет</vt:lpstr>
      <vt:lpstr>Презентация PowerPoint</vt:lpstr>
      <vt:lpstr>Презентация PowerPoint</vt:lpstr>
      <vt:lpstr>Хронология событий </vt:lpstr>
      <vt:lpstr>Анкета</vt:lpstr>
      <vt:lpstr>В анкетировании приняли участие обучающиеся 7 и 8 классов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Практическая значимость: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Автор: ученица 11 "А" класса МОУ "СОШ № 11" Каурова Анастасия</dc:title>
  <dc:creator>user</dc:creator>
  <cp:lastModifiedBy>Галина</cp:lastModifiedBy>
  <cp:revision>43</cp:revision>
  <dcterms:created xsi:type="dcterms:W3CDTF">2015-02-05T18:05:47Z</dcterms:created>
  <dcterms:modified xsi:type="dcterms:W3CDTF">2015-04-20T15:14:06Z</dcterms:modified>
</cp:coreProperties>
</file>