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6"/>
  </p:notesMasterIdLst>
  <p:sldIdLst>
    <p:sldId id="256" r:id="rId2"/>
    <p:sldId id="261" r:id="rId3"/>
    <p:sldId id="262" r:id="rId4"/>
    <p:sldId id="265" r:id="rId5"/>
    <p:sldId id="266" r:id="rId6"/>
    <p:sldId id="267" r:id="rId7"/>
    <p:sldId id="268" r:id="rId8"/>
    <p:sldId id="269" r:id="rId9"/>
    <p:sldId id="270" r:id="rId10"/>
    <p:sldId id="271" r:id="rId11"/>
    <p:sldId id="281" r:id="rId12"/>
    <p:sldId id="272" r:id="rId13"/>
    <p:sldId id="284" r:id="rId14"/>
    <p:sldId id="282" r:id="rId15"/>
    <p:sldId id="283" r:id="rId16"/>
    <p:sldId id="273" r:id="rId17"/>
    <p:sldId id="285" r:id="rId18"/>
    <p:sldId id="274" r:id="rId19"/>
    <p:sldId id="275" r:id="rId20"/>
    <p:sldId id="276" r:id="rId21"/>
    <p:sldId id="277" r:id="rId22"/>
    <p:sldId id="278" r:id="rId23"/>
    <p:sldId id="279" r:id="rId24"/>
    <p:sldId id="280"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1" d="100"/>
          <a:sy n="91" d="100"/>
        </p:scale>
        <p:origin x="-564"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48D93F-E518-4464-8ED5-1F51D510621A}" type="datetimeFigureOut">
              <a:rPr lang="ru-RU" smtClean="0"/>
              <a:pPr/>
              <a:t>22.11.2016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9B3E4E-38E4-4255-AF26-E308044AC11D}"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D9B3E4E-38E4-4255-AF26-E308044AC11D}" type="slidenum">
              <a:rPr lang="ru-RU" smtClean="0"/>
              <a:pPr/>
              <a:t>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7C98DB40-8460-467A-94FD-E9725E45A4F1}" type="datetimeFigureOut">
              <a:rPr lang="ru-RU" smtClean="0"/>
              <a:pPr/>
              <a:t>22.11.2016</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C4363CF-EE1E-4750-8CED-5F53773CD993}"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C98DB40-8460-467A-94FD-E9725E45A4F1}" type="datetimeFigureOut">
              <a:rPr lang="ru-RU" smtClean="0"/>
              <a:pPr/>
              <a:t>22.11.2016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C4363CF-EE1E-4750-8CED-5F53773CD99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C98DB40-8460-467A-94FD-E9725E45A4F1}" type="datetimeFigureOut">
              <a:rPr lang="ru-RU" smtClean="0"/>
              <a:pPr/>
              <a:t>22.11.2016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C4363CF-EE1E-4750-8CED-5F53773CD99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C98DB40-8460-467A-94FD-E9725E45A4F1}" type="datetimeFigureOut">
              <a:rPr lang="ru-RU" smtClean="0"/>
              <a:pPr/>
              <a:t>22.11.2016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C4363CF-EE1E-4750-8CED-5F53773CD99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C98DB40-8460-467A-94FD-E9725E45A4F1}" type="datetimeFigureOut">
              <a:rPr lang="ru-RU" smtClean="0"/>
              <a:pPr/>
              <a:t>22.11.2016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C4363CF-EE1E-4750-8CED-5F53773CD993}"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C98DB40-8460-467A-94FD-E9725E45A4F1}" type="datetimeFigureOut">
              <a:rPr lang="ru-RU" smtClean="0"/>
              <a:pPr/>
              <a:t>22.11.2016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C4363CF-EE1E-4750-8CED-5F53773CD99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C98DB40-8460-467A-94FD-E9725E45A4F1}" type="datetimeFigureOut">
              <a:rPr lang="ru-RU" smtClean="0"/>
              <a:pPr/>
              <a:t>22.11.2016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C4363CF-EE1E-4750-8CED-5F53773CD99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7C98DB40-8460-467A-94FD-E9725E45A4F1}" type="datetimeFigureOut">
              <a:rPr lang="ru-RU" smtClean="0"/>
              <a:pPr/>
              <a:t>22.11.2016</a:t>
            </a:fld>
            <a:endParaRPr lang="ru-RU"/>
          </a:p>
        </p:txBody>
      </p:sp>
      <p:sp>
        <p:nvSpPr>
          <p:cNvPr id="8" name="Номер слайда 7"/>
          <p:cNvSpPr>
            <a:spLocks noGrp="1"/>
          </p:cNvSpPr>
          <p:nvPr>
            <p:ph type="sldNum" sz="quarter" idx="11"/>
          </p:nvPr>
        </p:nvSpPr>
        <p:spPr/>
        <p:txBody>
          <a:bodyPr/>
          <a:lstStyle/>
          <a:p>
            <a:fld id="{1C4363CF-EE1E-4750-8CED-5F53773CD993}"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C98DB40-8460-467A-94FD-E9725E45A4F1}" type="datetimeFigureOut">
              <a:rPr lang="ru-RU" smtClean="0"/>
              <a:pPr/>
              <a:t>22.11.2016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C4363CF-EE1E-4750-8CED-5F53773CD99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C98DB40-8460-467A-94FD-E9725E45A4F1}" type="datetimeFigureOut">
              <a:rPr lang="ru-RU" smtClean="0"/>
              <a:pPr/>
              <a:t>22.11.2016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C4363CF-EE1E-4750-8CED-5F53773CD99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7C98DB40-8460-467A-94FD-E9725E45A4F1}" type="datetimeFigureOut">
              <a:rPr lang="ru-RU" smtClean="0"/>
              <a:pPr/>
              <a:t>22.11.2016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C4363CF-EE1E-4750-8CED-5F53773CD99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C98DB40-8460-467A-94FD-E9725E45A4F1}" type="datetimeFigureOut">
              <a:rPr lang="ru-RU" smtClean="0"/>
              <a:pPr/>
              <a:t>22.11.2016</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C4363CF-EE1E-4750-8CED-5F53773CD993}"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bortsurmany.ru/category/sosedi/saranka" TargetMode="External"/><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bortsurmany.ru/category/sosedi/saranka" TargetMode="Externa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hyperlink" Target="http://www.nn&#1077;.ru/n&#1077;ws.&#1088;h&#1088;?id=33901"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ru.wikipedia.org/wiki/%D0%9C%D0%BE%D1%80%D0%B4%D0%BE%D0%B2%D1%81%D0%BA%D0%B8%D0%B5_%D1%8F%D0%B7%D1%8B%D0%BA%D0%B8" TargetMode="External"/><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7.jpeg"/><Relationship Id="rId5" Type="http://schemas.openxmlformats.org/officeDocument/2006/relationships/hyperlink" Target="https://ru.wikipedia.org/wiki/%D0%9C%D0%BE%D1%80%D0%B4%D0%B2%D0%B0" TargetMode="External"/><Relationship Id="rId4" Type="http://schemas.openxmlformats.org/officeDocument/2006/relationships/hyperlink" Target="https://ru.wikipedia.org/wiki/%D0%92%D0%B5%D0%BA"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20" y="0"/>
            <a:ext cx="8572560" cy="1010543"/>
          </a:xfrm>
        </p:spPr>
        <p:txBody>
          <a:bodyPr>
            <a:normAutofit/>
          </a:bodyPr>
          <a:lstStyle/>
          <a:p>
            <a:pPr algn="ctr"/>
            <a:r>
              <a:rPr lang="ru-RU" sz="1600" b="1" dirty="0">
                <a:latin typeface="Times New Roman" pitchFamily="18" charset="0"/>
                <a:cs typeface="Times New Roman" pitchFamily="18" charset="0"/>
              </a:rPr>
              <a:t>Областной географо-краеведческий </a:t>
            </a:r>
            <a:r>
              <a:rPr lang="ru-RU" sz="1600" b="1" dirty="0" smtClean="0">
                <a:latin typeface="Times New Roman" pitchFamily="18" charset="0"/>
                <a:cs typeface="Times New Roman" pitchFamily="18" charset="0"/>
              </a:rPr>
              <a:t>конкурс  « </a:t>
            </a:r>
            <a:r>
              <a:rPr lang="ru-RU" sz="1600" b="1" dirty="0">
                <a:latin typeface="Times New Roman" pitchFamily="18" charset="0"/>
                <a:cs typeface="Times New Roman" pitchFamily="18" charset="0"/>
              </a:rPr>
              <a:t>Край нижегородский»</a:t>
            </a:r>
            <a:br>
              <a:rPr lang="ru-RU" sz="1600" b="1" dirty="0">
                <a:latin typeface="Times New Roman" pitchFamily="18" charset="0"/>
                <a:cs typeface="Times New Roman" pitchFamily="18" charset="0"/>
              </a:rPr>
            </a:br>
            <a:endParaRPr lang="ru-RU" sz="1600" b="1"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2571736" y="857232"/>
            <a:ext cx="5432648" cy="334888"/>
          </a:xfrm>
        </p:spPr>
        <p:txBody>
          <a:bodyPr>
            <a:normAutofit fontScale="25000" lnSpcReduction="20000"/>
          </a:bodyPr>
          <a:lstStyle/>
          <a:p>
            <a:endParaRPr lang="ru-RU" sz="2400" dirty="0" smtClean="0"/>
          </a:p>
          <a:p>
            <a:endParaRPr lang="ru-RU" sz="2400" dirty="0" smtClean="0"/>
          </a:p>
          <a:p>
            <a:endParaRPr lang="ru-RU" sz="2400" dirty="0" smtClean="0"/>
          </a:p>
          <a:p>
            <a:pPr algn="ctr"/>
            <a:r>
              <a:rPr lang="ru-RU" sz="8000" b="1" dirty="0" smtClean="0">
                <a:latin typeface="Times New Roman" pitchFamily="18" charset="0"/>
                <a:cs typeface="Times New Roman" pitchFamily="18" charset="0"/>
              </a:rPr>
              <a:t>Номинация </a:t>
            </a:r>
            <a:r>
              <a:rPr lang="ru-RU" sz="8000" b="1" dirty="0">
                <a:latin typeface="Times New Roman" pitchFamily="18" charset="0"/>
                <a:cs typeface="Times New Roman" pitchFamily="18" charset="0"/>
              </a:rPr>
              <a:t>конкурса: гидронимы</a:t>
            </a:r>
          </a:p>
          <a:p>
            <a:endParaRPr lang="ru-RU" sz="8000" b="1" dirty="0">
              <a:latin typeface="Times New Roman" pitchFamily="18" charset="0"/>
              <a:cs typeface="Times New Roman" pitchFamily="18" charset="0"/>
            </a:endParaRPr>
          </a:p>
        </p:txBody>
      </p:sp>
      <p:sp>
        <p:nvSpPr>
          <p:cNvPr id="1025" name="Rectangle 1"/>
          <p:cNvSpPr>
            <a:spLocks noChangeArrowheads="1"/>
          </p:cNvSpPr>
          <p:nvPr/>
        </p:nvSpPr>
        <p:spPr bwMode="auto">
          <a:xfrm>
            <a:off x="467544" y="1916832"/>
            <a:ext cx="7872027"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sz="28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Тема: Гидронимы </a:t>
            </a:r>
            <a:r>
              <a:rPr kumimoji="0" lang="ru-RU" sz="2800" b="1"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Пильнинского</a:t>
            </a:r>
            <a:r>
              <a:rPr kumimoji="0" lang="ru-RU" sz="28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района</a:t>
            </a:r>
            <a:endParaRPr kumimoji="0" lang="ru-RU" sz="2800" b="0" i="1" u="none" strike="noStrike" cap="none" normalizeH="0" baseline="0" dirty="0" smtClean="0">
              <a:ln>
                <a:noFill/>
              </a:ln>
              <a:solidFill>
                <a:schemeClr val="tx1"/>
              </a:solidFill>
              <a:effectLst/>
              <a:latin typeface="Arial" pitchFamily="34" charset="0"/>
              <a:cs typeface="Arial" pitchFamily="34" charset="0"/>
            </a:endParaRPr>
          </a:p>
        </p:txBody>
      </p:sp>
      <p:sp>
        <p:nvSpPr>
          <p:cNvPr id="1026" name="Rectangle 2"/>
          <p:cNvSpPr>
            <a:spLocks noChangeArrowheads="1"/>
          </p:cNvSpPr>
          <p:nvPr/>
        </p:nvSpPr>
        <p:spPr bwMode="auto">
          <a:xfrm>
            <a:off x="3779912" y="2780928"/>
            <a:ext cx="5004048" cy="31547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Выполнила: </a:t>
            </a:r>
            <a:r>
              <a:rPr lang="ru-RU" sz="1400" dirty="0" err="1" smtClean="0">
                <a:latin typeface="Times New Roman" pitchFamily="18" charset="0"/>
                <a:ea typeface="Times New Roman" pitchFamily="18" charset="0"/>
                <a:cs typeface="Times New Roman" pitchFamily="18" charset="0"/>
              </a:rPr>
              <a:t>Б</a:t>
            </a:r>
            <a:r>
              <a:rPr kumimoji="0" lang="ru-RU" sz="1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оронина</a:t>
            </a:r>
            <a:r>
              <a:rPr kumimoji="0" lang="ru-RU"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Мария</a:t>
            </a:r>
            <a:endParaRPr kumimoji="0" lang="ru-RU" sz="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Муниципальное образовательное учреждение Можаров Майданская средняя образовательная школа , 10 класс.</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Пильнинский</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муниципальный район.</a:t>
            </a:r>
          </a:p>
          <a:p>
            <a:pPr marL="0" marR="0" lvl="0" indent="449263" algn="l" defTabSz="914400" rtl="0" eaLnBrk="0" fontAlgn="base" latinLnBrk="0" hangingPunct="0">
              <a:lnSpc>
                <a:spcPct val="100000"/>
              </a:lnSpc>
              <a:spcBef>
                <a:spcPct val="0"/>
              </a:spcBef>
              <a:spcAft>
                <a:spcPct val="0"/>
              </a:spcAft>
              <a:buClrTx/>
              <a:buSzTx/>
              <a:buFontTx/>
              <a:buNone/>
              <a:tabLst/>
            </a:pPr>
            <a:endParaRPr lang="ru-RU" sz="1400" dirty="0">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ru-RU" sz="7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Руководитель: Зиновьев Алексей Николаевич, муниципальное образовательное учреждение Можаров Майданская средняя образовательная школа, учитель географии.</a:t>
            </a:r>
          </a:p>
          <a:p>
            <a:pPr marL="0" marR="0" lvl="0" indent="449263" algn="l" defTabSz="914400" rtl="0" eaLnBrk="0" fontAlgn="base" latinLnBrk="0" hangingPunct="0">
              <a:lnSpc>
                <a:spcPct val="100000"/>
              </a:lnSpc>
              <a:spcBef>
                <a:spcPct val="0"/>
              </a:spcBef>
              <a:spcAft>
                <a:spcPct val="0"/>
              </a:spcAft>
              <a:buClrTx/>
              <a:buSzTx/>
              <a:buFontTx/>
              <a:buNone/>
              <a:tabLst/>
            </a:pPr>
            <a:endParaRPr lang="ru-RU" sz="1200" dirty="0">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Адрес: Нижегородская область, </a:t>
            </a:r>
            <a:r>
              <a:rPr kumimoji="0" lang="ru-RU" sz="1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Пильнинский</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район. Село Можаров Майдан ул. Ленина 73.</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advTm="6313"/>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57158" y="5478760"/>
            <a:ext cx="8429684" cy="1379240"/>
          </a:xfrm>
        </p:spPr>
        <p:txBody>
          <a:bodyPr>
            <a:normAutofit/>
          </a:bodyPr>
          <a:lstStyle/>
          <a:p>
            <a:pPr algn="ctr">
              <a:buNone/>
            </a:pPr>
            <a:r>
              <a:rPr lang="ru-RU" sz="2800" b="1" i="1" dirty="0" smtClean="0">
                <a:latin typeface="Times New Roman" pitchFamily="18" charset="0"/>
                <a:cs typeface="Times New Roman" pitchFamily="18" charset="0"/>
              </a:rPr>
              <a:t>Речка Урга</a:t>
            </a:r>
            <a:r>
              <a:rPr lang="ru-RU" sz="2800" dirty="0" smtClean="0">
                <a:latin typeface="Times New Roman" pitchFamily="18" charset="0"/>
                <a:cs typeface="Times New Roman" pitchFamily="18" charset="0"/>
              </a:rPr>
              <a:t> – на карте она напоминает букву «У»</a:t>
            </a:r>
          </a:p>
          <a:p>
            <a:endParaRPr lang="ru-RU" dirty="0"/>
          </a:p>
        </p:txBody>
      </p:sp>
      <p:pic>
        <p:nvPicPr>
          <p:cNvPr id="4" name="Рисунок 3" descr="Россия   рыбалка ландшафты Течет река  Урга ... НИЖЕГОРОДСКАЯ ОБЛАСТЬ СПАССКИЙ РАЙОН Солониха"/>
          <p:cNvPicPr/>
          <p:nvPr/>
        </p:nvPicPr>
        <p:blipFill>
          <a:blip r:embed="rId3" cstate="print"/>
          <a:srcRect/>
          <a:stretch>
            <a:fillRect/>
          </a:stretch>
        </p:blipFill>
        <p:spPr bwMode="auto">
          <a:xfrm>
            <a:off x="571472" y="357166"/>
            <a:ext cx="7770593" cy="5108578"/>
          </a:xfrm>
          <a:prstGeom prst="rect">
            <a:avLst/>
          </a:prstGeom>
          <a:noFill/>
          <a:ln w="9525">
            <a:noFill/>
            <a:miter lim="800000"/>
            <a:headEnd/>
            <a:tailEnd/>
          </a:ln>
        </p:spPr>
      </p:pic>
      <p:sp>
        <p:nvSpPr>
          <p:cNvPr id="5" name="Прямоугольник 4"/>
          <p:cNvSpPr/>
          <p:nvPr/>
        </p:nvSpPr>
        <p:spPr>
          <a:xfrm>
            <a:off x="6286512" y="5000636"/>
            <a:ext cx="1714480" cy="369332"/>
          </a:xfrm>
          <a:prstGeom prst="rect">
            <a:avLst/>
          </a:prstGeom>
        </p:spPr>
        <p:txBody>
          <a:bodyPr wrap="square">
            <a:spAutoFit/>
          </a:bodyPr>
          <a:lstStyle/>
          <a:p>
            <a:r>
              <a:rPr lang="ru-RU" b="1" i="1" dirty="0" err="1" smtClean="0"/>
              <a:t>Патыкина</a:t>
            </a:r>
            <a:r>
              <a:rPr lang="ru-RU" b="1" i="1" dirty="0" smtClean="0"/>
              <a:t> Т.</a:t>
            </a:r>
            <a:endParaRPr lang="ru-RU" dirty="0" smtClean="0"/>
          </a:p>
        </p:txBody>
      </p:sp>
    </p:spTree>
    <p:custDataLst>
      <p:tags r:id="rId1"/>
    </p:custDataLst>
  </p:cSld>
  <p:clrMapOvr>
    <a:masterClrMapping/>
  </p:clrMapOvr>
  <p:transition advTm="784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20000"/>
          </a:bodyPr>
          <a:lstStyle/>
          <a:p>
            <a:pPr algn="just"/>
            <a:r>
              <a:rPr lang="ru-RU" b="1" i="1" dirty="0" smtClean="0"/>
              <a:t>Речка </a:t>
            </a:r>
            <a:r>
              <a:rPr lang="ru-RU" b="1" i="1" dirty="0" err="1" smtClean="0"/>
              <a:t>Мочалей</a:t>
            </a:r>
            <a:r>
              <a:rPr lang="ru-RU" dirty="0" smtClean="0"/>
              <a:t> – название исходит от села </a:t>
            </a:r>
            <a:r>
              <a:rPr lang="ru-RU" dirty="0" err="1" smtClean="0"/>
              <a:t>Мочалей</a:t>
            </a:r>
            <a:r>
              <a:rPr lang="ru-RU" dirty="0" smtClean="0"/>
              <a:t>. По одной версии название села объясняется происходящим от имени мордовского первопоселенца Мучная, а также от мордовского слова «лей», означающего «овраг» или «ручей». Еще одно объяснение связывает происхождение названия с эрзянским корнем «мочь» — «сила». И, наконец, возможно, имя села напоминает о промысле по заготовке лыка (мочала).</a:t>
            </a:r>
          </a:p>
          <a:p>
            <a:endParaRPr lang="ru-RU" dirty="0"/>
          </a:p>
        </p:txBody>
      </p:sp>
    </p:spTree>
  </p:cSld>
  <p:clrMapOvr>
    <a:masterClrMapping/>
  </p:clrMapOvr>
  <p:transition advTm="12985"/>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357158" y="3284984"/>
            <a:ext cx="8786842" cy="4077072"/>
          </a:xfrm>
        </p:spPr>
        <p:txBody>
          <a:bodyPr>
            <a:normAutofit/>
          </a:bodyPr>
          <a:lstStyle/>
          <a:p>
            <a:pPr algn="ctr">
              <a:buNone/>
            </a:pPr>
            <a:endParaRPr lang="ru-RU" sz="3600" b="1" i="1" dirty="0" smtClean="0">
              <a:latin typeface="Times New Roman" pitchFamily="18" charset="0"/>
              <a:cs typeface="Times New Roman" pitchFamily="18" charset="0"/>
            </a:endParaRPr>
          </a:p>
          <a:p>
            <a:pPr algn="ctr">
              <a:buNone/>
            </a:pPr>
            <a:endParaRPr lang="ru-RU" sz="3600" b="1" i="1" dirty="0" smtClean="0">
              <a:latin typeface="Times New Roman" pitchFamily="18" charset="0"/>
              <a:cs typeface="Times New Roman" pitchFamily="18" charset="0"/>
            </a:endParaRPr>
          </a:p>
          <a:p>
            <a:pPr algn="ctr">
              <a:buNone/>
            </a:pPr>
            <a:r>
              <a:rPr lang="ru-RU" sz="3600" b="1" i="1" dirty="0" smtClean="0">
                <a:latin typeface="Times New Roman" pitchFamily="18" charset="0"/>
                <a:cs typeface="Times New Roman" pitchFamily="18" charset="0"/>
              </a:rPr>
              <a:t>Речка </a:t>
            </a:r>
            <a:r>
              <a:rPr lang="ru-RU" sz="3600" b="1" i="1" dirty="0" err="1" smtClean="0">
                <a:latin typeface="Times New Roman" pitchFamily="18" charset="0"/>
                <a:cs typeface="Times New Roman" pitchFamily="18" charset="0"/>
              </a:rPr>
              <a:t>Арьевка</a:t>
            </a:r>
            <a:r>
              <a:rPr lang="ru-RU" sz="3600" dirty="0" smtClean="0">
                <a:latin typeface="Times New Roman" pitchFamily="18" charset="0"/>
                <a:cs typeface="Times New Roman" pitchFamily="18" charset="0"/>
              </a:rPr>
              <a:t>- течет мимо села </a:t>
            </a:r>
            <a:r>
              <a:rPr lang="ru-RU" sz="3600" dirty="0" err="1" smtClean="0">
                <a:latin typeface="Times New Roman" pitchFamily="18" charset="0"/>
                <a:cs typeface="Times New Roman" pitchFamily="18" charset="0"/>
              </a:rPr>
              <a:t>Арьевка</a:t>
            </a:r>
            <a:r>
              <a:rPr lang="ru-RU" sz="3600" dirty="0" smtClean="0">
                <a:latin typeface="Times New Roman" pitchFamily="18" charset="0"/>
                <a:cs typeface="Times New Roman" pitchFamily="18" charset="0"/>
              </a:rPr>
              <a:t>, происхождение названия неизвестно</a:t>
            </a:r>
            <a:r>
              <a:rPr lang="ru-RU" sz="4000" dirty="0" smtClean="0"/>
              <a:t>. </a:t>
            </a:r>
          </a:p>
        </p:txBody>
      </p:sp>
      <p:pic>
        <p:nvPicPr>
          <p:cNvPr id="4" name="Рисунок 3" descr="C:\Documents and Settings\User\Рабочий стол\getImage (3).jpg"/>
          <p:cNvPicPr/>
          <p:nvPr/>
        </p:nvPicPr>
        <p:blipFill>
          <a:blip r:embed="rId2" cstate="print"/>
          <a:srcRect/>
          <a:stretch>
            <a:fillRect/>
          </a:stretch>
        </p:blipFill>
        <p:spPr bwMode="auto">
          <a:xfrm>
            <a:off x="285720" y="188640"/>
            <a:ext cx="8286808" cy="4169054"/>
          </a:xfrm>
          <a:prstGeom prst="rect">
            <a:avLst/>
          </a:prstGeom>
          <a:noFill/>
          <a:ln w="9525">
            <a:noFill/>
            <a:miter lim="800000"/>
            <a:headEnd/>
            <a:tailEnd/>
          </a:ln>
        </p:spPr>
      </p:pic>
      <p:sp>
        <p:nvSpPr>
          <p:cNvPr id="5" name="Прямоугольник 4"/>
          <p:cNvSpPr/>
          <p:nvPr/>
        </p:nvSpPr>
        <p:spPr>
          <a:xfrm>
            <a:off x="6715140" y="3929066"/>
            <a:ext cx="1668277" cy="369332"/>
          </a:xfrm>
          <a:prstGeom prst="rect">
            <a:avLst/>
          </a:prstGeom>
        </p:spPr>
        <p:txBody>
          <a:bodyPr wrap="none">
            <a:spAutoFit/>
          </a:bodyPr>
          <a:lstStyle/>
          <a:p>
            <a:r>
              <a:rPr lang="ru-RU" b="1" i="1" dirty="0" err="1" smtClean="0"/>
              <a:t>Патыкина</a:t>
            </a:r>
            <a:r>
              <a:rPr lang="ru-RU" b="1" i="1" dirty="0" smtClean="0"/>
              <a:t> Т.</a:t>
            </a:r>
            <a:endParaRPr lang="ru-RU" dirty="0" smtClean="0"/>
          </a:p>
        </p:txBody>
      </p:sp>
    </p:spTree>
  </p:cSld>
  <p:clrMapOvr>
    <a:masterClrMapping/>
  </p:clrMapOvr>
  <p:transition advTm="542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lgn="ctr"/>
            <a:r>
              <a:rPr lang="ru-RU" sz="3200" b="1" i="1" dirty="0" smtClean="0"/>
              <a:t>Речка </a:t>
            </a:r>
            <a:r>
              <a:rPr lang="ru-RU" sz="3200" b="1" i="1" dirty="0" err="1" smtClean="0"/>
              <a:t>Пронос-</a:t>
            </a:r>
            <a:r>
              <a:rPr lang="ru-RU" sz="3200" dirty="0" err="1" smtClean="0"/>
              <a:t>протекает</a:t>
            </a:r>
            <a:r>
              <a:rPr lang="ru-RU" sz="3200" dirty="0" smtClean="0"/>
              <a:t> через с. </a:t>
            </a:r>
            <a:r>
              <a:rPr lang="ru-RU" sz="3200" dirty="0" err="1" smtClean="0"/>
              <a:t>Можаров-Майдан</a:t>
            </a:r>
            <a:r>
              <a:rPr lang="ru-RU" sz="3200" dirty="0" smtClean="0"/>
              <a:t>. Некогда большая, при весеннем разливе она выходила из берегов и проносила весь мусор, очищая берега и село. </a:t>
            </a:r>
          </a:p>
          <a:p>
            <a:endParaRPr lang="ru-RU" dirty="0"/>
          </a:p>
        </p:txBody>
      </p:sp>
    </p:spTree>
  </p:cSld>
  <p:clrMapOvr>
    <a:masterClrMapping/>
  </p:clrMapOvr>
  <p:transition advTm="9406"/>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58204" cy="5840435"/>
          </a:xfrm>
        </p:spPr>
        <p:txBody>
          <a:bodyPr>
            <a:normAutofit/>
          </a:bodyPr>
          <a:lstStyle/>
          <a:p>
            <a:r>
              <a:rPr lang="ru-RU" sz="3200" dirty="0" smtClean="0"/>
              <a:t> В поймах рек Суры и Пьяны имеется много озер: </a:t>
            </a:r>
            <a:r>
              <a:rPr lang="ru-RU" sz="3200" dirty="0" err="1" smtClean="0"/>
              <a:t>Быстрена</a:t>
            </a:r>
            <a:r>
              <a:rPr lang="ru-RU" sz="3200" dirty="0" smtClean="0"/>
              <a:t>, </a:t>
            </a:r>
            <a:r>
              <a:rPr lang="ru-RU" sz="3200" dirty="0" err="1" smtClean="0"/>
              <a:t>Качаловское</a:t>
            </a:r>
            <a:r>
              <a:rPr lang="ru-RU" sz="3200" dirty="0" smtClean="0"/>
              <a:t>, </a:t>
            </a:r>
            <a:r>
              <a:rPr lang="ru-RU" sz="3200" dirty="0" err="1" smtClean="0"/>
              <a:t>Татаньки</a:t>
            </a:r>
            <a:r>
              <a:rPr lang="ru-RU" sz="3200" dirty="0" smtClean="0"/>
              <a:t>, Боковое, Красное, </a:t>
            </a:r>
            <a:r>
              <a:rPr lang="ru-RU" sz="3200" dirty="0" err="1" smtClean="0"/>
              <a:t>Куличье</a:t>
            </a:r>
            <a:r>
              <a:rPr lang="ru-RU" sz="3200" dirty="0" smtClean="0"/>
              <a:t>, </a:t>
            </a:r>
            <a:r>
              <a:rPr lang="ru-RU" sz="3200" dirty="0" err="1" smtClean="0"/>
              <a:t>Ветляное</a:t>
            </a:r>
            <a:r>
              <a:rPr lang="ru-RU" sz="3200" dirty="0" smtClean="0"/>
              <a:t>, Прорва и др. Эти названия сохранились и по сей день. Название озер говорит о характере самого водоёма, например</a:t>
            </a:r>
            <a:r>
              <a:rPr lang="ru-RU" sz="3200" b="1" i="1" dirty="0" smtClean="0"/>
              <a:t>, </a:t>
            </a:r>
            <a:r>
              <a:rPr lang="ru-RU" sz="3200" b="1" i="1" dirty="0" err="1" smtClean="0"/>
              <a:t>Быстрена</a:t>
            </a:r>
            <a:r>
              <a:rPr lang="ru-RU" sz="3200" dirty="0" smtClean="0"/>
              <a:t> – когда находишься на лодке на глади озера, то тебя как бы сносит, толкает куда-то, несет течением. По этому это озеро и прозвали  быстрым и </a:t>
            </a:r>
            <a:r>
              <a:rPr lang="ru-RU" sz="3200" dirty="0" err="1" smtClean="0"/>
              <a:t>т.д</a:t>
            </a:r>
            <a:endParaRPr lang="ru-RU" dirty="0"/>
          </a:p>
        </p:txBody>
      </p:sp>
    </p:spTree>
  </p:cSld>
  <p:clrMapOvr>
    <a:masterClrMapping/>
  </p:clrMapOvr>
  <p:transition advTm="17156"/>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7467600" cy="5483245"/>
          </a:xfrm>
        </p:spPr>
        <p:txBody>
          <a:bodyPr>
            <a:normAutofit fontScale="92500" lnSpcReduction="10000"/>
          </a:bodyPr>
          <a:lstStyle/>
          <a:p>
            <a:r>
              <a:rPr lang="ru-RU" sz="3200" b="1" i="1" dirty="0" err="1" smtClean="0"/>
              <a:t>Куличье</a:t>
            </a:r>
            <a:r>
              <a:rPr lang="ru-RU" sz="3200" b="1" i="1" dirty="0" smtClean="0"/>
              <a:t> </a:t>
            </a:r>
            <a:r>
              <a:rPr lang="ru-RU" sz="3200" dirty="0" smtClean="0"/>
              <a:t>- озеро с большим количеством птиц-куликов. В настоящее время почти полностью заросло травой.</a:t>
            </a:r>
          </a:p>
          <a:p>
            <a:r>
              <a:rPr lang="ru-RU" sz="3200" b="1" i="1" dirty="0" err="1" smtClean="0"/>
              <a:t>Ветлянное</a:t>
            </a:r>
            <a:r>
              <a:rPr lang="ru-RU" sz="3200" b="1" i="1" dirty="0" smtClean="0"/>
              <a:t> </a:t>
            </a:r>
            <a:r>
              <a:rPr lang="ru-RU" sz="3200" dirty="0" smtClean="0"/>
              <a:t>- по берегам озера растут огромные деревья –ветлы.</a:t>
            </a:r>
          </a:p>
          <a:p>
            <a:r>
              <a:rPr lang="ru-RU" sz="3200" b="1" i="1" dirty="0" smtClean="0"/>
              <a:t>Красное -</a:t>
            </a:r>
            <a:r>
              <a:rPr lang="ru-RU" sz="3200" dirty="0" smtClean="0"/>
              <a:t> озеро находится в живописном месте, недалеко от реки Сура.</a:t>
            </a:r>
          </a:p>
          <a:p>
            <a:r>
              <a:rPr lang="ru-RU" sz="3200" b="1" i="1" dirty="0" smtClean="0"/>
              <a:t>Прорва </a:t>
            </a:r>
            <a:r>
              <a:rPr lang="ru-RU" sz="3200" dirty="0" smtClean="0"/>
              <a:t>– озеро без дна.</a:t>
            </a:r>
          </a:p>
          <a:p>
            <a:r>
              <a:rPr lang="ru-RU" sz="3200" b="1" i="1" dirty="0" err="1" smtClean="0"/>
              <a:t>Шучье</a:t>
            </a:r>
            <a:r>
              <a:rPr lang="ru-RU" sz="3200" b="1" i="1" dirty="0" smtClean="0"/>
              <a:t> –</a:t>
            </a:r>
            <a:r>
              <a:rPr lang="ru-RU" sz="3200" dirty="0" smtClean="0"/>
              <a:t> озеро в котором раньше было много щук.</a:t>
            </a:r>
          </a:p>
          <a:p>
            <a:endParaRPr lang="ru-RU" dirty="0" smtClean="0"/>
          </a:p>
          <a:p>
            <a:endParaRPr lang="ru-RU" dirty="0"/>
          </a:p>
        </p:txBody>
      </p:sp>
    </p:spTree>
  </p:cSld>
  <p:clrMapOvr>
    <a:masterClrMapping/>
  </p:clrMapOvr>
  <p:transition advTm="13797"/>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4000504"/>
            <a:ext cx="8463884" cy="2713480"/>
          </a:xfrm>
        </p:spPr>
        <p:txBody>
          <a:bodyPr>
            <a:normAutofit/>
          </a:bodyPr>
          <a:lstStyle/>
          <a:p>
            <a:pPr lvl="0">
              <a:buNone/>
            </a:pPr>
            <a:r>
              <a:rPr lang="ru-RU" sz="2400" b="1" i="1" dirty="0" smtClean="0">
                <a:latin typeface="Times New Roman" pitchFamily="18" charset="0"/>
                <a:cs typeface="Times New Roman" pitchFamily="18" charset="0"/>
              </a:rPr>
              <a:t>Старица – </a:t>
            </a:r>
            <a:r>
              <a:rPr lang="ru-RU" sz="2400" b="1" dirty="0" smtClean="0">
                <a:latin typeface="Times New Roman" pitchFamily="18" charset="0"/>
                <a:cs typeface="Times New Roman" pitchFamily="18" charset="0"/>
              </a:rPr>
              <a:t>старое русло </a:t>
            </a:r>
            <a:r>
              <a:rPr lang="ru-RU" sz="2400" dirty="0" smtClean="0">
                <a:latin typeface="Times New Roman" pitchFamily="18" charset="0"/>
                <a:cs typeface="Times New Roman" pitchFamily="18" charset="0"/>
              </a:rPr>
              <a:t>реки Сура. Образовалась давно и имеет форму подковы. Имеется связь с рекой Сура небольшим мелководным перешейком.</a:t>
            </a:r>
          </a:p>
          <a:p>
            <a:pPr lvl="0">
              <a:buNone/>
            </a:pPr>
            <a:endParaRPr lang="ru-RU" sz="4000" dirty="0" smtClean="0">
              <a:cs typeface="Arial" pitchFamily="34" charset="0"/>
            </a:endParaRPr>
          </a:p>
          <a:p>
            <a:endParaRPr lang="ru-RU" dirty="0" smtClean="0"/>
          </a:p>
          <a:p>
            <a:endParaRPr lang="ru-RU" dirty="0"/>
          </a:p>
        </p:txBody>
      </p:sp>
      <p:pic>
        <p:nvPicPr>
          <p:cNvPr id="4" name="Рисунок 3" descr="http://rybolovnn.ru.images.1c-bitrix-cdn.ru/upload/iblock/b5b/b5bb80604c1555b6cfd600dee9bbe367.jpg?1406783141170652"/>
          <p:cNvPicPr/>
          <p:nvPr/>
        </p:nvPicPr>
        <p:blipFill>
          <a:blip r:embed="rId3" cstate="print"/>
          <a:srcRect/>
          <a:stretch>
            <a:fillRect/>
          </a:stretch>
        </p:blipFill>
        <p:spPr bwMode="auto">
          <a:xfrm>
            <a:off x="714348" y="0"/>
            <a:ext cx="7572428" cy="3645024"/>
          </a:xfrm>
          <a:prstGeom prst="rect">
            <a:avLst/>
          </a:prstGeom>
          <a:noFill/>
          <a:ln w="9525">
            <a:noFill/>
            <a:miter lim="800000"/>
            <a:headEnd/>
            <a:tailEnd/>
          </a:ln>
        </p:spPr>
      </p:pic>
    </p:spTree>
    <p:custDataLst>
      <p:tags r:id="rId1"/>
    </p:custDataLst>
  </p:cSld>
  <p:clrMapOvr>
    <a:masterClrMapping/>
  </p:clrMapOvr>
  <p:transition advTm="10985"/>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7829576" cy="5554683"/>
          </a:xfrm>
        </p:spPr>
        <p:txBody>
          <a:bodyPr/>
          <a:lstStyle/>
          <a:p>
            <a:pPr lvl="0"/>
            <a:r>
              <a:rPr lang="ru-RU" b="1" i="1" dirty="0" smtClean="0">
                <a:ea typeface="Calibri" pitchFamily="34" charset="0"/>
                <a:cs typeface="Times New Roman" pitchFamily="18" charset="0"/>
              </a:rPr>
              <a:t> </a:t>
            </a:r>
            <a:r>
              <a:rPr lang="ru-RU" b="1" i="1" dirty="0" err="1" smtClean="0">
                <a:ea typeface="Calibri" pitchFamily="34" charset="0"/>
                <a:cs typeface="Times New Roman" pitchFamily="18" charset="0"/>
              </a:rPr>
              <a:t>Барабанское</a:t>
            </a:r>
            <a:r>
              <a:rPr lang="ru-RU" b="1" i="1" dirty="0" smtClean="0">
                <a:ea typeface="Calibri" pitchFamily="34" charset="0"/>
                <a:cs typeface="Times New Roman" pitchFamily="18" charset="0"/>
              </a:rPr>
              <a:t> озеро</a:t>
            </a:r>
            <a:r>
              <a:rPr lang="ru-RU" dirty="0" smtClean="0">
                <a:ea typeface="Calibri" pitchFamily="34" charset="0"/>
                <a:cs typeface="Times New Roman" pitchFamily="18" charset="0"/>
              </a:rPr>
              <a:t> - получило свое название еще со времен крестьянской войны под предводительством Емельяна Пугачева, когда отряд Максима Кривоноса, проплывал по еще старому руслу Суры и бил в барабаны, созывая народ.</a:t>
            </a:r>
            <a:endParaRPr lang="ru-RU" sz="4000" dirty="0" smtClean="0">
              <a:cs typeface="Arial" pitchFamily="34" charset="0"/>
            </a:endParaRPr>
          </a:p>
          <a:p>
            <a:endParaRPr lang="ru-RU" dirty="0"/>
          </a:p>
        </p:txBody>
      </p:sp>
    </p:spTree>
  </p:cSld>
  <p:clrMapOvr>
    <a:masterClrMapping/>
  </p:clrMapOvr>
  <p:transition advTm="11812"/>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500034" y="4941168"/>
            <a:ext cx="8643966" cy="1916832"/>
          </a:xfrm>
        </p:spPr>
        <p:txBody>
          <a:bodyPr>
            <a:normAutofit/>
          </a:bodyPr>
          <a:lstStyle/>
          <a:p>
            <a:pPr algn="ctr">
              <a:buNone/>
            </a:pPr>
            <a:r>
              <a:rPr lang="ru-RU" sz="2400" b="1" i="1" dirty="0" smtClean="0">
                <a:latin typeface="Times New Roman" pitchFamily="18" charset="0"/>
                <a:cs typeface="Times New Roman" pitchFamily="18" charset="0"/>
              </a:rPr>
              <a:t>Попово</a:t>
            </a:r>
            <a:r>
              <a:rPr lang="ru-RU" sz="2400" dirty="0" smtClean="0">
                <a:latin typeface="Times New Roman" pitchFamily="18" charset="0"/>
                <a:cs typeface="Times New Roman" pitchFamily="18" charset="0"/>
              </a:rPr>
              <a:t> озеро - одно из пойменных озер за деревней Ягодное. Кода-то на этом озере жил поп, отсюда и пошло название озера</a:t>
            </a:r>
            <a:r>
              <a:rPr lang="ru-RU" dirty="0" smtClean="0"/>
              <a:t>. </a:t>
            </a:r>
            <a:endParaRPr lang="ru-RU" dirty="0"/>
          </a:p>
        </p:txBody>
      </p:sp>
      <p:pic>
        <p:nvPicPr>
          <p:cNvPr id="4" name="Рисунок 3" descr="http://rybolovnn.ru.images.1c-bitrix-cdn.ru/upload/iblock/4c3/4c3020d458cf20e3dece85509ee40889.jpg?1412076086523805"/>
          <p:cNvPicPr/>
          <p:nvPr/>
        </p:nvPicPr>
        <p:blipFill>
          <a:blip r:embed="rId2" cstate="print"/>
          <a:srcRect/>
          <a:stretch>
            <a:fillRect/>
          </a:stretch>
        </p:blipFill>
        <p:spPr bwMode="auto">
          <a:xfrm>
            <a:off x="571472" y="260648"/>
            <a:ext cx="7858180" cy="4464496"/>
          </a:xfrm>
          <a:prstGeom prst="rect">
            <a:avLst/>
          </a:prstGeom>
          <a:noFill/>
          <a:ln w="9525">
            <a:noFill/>
            <a:miter lim="800000"/>
            <a:headEnd/>
            <a:tailEnd/>
          </a:ln>
        </p:spPr>
      </p:pic>
      <p:sp>
        <p:nvSpPr>
          <p:cNvPr id="5" name="Прямоугольник 4"/>
          <p:cNvSpPr/>
          <p:nvPr/>
        </p:nvSpPr>
        <p:spPr>
          <a:xfrm>
            <a:off x="6215074" y="4143380"/>
            <a:ext cx="1668277" cy="369332"/>
          </a:xfrm>
          <a:prstGeom prst="rect">
            <a:avLst/>
          </a:prstGeom>
        </p:spPr>
        <p:txBody>
          <a:bodyPr wrap="none">
            <a:spAutoFit/>
          </a:bodyPr>
          <a:lstStyle/>
          <a:p>
            <a:r>
              <a:rPr lang="ru-RU" b="1" i="1" dirty="0" err="1" smtClean="0"/>
              <a:t>Патыкина</a:t>
            </a:r>
            <a:r>
              <a:rPr lang="ru-RU" b="1" i="1" dirty="0" smtClean="0"/>
              <a:t> Т.</a:t>
            </a:r>
            <a:endParaRPr lang="ru-RU" dirty="0" smtClean="0"/>
          </a:p>
        </p:txBody>
      </p:sp>
    </p:spTree>
  </p:cSld>
  <p:clrMapOvr>
    <a:masterClrMapping/>
  </p:clrMapOvr>
  <p:transition advTm="7125"/>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642910" y="5046712"/>
            <a:ext cx="8218770" cy="1811288"/>
          </a:xfrm>
        </p:spPr>
        <p:txBody>
          <a:bodyPr/>
          <a:lstStyle/>
          <a:p>
            <a:r>
              <a:rPr lang="ru-RU" b="1" i="1" dirty="0" smtClean="0">
                <a:latin typeface="Times New Roman" pitchFamily="18" charset="0"/>
                <a:cs typeface="Times New Roman" pitchFamily="18" charset="0"/>
              </a:rPr>
              <a:t>Озеро Шишка</a:t>
            </a:r>
            <a:r>
              <a:rPr lang="ru-RU" dirty="0" smtClean="0">
                <a:latin typeface="Times New Roman" pitchFamily="18" charset="0"/>
                <a:cs typeface="Times New Roman" pitchFamily="18" charset="0"/>
              </a:rPr>
              <a:t> - название связано с тем, что неподалёку от этого озера расположен сосновый бор.</a:t>
            </a:r>
          </a:p>
          <a:p>
            <a:endParaRPr lang="ru-RU" dirty="0"/>
          </a:p>
        </p:txBody>
      </p:sp>
      <p:pic>
        <p:nvPicPr>
          <p:cNvPr id="4" name="Рисунок 3" descr="D:\DCIM\фото\природа\IMG_2271.JPG"/>
          <p:cNvPicPr/>
          <p:nvPr/>
        </p:nvPicPr>
        <p:blipFill>
          <a:blip r:embed="rId2" cstate="print"/>
          <a:srcRect/>
          <a:stretch>
            <a:fillRect/>
          </a:stretch>
        </p:blipFill>
        <p:spPr bwMode="auto">
          <a:xfrm>
            <a:off x="571472" y="357166"/>
            <a:ext cx="7929618" cy="4195933"/>
          </a:xfrm>
          <a:prstGeom prst="rect">
            <a:avLst/>
          </a:prstGeom>
          <a:noFill/>
          <a:ln w="9525">
            <a:noFill/>
            <a:miter lim="800000"/>
            <a:headEnd/>
            <a:tailEnd/>
          </a:ln>
        </p:spPr>
      </p:pic>
      <p:sp>
        <p:nvSpPr>
          <p:cNvPr id="5" name="Прямоугольник 4"/>
          <p:cNvSpPr/>
          <p:nvPr/>
        </p:nvSpPr>
        <p:spPr>
          <a:xfrm>
            <a:off x="6357950" y="3929066"/>
            <a:ext cx="1668277" cy="369332"/>
          </a:xfrm>
          <a:prstGeom prst="rect">
            <a:avLst/>
          </a:prstGeom>
        </p:spPr>
        <p:txBody>
          <a:bodyPr wrap="square">
            <a:spAutoFit/>
          </a:bodyPr>
          <a:lstStyle/>
          <a:p>
            <a:r>
              <a:rPr lang="ru-RU" b="1" i="1" dirty="0" err="1" smtClean="0"/>
              <a:t>Патыкина</a:t>
            </a:r>
            <a:r>
              <a:rPr lang="ru-RU" b="1" i="1" dirty="0" smtClean="0"/>
              <a:t> Т.</a:t>
            </a:r>
            <a:endParaRPr lang="ru-RU" dirty="0" smtClean="0"/>
          </a:p>
        </p:txBody>
      </p:sp>
    </p:spTree>
  </p:cSld>
  <p:clrMapOvr>
    <a:masterClrMapping/>
  </p:clrMapOvr>
  <p:transition advTm="7765"/>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Содержимое 3" descr="C:\Documents and Settings\User\Рабочий стол\карта района11.jpg"/>
          <p:cNvPicPr>
            <a:picLocks noGrp="1"/>
          </p:cNvPicPr>
          <p:nvPr>
            <p:ph idx="1"/>
          </p:nvPr>
        </p:nvPicPr>
        <p:blipFill>
          <a:blip r:embed="rId3" cstate="print"/>
          <a:srcRect/>
          <a:stretch>
            <a:fillRect/>
          </a:stretch>
        </p:blipFill>
        <p:spPr bwMode="auto">
          <a:xfrm>
            <a:off x="214282" y="0"/>
            <a:ext cx="5715040" cy="6858000"/>
          </a:xfrm>
          <a:prstGeom prst="rect">
            <a:avLst/>
          </a:prstGeom>
          <a:noFill/>
          <a:ln w="9525">
            <a:noFill/>
            <a:miter lim="800000"/>
            <a:headEnd/>
            <a:tailEnd/>
          </a:ln>
        </p:spPr>
      </p:pic>
      <p:sp>
        <p:nvSpPr>
          <p:cNvPr id="5" name="Прямоугольник 4"/>
          <p:cNvSpPr/>
          <p:nvPr/>
        </p:nvSpPr>
        <p:spPr>
          <a:xfrm>
            <a:off x="6072198" y="357166"/>
            <a:ext cx="2928942" cy="4401205"/>
          </a:xfrm>
          <a:prstGeom prst="rect">
            <a:avLst/>
          </a:prstGeom>
        </p:spPr>
        <p:txBody>
          <a:bodyPr wrap="square">
            <a:spAutoFit/>
          </a:bodyPr>
          <a:lstStyle/>
          <a:p>
            <a:r>
              <a:rPr lang="ru-RU" sz="2800" b="1" dirty="0" smtClean="0">
                <a:latin typeface="Times New Roman" pitchFamily="18" charset="0"/>
                <a:cs typeface="Times New Roman" pitchFamily="18" charset="0"/>
              </a:rPr>
              <a:t>По территории </a:t>
            </a:r>
            <a:r>
              <a:rPr lang="ru-RU" sz="2800" b="1" dirty="0" err="1" smtClean="0">
                <a:latin typeface="Times New Roman" pitchFamily="18" charset="0"/>
                <a:cs typeface="Times New Roman" pitchFamily="18" charset="0"/>
              </a:rPr>
              <a:t>Пильнинского</a:t>
            </a:r>
            <a:r>
              <a:rPr lang="ru-RU" sz="2800" b="1" dirty="0" smtClean="0">
                <a:latin typeface="Times New Roman" pitchFamily="18" charset="0"/>
                <a:cs typeface="Times New Roman" pitchFamily="18" charset="0"/>
              </a:rPr>
              <a:t> района протекает две большие реки и более десяти малых рек, два водохранилища, более ста озёр и прудов.</a:t>
            </a:r>
            <a:endParaRPr lang="ru-RU" sz="2800" b="1" dirty="0">
              <a:latin typeface="Times New Roman" pitchFamily="18" charset="0"/>
              <a:cs typeface="Times New Roman" pitchFamily="18" charset="0"/>
            </a:endParaRPr>
          </a:p>
        </p:txBody>
      </p:sp>
    </p:spTree>
  </p:cSld>
  <p:clrMapOvr>
    <a:masterClrMapping/>
  </p:clrMapOvr>
  <p:transition advTm="834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3"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28596" y="4653136"/>
            <a:ext cx="8715404" cy="2204864"/>
          </a:xfrm>
        </p:spPr>
        <p:txBody>
          <a:bodyPr>
            <a:normAutofit/>
          </a:bodyPr>
          <a:lstStyle/>
          <a:p>
            <a:r>
              <a:rPr lang="ru-RU" sz="2300" b="1" i="1" dirty="0" err="1" smtClean="0">
                <a:latin typeface="Times New Roman" pitchFamily="18" charset="0"/>
                <a:cs typeface="Times New Roman" pitchFamily="18" charset="0"/>
              </a:rPr>
              <a:t>Рельское</a:t>
            </a:r>
            <a:r>
              <a:rPr lang="ru-RU" sz="2300" b="1" i="1" dirty="0" smtClean="0">
                <a:latin typeface="Times New Roman" pitchFamily="18" charset="0"/>
                <a:cs typeface="Times New Roman" pitchFamily="18" charset="0"/>
              </a:rPr>
              <a:t> озеро</a:t>
            </a:r>
            <a:r>
              <a:rPr lang="ru-RU" sz="2300" dirty="0" smtClean="0">
                <a:latin typeface="Times New Roman" pitchFamily="18" charset="0"/>
                <a:cs typeface="Times New Roman" pitchFamily="18" charset="0"/>
              </a:rPr>
              <a:t> -  по легенде, на берегу озера  Пугачев со своим войском строил виселицы, чтобы бояр, попов да помещиков вешать. Ну а виселицы в былую пору в народе релями называли.</a:t>
            </a:r>
          </a:p>
          <a:p>
            <a:endParaRPr lang="ru-RU" dirty="0"/>
          </a:p>
        </p:txBody>
      </p:sp>
      <p:pic>
        <p:nvPicPr>
          <p:cNvPr id="4" name="Рисунок 3" descr="http://cs307715.userapi.com/v307715098/968/SsJyeZKQbI8.jpg"/>
          <p:cNvPicPr/>
          <p:nvPr/>
        </p:nvPicPr>
        <p:blipFill>
          <a:blip r:embed="rId2" cstate="print"/>
          <a:srcRect/>
          <a:stretch>
            <a:fillRect/>
          </a:stretch>
        </p:blipFill>
        <p:spPr bwMode="auto">
          <a:xfrm>
            <a:off x="357158" y="214290"/>
            <a:ext cx="8103274" cy="4284050"/>
          </a:xfrm>
          <a:prstGeom prst="rect">
            <a:avLst/>
          </a:prstGeom>
          <a:noFill/>
          <a:ln w="9525">
            <a:noFill/>
            <a:miter lim="800000"/>
            <a:headEnd/>
            <a:tailEnd/>
          </a:ln>
        </p:spPr>
      </p:pic>
      <p:sp>
        <p:nvSpPr>
          <p:cNvPr id="5" name="Прямоугольник 4"/>
          <p:cNvSpPr/>
          <p:nvPr/>
        </p:nvSpPr>
        <p:spPr>
          <a:xfrm>
            <a:off x="6643702" y="4000504"/>
            <a:ext cx="1668277" cy="369332"/>
          </a:xfrm>
          <a:prstGeom prst="rect">
            <a:avLst/>
          </a:prstGeom>
        </p:spPr>
        <p:txBody>
          <a:bodyPr wrap="none">
            <a:spAutoFit/>
          </a:bodyPr>
          <a:lstStyle/>
          <a:p>
            <a:r>
              <a:rPr lang="ru-RU" b="1" i="1" dirty="0" err="1" smtClean="0"/>
              <a:t>Патыкина</a:t>
            </a:r>
            <a:r>
              <a:rPr lang="ru-RU" b="1" i="1" dirty="0" smtClean="0"/>
              <a:t> Т.</a:t>
            </a:r>
            <a:endParaRPr lang="ru-RU" dirty="0" smtClean="0"/>
          </a:p>
        </p:txBody>
      </p:sp>
    </p:spTree>
  </p:cSld>
  <p:clrMapOvr>
    <a:masterClrMapping/>
  </p:clrMapOvr>
  <p:transition advTm="906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5" name="Содержимое 4"/>
          <p:cNvSpPr>
            <a:spLocks noGrp="1"/>
          </p:cNvSpPr>
          <p:nvPr>
            <p:ph idx="1"/>
          </p:nvPr>
        </p:nvSpPr>
        <p:spPr>
          <a:xfrm>
            <a:off x="285720" y="4005064"/>
            <a:ext cx="8858280" cy="3284984"/>
          </a:xfrm>
        </p:spPr>
        <p:txBody>
          <a:bodyPr>
            <a:normAutofit/>
          </a:bodyPr>
          <a:lstStyle/>
          <a:p>
            <a:r>
              <a:rPr lang="ru-RU" b="1" i="1" dirty="0" smtClean="0"/>
              <a:t> </a:t>
            </a:r>
            <a:r>
              <a:rPr lang="ru-RU" sz="2400" b="1" i="1" dirty="0" smtClean="0">
                <a:latin typeface="Times New Roman" pitchFamily="18" charset="0"/>
                <a:cs typeface="Times New Roman" pitchFamily="18" charset="0"/>
              </a:rPr>
              <a:t>Святой </a:t>
            </a:r>
            <a:r>
              <a:rPr lang="ru-RU" sz="2400" b="1" i="1" dirty="0" err="1" smtClean="0">
                <a:latin typeface="Times New Roman" pitchFamily="18" charset="0"/>
                <a:cs typeface="Times New Roman" pitchFamily="18" charset="0"/>
              </a:rPr>
              <a:t>колодчик</a:t>
            </a:r>
            <a:r>
              <a:rPr lang="ru-RU" sz="2400" b="1" i="1" dirty="0" smtClean="0">
                <a:latin typeface="Times New Roman" pitchFamily="18" charset="0"/>
                <a:cs typeface="Times New Roman" pitchFamily="18" charset="0"/>
              </a:rPr>
              <a:t> села Можаров Майдан</a:t>
            </a:r>
            <a:r>
              <a:rPr lang="ru-RU" sz="2400" dirty="0" smtClean="0">
                <a:latin typeface="Times New Roman" pitchFamily="18" charset="0"/>
                <a:cs typeface="Times New Roman" pitchFamily="18" charset="0"/>
              </a:rPr>
              <a:t>. Около двухсот лет назад при въезде в село повозка с образом сама остановилась, и никакими силами не могли ее сдвинуть с места, тогда икону внесли в село на руках, а на месте остановки забил источник с целебной водой. </a:t>
            </a:r>
          </a:p>
          <a:p>
            <a:endParaRPr lang="ru-RU" sz="2400" dirty="0">
              <a:latin typeface="Times New Roman" pitchFamily="18" charset="0"/>
              <a:cs typeface="Times New Roman" pitchFamily="18" charset="0"/>
            </a:endParaRPr>
          </a:p>
        </p:txBody>
      </p:sp>
      <p:pic>
        <p:nvPicPr>
          <p:cNvPr id="6" name="Рисунок 5" descr="G:\фото выпуск\колодец.jpg"/>
          <p:cNvPicPr/>
          <p:nvPr/>
        </p:nvPicPr>
        <p:blipFill>
          <a:blip r:embed="rId2" cstate="print"/>
          <a:srcRect/>
          <a:stretch>
            <a:fillRect/>
          </a:stretch>
        </p:blipFill>
        <p:spPr bwMode="auto">
          <a:xfrm>
            <a:off x="428596" y="0"/>
            <a:ext cx="8358246" cy="3973488"/>
          </a:xfrm>
          <a:prstGeom prst="rect">
            <a:avLst/>
          </a:prstGeom>
          <a:noFill/>
          <a:ln w="9525">
            <a:noFill/>
            <a:miter lim="800000"/>
            <a:headEnd/>
            <a:tailEnd/>
          </a:ln>
        </p:spPr>
      </p:pic>
    </p:spTree>
  </p:cSld>
  <p:clrMapOvr>
    <a:masterClrMapping/>
  </p:clrMapOvr>
  <p:transition advTm="1651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amond(in)">
                                      <p:cBhvr>
                                        <p:cTn id="7"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00034" y="4254624"/>
            <a:ext cx="8361646" cy="2603376"/>
          </a:xfrm>
        </p:spPr>
        <p:txBody>
          <a:bodyPr>
            <a:normAutofit/>
          </a:bodyPr>
          <a:lstStyle/>
          <a:p>
            <a:r>
              <a:rPr lang="ru-RU" sz="2400" b="1" i="1" dirty="0" err="1" smtClean="0">
                <a:latin typeface="Times New Roman" pitchFamily="18" charset="0"/>
                <a:cs typeface="Times New Roman" pitchFamily="18" charset="0"/>
              </a:rPr>
              <a:t>Бортсурманский</a:t>
            </a:r>
            <a:r>
              <a:rPr lang="ru-RU" sz="2400" b="1" i="1" dirty="0" smtClean="0">
                <a:latin typeface="Times New Roman" pitchFamily="18" charset="0"/>
                <a:cs typeface="Times New Roman" pitchFamily="18" charset="0"/>
              </a:rPr>
              <a:t> Святой колодец</a:t>
            </a:r>
            <a:r>
              <a:rPr lang="ru-RU" sz="2400" dirty="0" smtClean="0">
                <a:latin typeface="Times New Roman" pitchFamily="18" charset="0"/>
                <a:cs typeface="Times New Roman" pitchFamily="18" charset="0"/>
              </a:rPr>
              <a:t> – по легенде на этом месте  была церковь которая ушла под воду и на её месте появился Святой источник. Качество воды во всех источниках без исключения очень высокое и вода обладает целебными свойствами.</a:t>
            </a:r>
            <a:endParaRPr lang="ru-RU" sz="2400" dirty="0">
              <a:latin typeface="Times New Roman" pitchFamily="18" charset="0"/>
              <a:cs typeface="Times New Roman" pitchFamily="18" charset="0"/>
            </a:endParaRPr>
          </a:p>
        </p:txBody>
      </p:sp>
      <p:pic>
        <p:nvPicPr>
          <p:cNvPr id="4" name="Рисунок 3" descr="C:\Documents and Settings\User\Рабочий стол\IMG_44821-150x150.jpg"/>
          <p:cNvPicPr/>
          <p:nvPr/>
        </p:nvPicPr>
        <p:blipFill>
          <a:blip r:embed="rId2" cstate="print"/>
          <a:srcRect/>
          <a:stretch>
            <a:fillRect/>
          </a:stretch>
        </p:blipFill>
        <p:spPr bwMode="auto">
          <a:xfrm>
            <a:off x="571472" y="142852"/>
            <a:ext cx="8143932" cy="3862212"/>
          </a:xfrm>
          <a:prstGeom prst="rect">
            <a:avLst/>
          </a:prstGeom>
          <a:noFill/>
          <a:ln w="9525">
            <a:noFill/>
            <a:miter lim="800000"/>
            <a:headEnd/>
            <a:tailEnd/>
          </a:ln>
        </p:spPr>
      </p:pic>
      <p:sp>
        <p:nvSpPr>
          <p:cNvPr id="5" name="Прямоугольник 4"/>
          <p:cNvSpPr/>
          <p:nvPr/>
        </p:nvSpPr>
        <p:spPr>
          <a:xfrm>
            <a:off x="4643438" y="3643314"/>
            <a:ext cx="4857768" cy="307777"/>
          </a:xfrm>
          <a:prstGeom prst="rect">
            <a:avLst/>
          </a:prstGeom>
        </p:spPr>
        <p:txBody>
          <a:bodyPr wrap="square">
            <a:spAutoFit/>
          </a:bodyPr>
          <a:lstStyle/>
          <a:p>
            <a:r>
              <a:rPr lang="ru-RU" sz="1400" u="sng" dirty="0" smtClean="0">
                <a:solidFill>
                  <a:schemeClr val="bg1"/>
                </a:solidFill>
                <a:hlinkClick r:id="rId3"/>
              </a:rPr>
              <a:t>http://bortsurmany.ru/category/sosedi/saranka</a:t>
            </a:r>
            <a:endParaRPr lang="ru-RU" sz="1400" dirty="0" smtClean="0">
              <a:solidFill>
                <a:schemeClr val="bg1"/>
              </a:solidFill>
            </a:endParaRPr>
          </a:p>
        </p:txBody>
      </p:sp>
    </p:spTree>
  </p:cSld>
  <p:clrMapOvr>
    <a:masterClrMapping/>
  </p:clrMapOvr>
  <p:transition advTm="1282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282" y="4214818"/>
            <a:ext cx="8715404" cy="3501008"/>
          </a:xfrm>
        </p:spPr>
        <p:txBody>
          <a:bodyPr>
            <a:normAutofit/>
          </a:bodyPr>
          <a:lstStyle/>
          <a:p>
            <a:r>
              <a:rPr lang="ru-RU" sz="2800" b="1" i="1" dirty="0" smtClean="0"/>
              <a:t>Нифонтов ключ</a:t>
            </a:r>
            <a:r>
              <a:rPr lang="ru-RU" sz="2800" dirty="0" smtClean="0"/>
              <a:t> - Этот ключ у подножья горы назван в честь старца-монаха </a:t>
            </a:r>
            <a:r>
              <a:rPr lang="ru-RU" sz="2800" dirty="0" err="1" smtClean="0"/>
              <a:t>Флорищевой</a:t>
            </a:r>
            <a:r>
              <a:rPr lang="ru-RU" sz="2800" dirty="0" smtClean="0"/>
              <a:t> пустыни </a:t>
            </a:r>
            <a:r>
              <a:rPr lang="ru-RU" sz="2800" dirty="0" err="1" smtClean="0"/>
              <a:t>Нифонта</a:t>
            </a:r>
            <a:r>
              <a:rPr lang="ru-RU" sz="2800" dirty="0" smtClean="0"/>
              <a:t>, который нашел его в 1698 году. </a:t>
            </a:r>
            <a:endParaRPr lang="ru-RU" sz="2800" dirty="0"/>
          </a:p>
        </p:txBody>
      </p:sp>
      <p:pic>
        <p:nvPicPr>
          <p:cNvPr id="4" name="Рисунок 3" descr="C:\Documents and Settings\User\Рабочий стол\1281099150_nifontov-istochnik-pilna.jpg"/>
          <p:cNvPicPr/>
          <p:nvPr/>
        </p:nvPicPr>
        <p:blipFill>
          <a:blip r:embed="rId2" cstate="print"/>
          <a:srcRect/>
          <a:stretch>
            <a:fillRect/>
          </a:stretch>
        </p:blipFill>
        <p:spPr bwMode="auto">
          <a:xfrm>
            <a:off x="357158" y="188640"/>
            <a:ext cx="8286808" cy="4097616"/>
          </a:xfrm>
          <a:prstGeom prst="rect">
            <a:avLst/>
          </a:prstGeom>
          <a:noFill/>
          <a:ln w="9525">
            <a:noFill/>
            <a:miter lim="800000"/>
            <a:headEnd/>
            <a:tailEnd/>
          </a:ln>
        </p:spPr>
      </p:pic>
    </p:spTree>
  </p:cSld>
  <p:clrMapOvr>
    <a:masterClrMapping/>
  </p:clrMapOvr>
  <p:transition advTm="9922"/>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Литература:</a:t>
            </a:r>
            <a:br>
              <a:rPr lang="ru-RU" dirty="0" smtClean="0"/>
            </a:br>
            <a:endParaRPr lang="ru-RU" dirty="0"/>
          </a:p>
        </p:txBody>
      </p:sp>
      <p:sp>
        <p:nvSpPr>
          <p:cNvPr id="3" name="Содержимое 2"/>
          <p:cNvSpPr>
            <a:spLocks noGrp="1"/>
          </p:cNvSpPr>
          <p:nvPr>
            <p:ph idx="1"/>
          </p:nvPr>
        </p:nvSpPr>
        <p:spPr/>
        <p:txBody>
          <a:bodyPr>
            <a:normAutofit/>
          </a:bodyPr>
          <a:lstStyle/>
          <a:p>
            <a:r>
              <a:rPr lang="ru-RU" sz="2000" dirty="0" smtClean="0">
                <a:latin typeface="Times New Roman" pitchFamily="18" charset="0"/>
                <a:cs typeface="Times New Roman" pitchFamily="18" charset="0"/>
              </a:rPr>
              <a:t>Поспелов Е.М. Географические названия России//топонимический словарь, М, 2008г. стр.15-120,</a:t>
            </a:r>
          </a:p>
          <a:p>
            <a:r>
              <a:rPr lang="ru-RU" sz="2000" dirty="0" smtClean="0">
                <a:latin typeface="Times New Roman" pitchFamily="18" charset="0"/>
                <a:cs typeface="Times New Roman" pitchFamily="18" charset="0"/>
              </a:rPr>
              <a:t>Нижегородские предания и легенды / Сост. В.Н. </a:t>
            </a:r>
            <a:r>
              <a:rPr lang="ru-RU" sz="2000" dirty="0" err="1" smtClean="0">
                <a:latin typeface="Times New Roman" pitchFamily="18" charset="0"/>
                <a:cs typeface="Times New Roman" pitchFamily="18" charset="0"/>
              </a:rPr>
              <a:t>Морохин</a:t>
            </a:r>
            <a:r>
              <a:rPr lang="ru-RU" sz="2000" dirty="0" smtClean="0">
                <a:latin typeface="Times New Roman" pitchFamily="18" charset="0"/>
                <a:cs typeface="Times New Roman" pitchFamily="18" charset="0"/>
              </a:rPr>
              <a:t>. - Горький: Волго-Вятское кн. изд-во. - 1971. - С. 210-211.</a:t>
            </a:r>
          </a:p>
          <a:p>
            <a:r>
              <a:rPr lang="ru-RU" sz="2000" dirty="0" smtClean="0">
                <a:latin typeface="Times New Roman" pitchFamily="18" charset="0"/>
                <a:cs typeface="Times New Roman" pitchFamily="18" charset="0"/>
              </a:rPr>
              <a:t>География Нижегородской области Учебное </a:t>
            </a:r>
            <a:r>
              <a:rPr lang="ru-RU" sz="2000" dirty="0" err="1" smtClean="0">
                <a:latin typeface="Times New Roman" pitchFamily="18" charset="0"/>
                <a:cs typeface="Times New Roman" pitchFamily="18" charset="0"/>
              </a:rPr>
              <a:t>пособие.-Нижний</a:t>
            </a:r>
            <a:r>
              <a:rPr lang="ru-RU" sz="2000" dirty="0" smtClean="0">
                <a:latin typeface="Times New Roman" pitchFamily="18" charset="0"/>
                <a:cs typeface="Times New Roman" pitchFamily="18" charset="0"/>
              </a:rPr>
              <a:t> Новгород: Волго-Вятское кн. изд-во. 1991.С. 54.</a:t>
            </a:r>
          </a:p>
          <a:p>
            <a:r>
              <a:rPr lang="ru-RU" sz="2000" dirty="0" smtClean="0">
                <a:latin typeface="Times New Roman" pitchFamily="18" charset="0"/>
                <a:cs typeface="Times New Roman" pitchFamily="18" charset="0"/>
                <a:hlinkClick r:id="rId3"/>
              </a:rPr>
              <a:t>http://bortsurmany.ru/category/sosedi/saranka</a:t>
            </a:r>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hlinkClick r:id="rId4"/>
              </a:rPr>
              <a:t>http://www.nnе.ru/nеws.рhр?id=33901</a:t>
            </a:r>
            <a:endParaRPr lang="ru-RU" sz="2000" dirty="0" smtClean="0">
              <a:latin typeface="Times New Roman" pitchFamily="18" charset="0"/>
              <a:cs typeface="Times New Roman" pitchFamily="18" charset="0"/>
            </a:endParaRPr>
          </a:p>
          <a:p>
            <a:r>
              <a:rPr lang="ru-RU" sz="2000" dirty="0" smtClean="0"/>
              <a:t>http://www.travellers.ru/city-mochalejj</a:t>
            </a:r>
          </a:p>
          <a:p>
            <a:endParaRPr lang="ru-RU" sz="2000" dirty="0" smtClean="0">
              <a:latin typeface="Times New Roman" pitchFamily="18" charset="0"/>
              <a:cs typeface="Times New Roman" pitchFamily="18" charset="0"/>
            </a:endParaRPr>
          </a:p>
          <a:p>
            <a:endParaRPr lang="ru-RU" dirty="0"/>
          </a:p>
        </p:txBody>
      </p:sp>
    </p:spTree>
    <p:custDataLst>
      <p:tags r:id="rId1"/>
    </p:custDataLst>
  </p:cSld>
  <p:clrMapOvr>
    <a:masterClrMapping/>
  </p:clrMapOvr>
  <p:transition advTm="5203"/>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ipe(down)">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14290"/>
            <a:ext cx="8572528" cy="1143000"/>
          </a:xfrm>
        </p:spPr>
        <p:txBody>
          <a:bodyPr>
            <a:noAutofit/>
          </a:bodyPr>
          <a:lstStyle/>
          <a:p>
            <a:endParaRPr lang="ru-RU" sz="2800" b="1" dirty="0"/>
          </a:p>
        </p:txBody>
      </p:sp>
      <p:pic>
        <p:nvPicPr>
          <p:cNvPr id="4" name="Содержимое 3" descr="SDC10664"/>
          <p:cNvPicPr>
            <a:picLocks noGrp="1"/>
          </p:cNvPicPr>
          <p:nvPr>
            <p:ph idx="1"/>
          </p:nvPr>
        </p:nvPicPr>
        <p:blipFill>
          <a:blip r:embed="rId2" cstate="print"/>
          <a:stretch>
            <a:fillRect/>
          </a:stretch>
        </p:blipFill>
        <p:spPr bwMode="auto">
          <a:xfrm>
            <a:off x="214282" y="285728"/>
            <a:ext cx="8215370" cy="4890488"/>
          </a:xfrm>
          <a:prstGeom prst="rect">
            <a:avLst/>
          </a:prstGeom>
          <a:noFill/>
          <a:ln w="9525">
            <a:noFill/>
            <a:miter lim="800000"/>
            <a:headEnd/>
            <a:tailEnd/>
          </a:ln>
          <a:effectLst/>
        </p:spPr>
      </p:pic>
      <p:sp>
        <p:nvSpPr>
          <p:cNvPr id="5" name="Прямоугольник 4"/>
          <p:cNvSpPr/>
          <p:nvPr/>
        </p:nvSpPr>
        <p:spPr>
          <a:xfrm>
            <a:off x="6643702" y="4714884"/>
            <a:ext cx="1571636" cy="369332"/>
          </a:xfrm>
          <a:prstGeom prst="rect">
            <a:avLst/>
          </a:prstGeom>
        </p:spPr>
        <p:txBody>
          <a:bodyPr wrap="square">
            <a:spAutoFit/>
          </a:bodyPr>
          <a:lstStyle/>
          <a:p>
            <a:r>
              <a:rPr lang="ru-RU" dirty="0" err="1" smtClean="0"/>
              <a:t>Гарихина</a:t>
            </a:r>
            <a:r>
              <a:rPr lang="ru-RU" dirty="0" smtClean="0"/>
              <a:t> К.</a:t>
            </a:r>
            <a:endParaRPr lang="ru-RU" dirty="0"/>
          </a:p>
        </p:txBody>
      </p:sp>
      <p:sp>
        <p:nvSpPr>
          <p:cNvPr id="6" name="Прямоугольник 5"/>
          <p:cNvSpPr/>
          <p:nvPr/>
        </p:nvSpPr>
        <p:spPr>
          <a:xfrm>
            <a:off x="500034" y="500042"/>
            <a:ext cx="7643866" cy="646331"/>
          </a:xfrm>
          <a:prstGeom prst="rect">
            <a:avLst/>
          </a:prstGeom>
        </p:spPr>
        <p:txBody>
          <a:bodyPr wrap="square">
            <a:spAutoFit/>
          </a:bodyPr>
          <a:lstStyle/>
          <a:p>
            <a:pPr algn="ctr"/>
            <a:r>
              <a:rPr lang="ru-RU" b="1" dirty="0" smtClean="0">
                <a:solidFill>
                  <a:schemeClr val="bg1"/>
                </a:solidFill>
              </a:rPr>
              <a:t>Существует несколько мнений по поводу происхождения гидронима </a:t>
            </a:r>
            <a:r>
              <a:rPr lang="ru-RU" b="1" i="1" u="sng" dirty="0" smtClean="0">
                <a:solidFill>
                  <a:schemeClr val="bg1"/>
                </a:solidFill>
              </a:rPr>
              <a:t>Пьяна</a:t>
            </a:r>
            <a:r>
              <a:rPr lang="ru-RU" b="1" i="1" dirty="0" smtClean="0">
                <a:solidFill>
                  <a:schemeClr val="bg1"/>
                </a:solidFill>
              </a:rPr>
              <a:t>.</a:t>
            </a:r>
            <a:r>
              <a:rPr lang="ru-RU" b="1" dirty="0" smtClean="0">
                <a:solidFill>
                  <a:schemeClr val="bg1"/>
                </a:solidFill>
              </a:rPr>
              <a:t> </a:t>
            </a:r>
            <a:endParaRPr lang="ru-RU" dirty="0">
              <a:solidFill>
                <a:schemeClr val="bg1"/>
              </a:solidFill>
            </a:endParaRPr>
          </a:p>
        </p:txBody>
      </p:sp>
      <p:sp>
        <p:nvSpPr>
          <p:cNvPr id="8" name="Прямоугольник 7"/>
          <p:cNvSpPr/>
          <p:nvPr/>
        </p:nvSpPr>
        <p:spPr>
          <a:xfrm>
            <a:off x="214282" y="5429264"/>
            <a:ext cx="8215370" cy="923330"/>
          </a:xfrm>
          <a:prstGeom prst="rect">
            <a:avLst/>
          </a:prstGeom>
        </p:spPr>
        <p:txBody>
          <a:bodyPr wrap="square">
            <a:spAutoFit/>
          </a:bodyPr>
          <a:lstStyle/>
          <a:p>
            <a:r>
              <a:rPr lang="ru-RU" dirty="0" smtClean="0"/>
              <a:t>Свое русское название река Пьяна получила после событий 1377 года</a:t>
            </a:r>
          </a:p>
          <a:p>
            <a:r>
              <a:rPr lang="ru-RU" dirty="0" smtClean="0"/>
              <a:t>Когда русское войско  было разгромлено татарским ханом Арапшой. В истории это сражение называется пьяным.</a:t>
            </a:r>
            <a:endParaRPr lang="ru-RU" dirty="0"/>
          </a:p>
        </p:txBody>
      </p:sp>
    </p:spTree>
  </p:cSld>
  <p:clrMapOvr>
    <a:masterClrMapping/>
  </p:clrMapOvr>
  <p:transition advTm="809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plus(in)">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23120" y="4468342"/>
            <a:ext cx="7920880" cy="2389658"/>
          </a:xfrm>
        </p:spPr>
        <p:txBody>
          <a:bodyPr>
            <a:noAutofit/>
          </a:bodyPr>
          <a:lstStyle/>
          <a:p>
            <a:r>
              <a:rPr lang="ru-RU" sz="2000" dirty="0" smtClean="0"/>
              <a:t>Пьяна, единственная в своем роде река, </a:t>
            </a:r>
            <a:endParaRPr lang="ru-RU" sz="2000" dirty="0"/>
          </a:p>
        </p:txBody>
      </p:sp>
      <p:pic>
        <p:nvPicPr>
          <p:cNvPr id="8" name="Picture 7" descr="SDC10046"/>
          <p:cNvPicPr>
            <a:picLocks noGrp="1" noChangeAspect="1" noChangeArrowheads="1"/>
          </p:cNvPicPr>
          <p:nvPr>
            <p:ph idx="1"/>
          </p:nvPr>
        </p:nvPicPr>
        <p:blipFill>
          <a:blip r:embed="rId2" cstate="screen"/>
          <a:srcRect/>
          <a:stretch>
            <a:fillRect/>
          </a:stretch>
        </p:blipFill>
        <p:spPr>
          <a:xfrm>
            <a:off x="428597" y="357166"/>
            <a:ext cx="5572163" cy="6143668"/>
          </a:xfrm>
          <a:noFill/>
        </p:spPr>
      </p:pic>
      <p:sp>
        <p:nvSpPr>
          <p:cNvPr id="9" name="Прямоугольник 8"/>
          <p:cNvSpPr/>
          <p:nvPr/>
        </p:nvSpPr>
        <p:spPr>
          <a:xfrm>
            <a:off x="6000760" y="428605"/>
            <a:ext cx="2857520" cy="5324535"/>
          </a:xfrm>
          <a:prstGeom prst="rect">
            <a:avLst/>
          </a:prstGeom>
        </p:spPr>
        <p:txBody>
          <a:bodyPr wrap="square">
            <a:spAutoFit/>
          </a:bodyPr>
          <a:lstStyle/>
          <a:p>
            <a:r>
              <a:rPr lang="ru-RU" dirty="0" smtClean="0"/>
              <a:t>«</a:t>
            </a:r>
            <a:r>
              <a:rPr lang="ru-RU" sz="2000" dirty="0" smtClean="0">
                <a:latin typeface="Times New Roman" pitchFamily="18" charset="0"/>
                <a:cs typeface="Times New Roman" pitchFamily="18" charset="0"/>
              </a:rPr>
              <a:t>По иным местам нашей Руси редко где такие реки найдутся, как Пьяна…Ещё первыми русскими поселенцами Пьяной река за то прозвана, что шатается, мотается она во все стороны, ровно хмельная баба, и, пройдя вёрст пятьсот закрутасами да изворотами, подбегает к своему истоку и чуть ли не возле него в Суру вливается».</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Мельников-Печерский </a:t>
            </a:r>
            <a:endParaRPr lang="ru-RU" sz="2000" dirty="0">
              <a:latin typeface="Times New Roman" pitchFamily="18" charset="0"/>
              <a:cs typeface="Times New Roman" pitchFamily="18" charset="0"/>
            </a:endParaRPr>
          </a:p>
        </p:txBody>
      </p:sp>
    </p:spTree>
  </p:cSld>
  <p:clrMapOvr>
    <a:masterClrMapping/>
  </p:clrMapOvr>
  <p:transition advTm="9672"/>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Содержимое 3" descr="C:\Documents and Settings\User\Рабочий стол\класс\фото 9кл\Изображение 374.jpg"/>
          <p:cNvPicPr>
            <a:picLocks noGrp="1"/>
          </p:cNvPicPr>
          <p:nvPr>
            <p:ph idx="1"/>
          </p:nvPr>
        </p:nvPicPr>
        <p:blipFill>
          <a:blip r:embed="rId2" cstate="print"/>
          <a:srcRect/>
          <a:stretch>
            <a:fillRect/>
          </a:stretch>
        </p:blipFill>
        <p:spPr bwMode="auto">
          <a:xfrm>
            <a:off x="0" y="142852"/>
            <a:ext cx="6643702" cy="6572296"/>
          </a:xfrm>
          <a:prstGeom prst="rect">
            <a:avLst/>
          </a:prstGeom>
          <a:noFill/>
          <a:ln w="9525">
            <a:noFill/>
            <a:miter lim="800000"/>
            <a:headEnd/>
            <a:tailEnd/>
          </a:ln>
        </p:spPr>
      </p:pic>
      <p:sp>
        <p:nvSpPr>
          <p:cNvPr id="6" name="Прямоугольник 5"/>
          <p:cNvSpPr/>
          <p:nvPr/>
        </p:nvSpPr>
        <p:spPr>
          <a:xfrm>
            <a:off x="6572264" y="214290"/>
            <a:ext cx="2571736" cy="5940088"/>
          </a:xfrm>
          <a:prstGeom prst="rect">
            <a:avLst/>
          </a:prstGeom>
        </p:spPr>
        <p:txBody>
          <a:bodyPr wrap="square">
            <a:spAutoFit/>
          </a:bodyPr>
          <a:lstStyle/>
          <a:p>
            <a:r>
              <a:rPr lang="ru-RU" sz="2000" b="1" i="1" dirty="0" smtClean="0">
                <a:latin typeface="Times New Roman" pitchFamily="18" charset="0"/>
                <a:cs typeface="Times New Roman" pitchFamily="18" charset="0"/>
              </a:rPr>
              <a:t>Сура́ (</a:t>
            </a:r>
            <a:r>
              <a:rPr lang="ru-RU" sz="2000" b="1" dirty="0" smtClean="0">
                <a:latin typeface="Times New Roman" pitchFamily="18" charset="0"/>
                <a:cs typeface="Times New Roman" pitchFamily="18" charset="0"/>
              </a:rPr>
              <a:t>чуваш. </a:t>
            </a:r>
            <a:r>
              <a:rPr lang="ru-RU" sz="2000" b="1" dirty="0" err="1" smtClean="0">
                <a:latin typeface="Times New Roman" pitchFamily="18" charset="0"/>
                <a:cs typeface="Times New Roman" pitchFamily="18" charset="0"/>
              </a:rPr>
              <a:t>Сăр</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горномар</a:t>
            </a:r>
            <a:r>
              <a:rPr lang="ru-RU" sz="2000" b="1" dirty="0" smtClean="0">
                <a:latin typeface="Times New Roman" pitchFamily="18" charset="0"/>
                <a:cs typeface="Times New Roman" pitchFamily="18" charset="0"/>
              </a:rPr>
              <a:t>. Шур, </a:t>
            </a:r>
            <a:r>
              <a:rPr lang="ru-RU" sz="2000" b="1" dirty="0" err="1" smtClean="0">
                <a:latin typeface="Times New Roman" pitchFamily="18" charset="0"/>
                <a:cs typeface="Times New Roman" pitchFamily="18" charset="0"/>
              </a:rPr>
              <a:t>эрз</a:t>
            </a:r>
            <a:r>
              <a:rPr lang="ru-RU" sz="2000" b="1" dirty="0" smtClean="0">
                <a:latin typeface="Times New Roman" pitchFamily="18" charset="0"/>
                <a:cs typeface="Times New Roman" pitchFamily="18" charset="0"/>
              </a:rPr>
              <a:t>. Сура лей) — правый приток Волги, одна из наиболее живописных рек Приволжской возвышенности. Следует предположить, что камские племена, придя на Суру, могли застать здесь </a:t>
            </a:r>
            <a:r>
              <a:rPr lang="ru-RU" sz="2000" b="1" dirty="0" err="1" smtClean="0">
                <a:latin typeface="Times New Roman" pitchFamily="18" charset="0"/>
                <a:cs typeface="Times New Roman" pitchFamily="18" charset="0"/>
              </a:rPr>
              <a:t>древнемордовское</a:t>
            </a:r>
            <a:r>
              <a:rPr lang="ru-RU" sz="2000" b="1" dirty="0" smtClean="0">
                <a:latin typeface="Times New Roman" pitchFamily="18" charset="0"/>
                <a:cs typeface="Times New Roman" pitchFamily="18" charset="0"/>
              </a:rPr>
              <a:t> название - </a:t>
            </a:r>
            <a:r>
              <a:rPr lang="ru-RU" sz="2000" b="1" dirty="0" err="1" smtClean="0">
                <a:latin typeface="Times New Roman" pitchFamily="18" charset="0"/>
                <a:cs typeface="Times New Roman" pitchFamily="18" charset="0"/>
              </a:rPr>
              <a:t>рау</a:t>
            </a:r>
            <a:r>
              <a:rPr lang="ru-RU" sz="2000" b="1" dirty="0" smtClean="0">
                <a:latin typeface="Times New Roman" pitchFamily="18" charset="0"/>
                <a:cs typeface="Times New Roman" pitchFamily="18" charset="0"/>
              </a:rPr>
              <a:t> (река), значения которого они не знали</a:t>
            </a:r>
            <a:endParaRPr lang="ru-RU" sz="2000" b="1" dirty="0"/>
          </a:p>
        </p:txBody>
      </p:sp>
    </p:spTree>
  </p:cSld>
  <p:clrMapOvr>
    <a:masterClrMapping/>
  </p:clrMapOvr>
  <p:transition advTm="951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1115616" y="4581128"/>
            <a:ext cx="8028384" cy="2276872"/>
          </a:xfrm>
        </p:spPr>
        <p:txBody>
          <a:bodyPr>
            <a:noAutofit/>
          </a:bodyPr>
          <a:lstStyle/>
          <a:p>
            <a:endParaRPr lang="ru-RU" sz="1600" dirty="0"/>
          </a:p>
        </p:txBody>
      </p:sp>
      <p:pic>
        <p:nvPicPr>
          <p:cNvPr id="4" name="Рисунок 3" descr="C:\Documents and Settings\User\Рабочий стол\класс\фото 9 кл\DSCN3621.JPG"/>
          <p:cNvPicPr/>
          <p:nvPr/>
        </p:nvPicPr>
        <p:blipFill>
          <a:blip r:embed="rId2" cstate="print"/>
          <a:srcRect/>
          <a:stretch>
            <a:fillRect/>
          </a:stretch>
        </p:blipFill>
        <p:spPr bwMode="auto">
          <a:xfrm>
            <a:off x="0" y="0"/>
            <a:ext cx="9144000" cy="6715148"/>
          </a:xfrm>
          <a:prstGeom prst="rect">
            <a:avLst/>
          </a:prstGeom>
          <a:noFill/>
          <a:ln w="9525">
            <a:noFill/>
            <a:miter lim="800000"/>
            <a:headEnd/>
            <a:tailEnd/>
          </a:ln>
        </p:spPr>
      </p:pic>
      <p:sp>
        <p:nvSpPr>
          <p:cNvPr id="7" name="Прямоугольник 6"/>
          <p:cNvSpPr/>
          <p:nvPr/>
        </p:nvSpPr>
        <p:spPr>
          <a:xfrm>
            <a:off x="5500694" y="142853"/>
            <a:ext cx="3429024" cy="4401205"/>
          </a:xfrm>
          <a:prstGeom prst="rect">
            <a:avLst/>
          </a:prstGeom>
        </p:spPr>
        <p:txBody>
          <a:bodyPr wrap="square">
            <a:spAutoFit/>
          </a:bodyPr>
          <a:lstStyle/>
          <a:p>
            <a:r>
              <a:rPr lang="ru-RU" b="1" i="1" dirty="0" smtClean="0">
                <a:solidFill>
                  <a:schemeClr val="bg1">
                    <a:lumMod val="95000"/>
                    <a:lumOff val="5000"/>
                  </a:schemeClr>
                </a:solidFill>
                <a:latin typeface="Times New Roman" pitchFamily="18" charset="0"/>
                <a:cs typeface="Times New Roman" pitchFamily="18" charset="0"/>
              </a:rPr>
              <a:t>  </a:t>
            </a:r>
            <a:r>
              <a:rPr lang="ru-RU" sz="2000" b="1" i="1" dirty="0" smtClean="0">
                <a:solidFill>
                  <a:schemeClr val="bg1">
                    <a:lumMod val="95000"/>
                    <a:lumOff val="5000"/>
                  </a:schemeClr>
                </a:solidFill>
                <a:latin typeface="Times New Roman" pitchFamily="18" charset="0"/>
                <a:cs typeface="Times New Roman" pitchFamily="18" charset="0"/>
              </a:rPr>
              <a:t>Сура́ </a:t>
            </a:r>
            <a:r>
              <a:rPr lang="ru-RU" sz="2000" dirty="0" smtClean="0">
                <a:solidFill>
                  <a:schemeClr val="bg1">
                    <a:lumMod val="95000"/>
                    <a:lumOff val="5000"/>
                  </a:schemeClr>
                </a:solidFill>
                <a:latin typeface="Times New Roman" pitchFamily="18" charset="0"/>
                <a:cs typeface="Times New Roman" pitchFamily="18" charset="0"/>
              </a:rPr>
              <a:t>. Живя на </a:t>
            </a:r>
            <a:r>
              <a:rPr lang="ru-RU" sz="2000" dirty="0" err="1" smtClean="0">
                <a:solidFill>
                  <a:schemeClr val="bg1">
                    <a:lumMod val="95000"/>
                    <a:lumOff val="5000"/>
                  </a:schemeClr>
                </a:solidFill>
                <a:latin typeface="Times New Roman" pitchFamily="18" charset="0"/>
                <a:cs typeface="Times New Roman" pitchFamily="18" charset="0"/>
              </a:rPr>
              <a:t>сурских</a:t>
            </a:r>
            <a:r>
              <a:rPr lang="ru-RU" sz="2000" dirty="0" smtClean="0">
                <a:solidFill>
                  <a:schemeClr val="bg1">
                    <a:lumMod val="95000"/>
                    <a:lumOff val="5000"/>
                  </a:schemeClr>
                </a:solidFill>
                <a:latin typeface="Times New Roman" pitchFamily="18" charset="0"/>
                <a:cs typeface="Times New Roman" pitchFamily="18" charset="0"/>
              </a:rPr>
              <a:t> берегах на протяжении нескольких сотен лет, пришельцы прибавили к названию </a:t>
            </a:r>
            <a:r>
              <a:rPr lang="ru-RU" sz="2000" dirty="0" err="1" smtClean="0">
                <a:solidFill>
                  <a:schemeClr val="bg1">
                    <a:lumMod val="95000"/>
                    <a:lumOff val="5000"/>
                  </a:schemeClr>
                </a:solidFill>
                <a:latin typeface="Times New Roman" pitchFamily="18" charset="0"/>
                <a:cs typeface="Times New Roman" pitchFamily="18" charset="0"/>
              </a:rPr>
              <a:t>Рау</a:t>
            </a:r>
            <a:r>
              <a:rPr lang="ru-RU" sz="2000" dirty="0" smtClean="0">
                <a:solidFill>
                  <a:schemeClr val="bg1">
                    <a:lumMod val="95000"/>
                    <a:lumOff val="5000"/>
                  </a:schemeClr>
                </a:solidFill>
                <a:latin typeface="Times New Roman" pitchFamily="18" charset="0"/>
                <a:cs typeface="Times New Roman" pitchFamily="18" charset="0"/>
              </a:rPr>
              <a:t> родное слово Шур. Получилось гибридное имя </a:t>
            </a:r>
            <a:r>
              <a:rPr lang="ru-RU" sz="2000" dirty="0" err="1" smtClean="0">
                <a:solidFill>
                  <a:schemeClr val="bg1">
                    <a:lumMod val="95000"/>
                    <a:lumOff val="5000"/>
                  </a:schemeClr>
                </a:solidFill>
                <a:latin typeface="Times New Roman" pitchFamily="18" charset="0"/>
                <a:cs typeface="Times New Roman" pitchFamily="18" charset="0"/>
              </a:rPr>
              <a:t>Шур+Рау</a:t>
            </a:r>
            <a:r>
              <a:rPr lang="ru-RU" sz="2000" dirty="0" smtClean="0">
                <a:solidFill>
                  <a:schemeClr val="bg1">
                    <a:lumMod val="95000"/>
                    <a:lumOff val="5000"/>
                  </a:schemeClr>
                </a:solidFill>
                <a:latin typeface="Times New Roman" pitchFamily="18" charset="0"/>
                <a:cs typeface="Times New Roman" pitchFamily="18" charset="0"/>
              </a:rPr>
              <a:t>. Затем </a:t>
            </a:r>
            <a:r>
              <a:rPr lang="ru-RU" sz="2000" dirty="0" err="1" smtClean="0">
                <a:solidFill>
                  <a:schemeClr val="bg1">
                    <a:lumMod val="95000"/>
                    <a:lumOff val="5000"/>
                  </a:schemeClr>
                </a:solidFill>
                <a:latin typeface="Times New Roman" pitchFamily="18" charset="0"/>
                <a:cs typeface="Times New Roman" pitchFamily="18" charset="0"/>
              </a:rPr>
              <a:t>Присурье</a:t>
            </a:r>
            <a:r>
              <a:rPr lang="ru-RU" sz="2000" dirty="0" smtClean="0">
                <a:solidFill>
                  <a:schemeClr val="bg1">
                    <a:lumMod val="95000"/>
                    <a:lumOff val="5000"/>
                  </a:schemeClr>
                </a:solidFill>
                <a:latin typeface="Times New Roman" pitchFamily="18" charset="0"/>
                <a:cs typeface="Times New Roman" pitchFamily="18" charset="0"/>
              </a:rPr>
              <a:t> вновь стало вотчиной древней мордвы. В результате гидроним мог произноситься </a:t>
            </a:r>
            <a:r>
              <a:rPr lang="ru-RU" sz="2000" dirty="0" err="1" smtClean="0">
                <a:solidFill>
                  <a:schemeClr val="bg1">
                    <a:lumMod val="95000"/>
                    <a:lumOff val="5000"/>
                  </a:schemeClr>
                </a:solidFill>
                <a:latin typeface="Times New Roman" pitchFamily="18" charset="0"/>
                <a:cs typeface="Times New Roman" pitchFamily="18" charset="0"/>
              </a:rPr>
              <a:t>Сурау</a:t>
            </a:r>
            <a:r>
              <a:rPr lang="ru-RU" sz="2000" dirty="0" smtClean="0">
                <a:solidFill>
                  <a:schemeClr val="bg1">
                    <a:lumMod val="95000"/>
                    <a:lumOff val="5000"/>
                  </a:schemeClr>
                </a:solidFill>
                <a:latin typeface="Times New Roman" pitchFamily="18" charset="0"/>
                <a:cs typeface="Times New Roman" pitchFamily="18" charset="0"/>
              </a:rPr>
              <a:t>, конечное «а» возникло под влиянием русского слова «река»</a:t>
            </a:r>
            <a:endParaRPr lang="ru-RU" sz="2000" dirty="0">
              <a:solidFill>
                <a:schemeClr val="bg1">
                  <a:lumMod val="95000"/>
                  <a:lumOff val="5000"/>
                </a:schemeClr>
              </a:solidFill>
              <a:latin typeface="Times New Roman" pitchFamily="18" charset="0"/>
              <a:cs typeface="Times New Roman" pitchFamily="18" charset="0"/>
            </a:endParaRPr>
          </a:p>
        </p:txBody>
      </p:sp>
    </p:spTree>
  </p:cSld>
  <p:clrMapOvr>
    <a:masterClrMapping/>
  </p:clrMapOvr>
  <p:transition advTm="16375"/>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57158" y="5301208"/>
            <a:ext cx="8786842" cy="1556792"/>
          </a:xfrm>
        </p:spPr>
        <p:txBody>
          <a:bodyPr>
            <a:normAutofit/>
          </a:bodyPr>
          <a:lstStyle/>
          <a:p>
            <a:pPr algn="ctr"/>
            <a:r>
              <a:rPr lang="ru-RU" sz="1800" dirty="0" smtClean="0">
                <a:latin typeface="Times New Roman" pitchFamily="18" charset="0"/>
                <a:cs typeface="Times New Roman" pitchFamily="18" charset="0"/>
              </a:rPr>
              <a:t>Название реки </a:t>
            </a:r>
            <a:r>
              <a:rPr lang="ru-RU" sz="1800" b="1" i="1" dirty="0" err="1" smtClean="0">
                <a:latin typeface="Times New Roman" pitchFamily="18" charset="0"/>
                <a:cs typeface="Times New Roman" pitchFamily="18" charset="0"/>
              </a:rPr>
              <a:t>Медяна</a:t>
            </a:r>
            <a:r>
              <a:rPr lang="ru-RU" sz="1800" b="1" i="1"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соответствует близлежащему населенному пункту селу </a:t>
            </a:r>
            <a:r>
              <a:rPr lang="ru-RU" sz="1800" dirty="0" err="1" smtClean="0">
                <a:latin typeface="Times New Roman" pitchFamily="18" charset="0"/>
                <a:cs typeface="Times New Roman" pitchFamily="18" charset="0"/>
              </a:rPr>
              <a:t>Медяны</a:t>
            </a:r>
            <a:r>
              <a:rPr lang="ru-RU" sz="1800" dirty="0" smtClean="0">
                <a:latin typeface="Times New Roman" pitchFamily="18" charset="0"/>
                <a:cs typeface="Times New Roman" pitchFamily="18" charset="0"/>
              </a:rPr>
              <a:t>, по одной версии, имеет русское происхождение ("Медная"), по другой, действительно, произошло от названия "Города Пророка" - ближневосточной Медины. В обоих случаях название было изменено татарским языком</a:t>
            </a:r>
            <a:r>
              <a:rPr lang="ru-RU" sz="1800" dirty="0" smtClean="0"/>
              <a:t>.</a:t>
            </a:r>
            <a:endParaRPr lang="ru-RU" sz="1800" dirty="0"/>
          </a:p>
        </p:txBody>
      </p:sp>
      <p:pic>
        <p:nvPicPr>
          <p:cNvPr id="4" name="Рисунок 3" descr="C:\Documents and Settings\User\Рабочий стол\voyevTeHY3c.jpg"/>
          <p:cNvPicPr/>
          <p:nvPr/>
        </p:nvPicPr>
        <p:blipFill>
          <a:blip r:embed="rId2" cstate="print"/>
          <a:srcRect/>
          <a:stretch>
            <a:fillRect/>
          </a:stretch>
        </p:blipFill>
        <p:spPr bwMode="auto">
          <a:xfrm>
            <a:off x="500034" y="214290"/>
            <a:ext cx="7960398" cy="4968552"/>
          </a:xfrm>
          <a:prstGeom prst="rect">
            <a:avLst/>
          </a:prstGeom>
          <a:noFill/>
          <a:ln w="9525">
            <a:noFill/>
            <a:miter lim="800000"/>
            <a:headEnd/>
            <a:tailEnd/>
          </a:ln>
        </p:spPr>
      </p:pic>
    </p:spTree>
  </p:cSld>
  <p:clrMapOvr>
    <a:masterClrMapping/>
  </p:clrMapOvr>
  <p:transition advTm="1370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85720" y="4221088"/>
            <a:ext cx="8858280" cy="2065432"/>
          </a:xfrm>
        </p:spPr>
        <p:txBody>
          <a:bodyPr>
            <a:normAutofit/>
          </a:bodyPr>
          <a:lstStyle/>
          <a:p>
            <a:r>
              <a:rPr lang="ru-RU" sz="2400" b="1" i="1" dirty="0" smtClean="0">
                <a:latin typeface="Times New Roman" pitchFamily="18" charset="0"/>
                <a:cs typeface="Times New Roman" pitchFamily="18" charset="0"/>
              </a:rPr>
              <a:t>Речка </a:t>
            </a:r>
            <a:r>
              <a:rPr lang="ru-RU" sz="2400" b="1" i="1" dirty="0" err="1" smtClean="0">
                <a:latin typeface="Times New Roman" pitchFamily="18" charset="0"/>
                <a:cs typeface="Times New Roman" pitchFamily="18" charset="0"/>
              </a:rPr>
              <a:t>Анда</a:t>
            </a:r>
            <a:r>
              <a:rPr lang="ru-RU" sz="2400" dirty="0" smtClean="0">
                <a:latin typeface="Times New Roman" pitchFamily="18" charset="0"/>
                <a:cs typeface="Times New Roman" pitchFamily="18" charset="0"/>
              </a:rPr>
              <a:t> - название произошло от </a:t>
            </a:r>
            <a:r>
              <a:rPr lang="ru-RU" sz="2400" u="sng" dirty="0" smtClean="0">
                <a:latin typeface="Times New Roman" pitchFamily="18" charset="0"/>
                <a:cs typeface="Times New Roman" pitchFamily="18" charset="0"/>
                <a:hlinkClick r:id="rId3" tooltip="Мордовские языки"/>
              </a:rPr>
              <a:t>мордовского</a:t>
            </a:r>
            <a:r>
              <a:rPr lang="ru-RU" sz="2400" dirty="0" smtClean="0">
                <a:latin typeface="Times New Roman" pitchFamily="18" charset="0"/>
                <a:cs typeface="Times New Roman" pitchFamily="18" charset="0"/>
              </a:rPr>
              <a:t> (эрзянского) «</a:t>
            </a:r>
            <a:r>
              <a:rPr lang="ru-RU" sz="2400" dirty="0" err="1" smtClean="0">
                <a:latin typeface="Times New Roman" pitchFamily="18" charset="0"/>
                <a:cs typeface="Times New Roman" pitchFamily="18" charset="0"/>
              </a:rPr>
              <a:t>андома</a:t>
            </a:r>
            <a:r>
              <a:rPr lang="ru-RU" sz="2400" dirty="0" smtClean="0">
                <a:latin typeface="Times New Roman" pitchFamily="18" charset="0"/>
                <a:cs typeface="Times New Roman" pitchFamily="18" charset="0"/>
              </a:rPr>
              <a:t>» — «кормящая», т.к. по берегам реки до XVII </a:t>
            </a:r>
            <a:r>
              <a:rPr lang="ru-RU" sz="2400" u="sng" dirty="0" smtClean="0">
                <a:latin typeface="Times New Roman" pitchFamily="18" charset="0"/>
                <a:cs typeface="Times New Roman" pitchFamily="18" charset="0"/>
                <a:hlinkClick r:id="rId4" tooltip="Век"/>
              </a:rPr>
              <a:t>века</a:t>
            </a:r>
            <a:r>
              <a:rPr lang="ru-RU" sz="2400" dirty="0" smtClean="0">
                <a:latin typeface="Times New Roman" pitchFamily="18" charset="0"/>
                <a:cs typeface="Times New Roman" pitchFamily="18" charset="0"/>
              </a:rPr>
              <a:t> располагались бортные угодья — важный источник существования </a:t>
            </a:r>
            <a:r>
              <a:rPr lang="ru-RU" sz="2400" u="sng" dirty="0" smtClean="0">
                <a:latin typeface="Times New Roman" pitchFamily="18" charset="0"/>
                <a:cs typeface="Times New Roman" pitchFamily="18" charset="0"/>
                <a:hlinkClick r:id="rId5" tooltip="Мордва"/>
              </a:rPr>
              <a:t>Мордвы</a:t>
            </a:r>
            <a:r>
              <a:rPr lang="ru-RU" sz="2400" dirty="0" smtClean="0">
                <a:latin typeface="Times New Roman" pitchFamily="18" charset="0"/>
                <a:cs typeface="Times New Roman" pitchFamily="18" charset="0"/>
              </a:rPr>
              <a:t>.</a:t>
            </a:r>
          </a:p>
          <a:p>
            <a:endParaRPr lang="ru-RU" dirty="0"/>
          </a:p>
        </p:txBody>
      </p:sp>
      <p:pic>
        <p:nvPicPr>
          <p:cNvPr id="6" name="Рисунок 5" descr="C:\Documents and Settings\User\Рабочий стол\getImage (1).jpg"/>
          <p:cNvPicPr/>
          <p:nvPr/>
        </p:nvPicPr>
        <p:blipFill>
          <a:blip r:embed="rId6" cstate="print"/>
          <a:srcRect/>
          <a:stretch>
            <a:fillRect/>
          </a:stretch>
        </p:blipFill>
        <p:spPr bwMode="auto">
          <a:xfrm>
            <a:off x="642910" y="214290"/>
            <a:ext cx="7929618" cy="3949318"/>
          </a:xfrm>
          <a:prstGeom prst="rect">
            <a:avLst/>
          </a:prstGeom>
          <a:noFill/>
          <a:ln w="9525">
            <a:noFill/>
            <a:miter lim="800000"/>
            <a:headEnd/>
            <a:tailEnd/>
          </a:ln>
        </p:spPr>
      </p:pic>
      <p:sp>
        <p:nvSpPr>
          <p:cNvPr id="5" name="Прямоугольник 4"/>
          <p:cNvSpPr/>
          <p:nvPr/>
        </p:nvSpPr>
        <p:spPr>
          <a:xfrm>
            <a:off x="5500694" y="3786190"/>
            <a:ext cx="2857520" cy="369332"/>
          </a:xfrm>
          <a:prstGeom prst="rect">
            <a:avLst/>
          </a:prstGeom>
        </p:spPr>
        <p:txBody>
          <a:bodyPr wrap="square">
            <a:spAutoFit/>
          </a:bodyPr>
          <a:lstStyle/>
          <a:p>
            <a:r>
              <a:rPr lang="ru-RU" dirty="0" smtClean="0"/>
              <a:t>              Жукова Оля </a:t>
            </a:r>
          </a:p>
        </p:txBody>
      </p:sp>
    </p:spTree>
    <p:custDataLst>
      <p:tags r:id="rId1"/>
    </p:custDataLst>
  </p:cSld>
  <p:clrMapOvr>
    <a:masterClrMapping/>
  </p:clrMapOvr>
  <p:transition advTm="10265"/>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85720" y="4077072"/>
            <a:ext cx="8858280" cy="3096344"/>
          </a:xfrm>
        </p:spPr>
        <p:txBody>
          <a:bodyPr>
            <a:normAutofit fontScale="77500" lnSpcReduction="20000"/>
          </a:bodyPr>
          <a:lstStyle/>
          <a:p>
            <a:r>
              <a:rPr lang="ru-RU" sz="2900" b="1" i="1" dirty="0" smtClean="0"/>
              <a:t>Речка </a:t>
            </a:r>
            <a:r>
              <a:rPr lang="ru-RU" sz="2900" b="1" i="1" dirty="0" err="1" smtClean="0"/>
              <a:t>Курмышка</a:t>
            </a:r>
            <a:r>
              <a:rPr lang="ru-RU" sz="2900" b="1" i="1" dirty="0" smtClean="0"/>
              <a:t>: </a:t>
            </a:r>
            <a:r>
              <a:rPr lang="ru-RU" sz="2900" dirty="0" smtClean="0"/>
              <a:t>название некогда полноводной реки связано с названием местности, из которой река берет начало (</a:t>
            </a:r>
            <a:r>
              <a:rPr lang="ru-RU" sz="2900" dirty="0" err="1" smtClean="0"/>
              <a:t>Курмыш</a:t>
            </a:r>
            <a:r>
              <a:rPr lang="ru-RU" sz="2900" dirty="0" smtClean="0"/>
              <a:t>). Одни исследователи объясняют происхождение этого названия от финского корня «деревня». Другие исследователи считают, что слово «</a:t>
            </a:r>
            <a:r>
              <a:rPr lang="ru-RU" sz="2900" dirty="0" err="1" smtClean="0"/>
              <a:t>Курмыш</a:t>
            </a:r>
            <a:r>
              <a:rPr lang="ru-RU" sz="2900" dirty="0" smtClean="0"/>
              <a:t>» не мордовское, а чувашское и соответствует понятию открытого видного местоположения, каким в действительности и является выступ бывшего </a:t>
            </a:r>
            <a:r>
              <a:rPr lang="ru-RU" sz="2900" dirty="0" err="1" smtClean="0"/>
              <a:t>Курмышского</a:t>
            </a:r>
            <a:r>
              <a:rPr lang="ru-RU" sz="2900" dirty="0" smtClean="0"/>
              <a:t> острова, находящегося между слияниями рек Суры и </a:t>
            </a:r>
            <a:r>
              <a:rPr lang="ru-RU" sz="2900" dirty="0" err="1" smtClean="0"/>
              <a:t>Курмышки</a:t>
            </a:r>
            <a:r>
              <a:rPr lang="ru-RU" sz="2900" dirty="0" smtClean="0"/>
              <a:t>.</a:t>
            </a:r>
          </a:p>
          <a:p>
            <a:pPr fontAlgn="base"/>
            <a:endParaRPr lang="ru-RU" sz="2900" dirty="0" smtClean="0"/>
          </a:p>
          <a:p>
            <a:endParaRPr lang="ru-RU" dirty="0"/>
          </a:p>
        </p:txBody>
      </p:sp>
      <p:pic>
        <p:nvPicPr>
          <p:cNvPr id="4" name="Рисунок 3" descr="D:\DCIM\фото\природа\IMG_1825.JPG"/>
          <p:cNvPicPr/>
          <p:nvPr/>
        </p:nvPicPr>
        <p:blipFill>
          <a:blip r:embed="rId3" cstate="print"/>
          <a:srcRect/>
          <a:stretch>
            <a:fillRect/>
          </a:stretch>
        </p:blipFill>
        <p:spPr bwMode="auto">
          <a:xfrm>
            <a:off x="785786" y="0"/>
            <a:ext cx="7929618" cy="4005064"/>
          </a:xfrm>
          <a:prstGeom prst="rect">
            <a:avLst/>
          </a:prstGeom>
          <a:noFill/>
          <a:ln w="9525">
            <a:noFill/>
            <a:miter lim="800000"/>
            <a:headEnd/>
            <a:tailEnd/>
          </a:ln>
        </p:spPr>
      </p:pic>
      <p:sp>
        <p:nvSpPr>
          <p:cNvPr id="5" name="Прямоугольник 4"/>
          <p:cNvSpPr/>
          <p:nvPr/>
        </p:nvSpPr>
        <p:spPr>
          <a:xfrm>
            <a:off x="6643702" y="3571876"/>
            <a:ext cx="1668277" cy="369332"/>
          </a:xfrm>
          <a:prstGeom prst="rect">
            <a:avLst/>
          </a:prstGeom>
        </p:spPr>
        <p:txBody>
          <a:bodyPr wrap="none">
            <a:spAutoFit/>
          </a:bodyPr>
          <a:lstStyle/>
          <a:p>
            <a:r>
              <a:rPr lang="ru-RU" b="1" i="1" dirty="0" err="1" smtClean="0"/>
              <a:t>Патыкина</a:t>
            </a:r>
            <a:r>
              <a:rPr lang="ru-RU" b="1" i="1" dirty="0" smtClean="0"/>
              <a:t> Т.</a:t>
            </a:r>
            <a:endParaRPr lang="ru-RU" dirty="0" smtClean="0"/>
          </a:p>
        </p:txBody>
      </p:sp>
    </p:spTree>
    <p:custDataLst>
      <p:tags r:id="rId1"/>
    </p:custDataLst>
  </p:cSld>
  <p:clrMapOvr>
    <a:masterClrMapping/>
  </p:clrMapOvr>
  <p:transition advTm="851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6.9"/>
</p:tagLst>
</file>

<file path=ppt/tags/tag2.xml><?xml version="1.0" encoding="utf-8"?>
<p:tagLst xmlns:a="http://schemas.openxmlformats.org/drawingml/2006/main" xmlns:r="http://schemas.openxmlformats.org/officeDocument/2006/relationships" xmlns:p="http://schemas.openxmlformats.org/presentationml/2006/main">
  <p:tag name="TIMING" val="|1.5"/>
</p:tagLst>
</file>

<file path=ppt/tags/tag3.xml><?xml version="1.0" encoding="utf-8"?>
<p:tagLst xmlns:a="http://schemas.openxmlformats.org/drawingml/2006/main" xmlns:r="http://schemas.openxmlformats.org/officeDocument/2006/relationships" xmlns:p="http://schemas.openxmlformats.org/presentationml/2006/main">
  <p:tag name="TIMING" val="|0.7|3.1"/>
</p:tagLst>
</file>

<file path=ppt/tags/tag4.xml><?xml version="1.0" encoding="utf-8"?>
<p:tagLst xmlns:a="http://schemas.openxmlformats.org/drawingml/2006/main" xmlns:r="http://schemas.openxmlformats.org/officeDocument/2006/relationships" xmlns:p="http://schemas.openxmlformats.org/presentationml/2006/main">
  <p:tag name="TIMING" val="|1.2"/>
</p:tagLst>
</file>

<file path=ppt/tags/tag5.xml><?xml version="1.0" encoding="utf-8"?>
<p:tagLst xmlns:a="http://schemas.openxmlformats.org/drawingml/2006/main" xmlns:r="http://schemas.openxmlformats.org/officeDocument/2006/relationships" xmlns:p="http://schemas.openxmlformats.org/presentationml/2006/main">
  <p:tag name="TIMING" val="|1.1|1.1|0.9|0.6|0.5"/>
</p:tagLst>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169</TotalTime>
  <Words>965</Words>
  <Application>Microsoft Office PowerPoint</Application>
  <PresentationFormat>Экран (4:3)</PresentationFormat>
  <Paragraphs>67</Paragraphs>
  <Slides>24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Техническая</vt:lpstr>
      <vt:lpstr>Областной географо-краеведческий конкурс  « Край нижегородский» </vt:lpstr>
      <vt:lpstr>Слайд 2</vt:lpstr>
      <vt:lpstr>Слайд 3</vt:lpstr>
      <vt:lpstr>Пьяна, единственная в своем роде река, </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Литература: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Областной географо-краеведческий конкурс  « Край нижегородский»</dc:title>
  <dc:creator>Админ</dc:creator>
  <cp:lastModifiedBy>User</cp:lastModifiedBy>
  <cp:revision>20</cp:revision>
  <dcterms:created xsi:type="dcterms:W3CDTF">2014-11-12T09:17:40Z</dcterms:created>
  <dcterms:modified xsi:type="dcterms:W3CDTF">2016-11-22T09:52:16Z</dcterms:modified>
</cp:coreProperties>
</file>