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87" r:id="rId3"/>
    <p:sldId id="266" r:id="rId4"/>
    <p:sldId id="269" r:id="rId5"/>
    <p:sldId id="288" r:id="rId6"/>
    <p:sldId id="267" r:id="rId7"/>
    <p:sldId id="268" r:id="rId8"/>
    <p:sldId id="289" r:id="rId9"/>
    <p:sldId id="257" r:id="rId10"/>
    <p:sldId id="290" r:id="rId11"/>
    <p:sldId id="270" r:id="rId12"/>
    <p:sldId id="271" r:id="rId13"/>
    <p:sldId id="272" r:id="rId14"/>
    <p:sldId id="273" r:id="rId15"/>
    <p:sldId id="274" r:id="rId16"/>
    <p:sldId id="281" r:id="rId17"/>
    <p:sldId id="275" r:id="rId18"/>
    <p:sldId id="277" r:id="rId19"/>
    <p:sldId id="279" r:id="rId20"/>
    <p:sldId id="278" r:id="rId21"/>
    <p:sldId id="276" r:id="rId22"/>
    <p:sldId id="280" r:id="rId23"/>
    <p:sldId id="282" r:id="rId24"/>
    <p:sldId id="283" r:id="rId25"/>
    <p:sldId id="258" r:id="rId26"/>
    <p:sldId id="261" r:id="rId27"/>
    <p:sldId id="260" r:id="rId28"/>
    <p:sldId id="262" r:id="rId29"/>
    <p:sldId id="263" r:id="rId30"/>
    <p:sldId id="264" r:id="rId31"/>
    <p:sldId id="284" r:id="rId32"/>
    <p:sldId id="285" r:id="rId33"/>
    <p:sldId id="286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A8E0-A03D-431C-AB39-7F9831762594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6EB68-C1A6-472F-813D-906F83F4B93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A8E0-A03D-431C-AB39-7F9831762594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6EB68-C1A6-472F-813D-906F83F4B9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A8E0-A03D-431C-AB39-7F9831762594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6EB68-C1A6-472F-813D-906F83F4B9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A8E0-A03D-431C-AB39-7F9831762594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6EB68-C1A6-472F-813D-906F83F4B9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A8E0-A03D-431C-AB39-7F9831762594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6EB68-C1A6-472F-813D-906F83F4B93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A8E0-A03D-431C-AB39-7F9831762594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6EB68-C1A6-472F-813D-906F83F4B9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A8E0-A03D-431C-AB39-7F9831762594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6EB68-C1A6-472F-813D-906F83F4B93F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A8E0-A03D-431C-AB39-7F9831762594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6EB68-C1A6-472F-813D-906F83F4B9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A8E0-A03D-431C-AB39-7F9831762594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6EB68-C1A6-472F-813D-906F83F4B9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A8E0-A03D-431C-AB39-7F9831762594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6EB68-C1A6-472F-813D-906F83F4B93F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A8E0-A03D-431C-AB39-7F9831762594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6EB68-C1A6-472F-813D-906F83F4B9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76B3A8E0-A03D-431C-AB39-7F9831762594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E7C6EB68-C1A6-472F-813D-906F83F4B93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E%D0%BB%D0%BB%D0%B5%D0%B4%D0%B6" TargetMode="External"/><Relationship Id="rId2" Type="http://schemas.openxmlformats.org/officeDocument/2006/relationships/hyperlink" Target="https://ru.wikipedia.org/wiki/%D0%AD%D0%BA%D0%B7%D0%B0%D0%BC%D0%B5%D0%B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0%D1%82%D1%82%D0%B5%D1%81%D1%82%D0%B0%D1%82" TargetMode="External"/><Relationship Id="rId5" Type="http://schemas.openxmlformats.org/officeDocument/2006/relationships/hyperlink" Target="https://ru.wikipedia.org/wiki/%D0%A4%D0%B5%D0%B4%D0%B5%D1%80%D0%B0%D1%82%D0%B8%D0%B2%D0%BD%D0%BE%D0%B5_%D1%83%D1%81%D1%82%D1%80%D0%BE%D0%B9%D1%81%D1%82%D0%B2%D0%BE_%D0%A0%D0%BE%D1%81%D1%81%D0%B8%D0%B8" TargetMode="External"/><Relationship Id="rId4" Type="http://schemas.openxmlformats.org/officeDocument/2006/relationships/hyperlink" Target="https://ru.wikipedia.org/wiki/%D0%A2%D0%B5%D1%85%D0%BD%D0%B8%D0%BA%D1%83%D0%BC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543800" cy="1524000"/>
          </a:xfrm>
        </p:spPr>
        <p:txBody>
          <a:bodyPr/>
          <a:lstStyle/>
          <a:p>
            <a:pPr algn="ctr"/>
            <a:r>
              <a:rPr lang="ru-RU" dirty="0" smtClean="0"/>
              <a:t>ГИА 9 </a:t>
            </a:r>
            <a:r>
              <a:rPr lang="ru-RU" dirty="0" smtClean="0"/>
              <a:t>- 2017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Что нужно знать родителям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 СДАЕМ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600079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ОГЭ по всем учебным предметам начинается в 10.00 по местному времени. В день экзамена участник ОГЭ прибывает в ППЭ не позднее 9.15 по местному времени.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Место проведения: ППЭ в школе с. Овсянка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Допуск в ППЭ осуществляется при наличии у участников документов, удостоверяющих личность, и при наличии их в списках распределения в данный ППЭ.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случае отсутствия у обучающихся документа, удостоверяющего личность, он допускается в ППЭ после подтверждения его личности сопровождающим.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57158" y="1643050"/>
            <a:ext cx="8229600" cy="432511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участник ОГЭ опоздал на экзамен, он допускается к сдаче ОГЭ в установленном порядке, при этом время окончания экзамена не продлевается, повторный общий инструктаж не проводится. Организаторы предоставляют необходимую информацию для заполнения полей бланков ОГЭ.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Повторно к участию в ОГЭ по данному учебному предмету в дополнительные сроки указанный участник может быть допущен только по решению председателя ГЭК.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229600" cy="1066800"/>
          </a:xfrm>
        </p:spPr>
        <p:txBody>
          <a:bodyPr/>
          <a:lstStyle/>
          <a:p>
            <a:r>
              <a:rPr lang="ru-RU" b="1" dirty="0" smtClean="0"/>
              <a:t>ЗАПРЕЩЕНО!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1214422"/>
            <a:ext cx="8715436" cy="43251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день проведения экзамена (в период с момента входа в ППЭ и до окончания экзамена) участникам запрещается иметь при себе средства связи, электронно-вычислительную технику, фото-, аудио- и видеоаппаратуру, справочные материалы, письменные заметки и иные средства хранения и передачи информации, выносить из аудитории письменные заметки и иные средства хранения и передачи информации. Из ППЭ запрещается выносить экзаменационные материалы, в том числе КИМ и черновики на бумажном или электронном носителях, фотографировать экзаменационные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32511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Рекомендуется взять с собой только необходимые вещи:</a:t>
            </a:r>
          </a:p>
          <a:p>
            <a:pPr algn="just"/>
            <a:r>
              <a:rPr lang="ru-RU" dirty="0" err="1" smtClean="0"/>
              <a:t>Гелевая</a:t>
            </a:r>
            <a:r>
              <a:rPr lang="ru-RU" dirty="0" smtClean="0"/>
              <a:t> или капиллярная ручка с чернилами черного цвета</a:t>
            </a:r>
          </a:p>
          <a:p>
            <a:pPr algn="just"/>
            <a:r>
              <a:rPr lang="ru-RU" dirty="0" smtClean="0"/>
              <a:t>Разрешенные средства обучения и воспитания.</a:t>
            </a:r>
          </a:p>
          <a:p>
            <a:pPr algn="just"/>
            <a:r>
              <a:rPr lang="ru-RU" dirty="0" smtClean="0"/>
              <a:t>Лекарства и питание (при необходимости)</a:t>
            </a:r>
          </a:p>
          <a:p>
            <a:pPr algn="just">
              <a:buNone/>
            </a:pPr>
            <a:r>
              <a:rPr lang="ru-RU" dirty="0" smtClean="0"/>
              <a:t>Иные вещи участники ОГЭ обязаны оставить в специально разрешенном месте для хранения личных вещей до входа в ППЭ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325112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Участники ОГЭ занимают рабочие места в аудитории в соответствие со списками распределения. Изменение рабочего места запрещено.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время экзамена запрещено общаться друг с другом, свободно перемещаться по аудитории и ППЭ, выходить из аудитории без разрешения организатора.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выходе из аудитории во время экзамена участник ОГЭ должен оставить экзаменационные материалы, черновики и письменные принадлежности на рабочем столе.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0668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ВНИМАНИЕ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700808"/>
            <a:ext cx="7543800" cy="3886200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Участники ОГЭ, допустивших нарушение указанных требований или нарушения Порядка проведения государственной итоговой аттестации, удаляются с экзамена.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факт нарушения подтверждается, председатель ГЭК принимает нарушение об аннулировании результатов участника ОГЭ по соответствующему учебному предмету.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ЧЕМ МОЖНО ПОЛЬЗОВАТЬСЯ НА ЭКЗАМЕНЕ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060848"/>
            <a:ext cx="7543800" cy="38862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РУССКИЙ ЯЗЫК</a:t>
            </a:r>
          </a:p>
          <a:p>
            <a:pPr>
              <a:buNone/>
            </a:pPr>
            <a:r>
              <a:rPr lang="ru-RU" dirty="0" smtClean="0"/>
              <a:t>Разрешается использовать орфографические словари.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МАТЕМАТИКА</a:t>
            </a:r>
          </a:p>
          <a:p>
            <a:r>
              <a:rPr lang="ru-RU" dirty="0" smtClean="0"/>
              <a:t>Разрешается пользоваться линейкой.</a:t>
            </a:r>
          </a:p>
          <a:p>
            <a:r>
              <a:rPr lang="ru-RU" dirty="0" smtClean="0"/>
              <a:t>Справочные материалы, которые можно использовать во время экзамена, выдаются каждому участнику ОГЭ вместе с текстом его экзаменационной работы.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0668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ЧЕМ МОЖНО ПОЛЬЗОВАТЬСЯ НА ЭКЗАМЕНЕ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860048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ФИЗИКА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пользоваться непрограммируемым калькулятором.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Непрограммируемый калькулятор – это калькулятор, который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должен обеспечивать арифметические вычисления (сложение, вычитание, умножение, деление, извлечение корня) и вычисление тригонометрических функций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sin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ctg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arcsin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arcos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arctg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); не должен предоставлять возможность сохранения в своей памяти баз данных экзаменационных заданий и их решений, а также любой другой информации, знание которой прямо или косвенно проверяется на экзамене.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Калькулятор не должен предоставлять экзаменующемуся возможности получения извне информации во время сдачи экзамена. Коммуникационные возможности калькулятора не должны допускать беспроводного обмена информацией с любыми внешними источниками.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Лабораторное оборудование, необходимое для выполнения части заданий,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предоставлятся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участникам ОГЭ в пункте проведения экзамена.</a:t>
            </a:r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229600" cy="10668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ЧЕМ МОЖНО ПОЛЬЗОВАТЬСЯ НА ЭКЗАМЕНЕ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988840"/>
            <a:ext cx="7543800" cy="3886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БИОЛОГИЯ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пользоваться линейкой, карандашом и непрограммируемым калькулятором.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ГЕОГРАФИЯ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Разрешено использование непрограммируемого калькулятора, линейки и географических атласов для 7, 8 и 9 классов.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ТАКОЕ ГИА (ОГЭ)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239000" cy="6772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7239000" cy="538419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Всё, что не входит в спецификацию КИМ ОГЭ по предмету, иметь и использовать на экзамене запрещено, в том числе: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мобильные телефоны или иные средства связи;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любые электронно-вычислительные устройства;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фото, аудио и видеоаппаратуру;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справочные материалы и письменные заметки;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иные средства хранения и передачи информации.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нарушении этих правил и отказе в их соблюдении организаторы совместно с уполномоченным представителем ГЭК вправе удалить участника ОГЭ с экзамена с внесением записи в протокол проведения экзамена в аудитории с указанием причины удаления. На бланках и в пропуске проставляется метка о факте удаления с экзамена.</a:t>
            </a:r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00108"/>
            <a:ext cx="8229600" cy="4325112"/>
          </a:xfrm>
        </p:spPr>
        <p:txBody>
          <a:bodyPr>
            <a:normAutofit/>
          </a:bodyPr>
          <a:lstStyle/>
          <a:p>
            <a:pPr marL="7938" indent="-7938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Экзаменационная работа выполняется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гелевой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капиллярной ручкой с чернилами черного цвета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Экзаменационная работа, выполненная другими письменными принадлежностями, не обрабатывается и не проверяется.</a:t>
            </a:r>
          </a:p>
          <a:p>
            <a:pPr marL="7938" indent="-7938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Участник ОГЭ пользуется при выполнении работы черновиками со штампом образовательной организации, на базе которой организован ППЭ, и делать пометки в КИМ.</a:t>
            </a:r>
          </a:p>
          <a:p>
            <a:pPr marL="7938" indent="-7938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Черновики и КИМ не проверяются и записи в них не учитываются при обработке.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32511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Участник ОГЭ, который по состоянию здоровья или другим объективным причинам не может завершить выполнение экзаменационной работы, имеет право досрочно сдать экзаменационные материалы и покинуть аудиторию. Ответственный организатор должен пригласить организатора вне аудитории, который сопроводит такого участника к медицинскому работнику. В случае подтверждения медработником ухудшения состояния здоровья составляется акт о досрочном завершении экзамена по объективным причинам.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3357586"/>
          </a:xfrm>
        </p:spPr>
        <p:txBody>
          <a:bodyPr>
            <a:normAutofit/>
          </a:bodyPr>
          <a:lstStyle/>
          <a:p>
            <a:pPr marL="88900" indent="-889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Участники ОГЭ, досрочно завершившие выполнение экзаменационной работы, могут покинуть ППЭ. Организаторы принимают у них все экзаменационные материалы.</a:t>
            </a:r>
          </a:p>
          <a:p>
            <a:pPr marL="85725" indent="-11113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2017 году для сдачи ОГЭ отводится следующее количество времени для каждого предмета:</a:t>
            </a:r>
          </a:p>
          <a:p>
            <a:pPr algn="just">
              <a:buNone/>
            </a:pPr>
            <a:endParaRPr lang="ru-RU" sz="24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71604" y="2928934"/>
          <a:ext cx="6096000" cy="362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Предмет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Время  (мин)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Русский язык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235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Математика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235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Физика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180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Биология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180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География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120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Обществознание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180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000240"/>
            <a:ext cx="8229600" cy="2357454"/>
          </a:xfrm>
        </p:spPr>
        <p:txBody>
          <a:bodyPr/>
          <a:lstStyle/>
          <a:p>
            <a:pPr marL="11113" indent="-11113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Результаты ГИА признаются удовлетворительными, если участник ГИА набрал количество баллов не ниже минимального, определяемым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Рособрнадзором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dirty="0" smtClean="0"/>
              <a:t>Шкала перевода баллов в отметки</a:t>
            </a:r>
            <a:endParaRPr lang="ru-RU" sz="4000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25" y="1142984"/>
            <a:ext cx="8905875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35342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357430"/>
            <a:ext cx="8458200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762125"/>
            <a:ext cx="871537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3" y="1657350"/>
            <a:ext cx="8486775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04950"/>
            <a:ext cx="868680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357158" y="1214422"/>
            <a:ext cx="857252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Освоение образовательных программ основного общего образования завершается обязательной государственной итоговой аттестацией  по русскому языку,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математике и 2 предметам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выбору учащегося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Государственная итоговая аттестация  — это основной обязательный вид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tooltip="Экзамен"/>
              </a:rPr>
              <a:t>экзамена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в 9 классе. Служит для контроля знаний, полученных учащимися за 9 лет, а также для приёма в учреждения среднего профессионального образования (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 tooltip="Колледж"/>
              </a:rPr>
              <a:t>колледжи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 tooltip="Техникум"/>
              </a:rPr>
              <a:t>техникумы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ОГЭ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оценивается на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 tooltip="Федеративное устройство России"/>
              </a:rPr>
              <a:t>региональном уровне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После экзаменов ученикам выдают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 tooltip="Аттестат"/>
              </a:rPr>
              <a:t>аттестаты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о получении основного общего образования. Учащиеся, окончившие 9 класс с отличием, получают аттестаты особого образца.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466850"/>
            <a:ext cx="857250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0668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АПЕЛЛЯЦИЯ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1340768"/>
            <a:ext cx="8535892" cy="4806296"/>
          </a:xfrm>
        </p:spPr>
        <p:txBody>
          <a:bodyPr>
            <a:noAutofit/>
          </a:bodyPr>
          <a:lstStyle/>
          <a:p>
            <a:pPr marL="85725" indent="-11113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Участник ОГЭ имеет право подать апелляцию о нарушении установленного Порядка проведения ГИА и (или) о несогласии с выставленными баллами.</a:t>
            </a:r>
          </a:p>
          <a:p>
            <a:pPr marL="85725" indent="-11113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рассматривается апелляция по вопросам содержания и структуры заданий по учебным предметам, по вопросам, связанным с оцениваем результатов выполнения заданий с кратким ответом, неправильным оформлением работы.</a:t>
            </a:r>
          </a:p>
          <a:p>
            <a:pPr marL="85725" indent="-11113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Апелляцию о нарушении Порядка участник ОГЭ подает в день проведения экзамена члену ГЭК, не покидая ППЭ.</a:t>
            </a:r>
          </a:p>
          <a:p>
            <a:pPr marL="85725" indent="-11113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Апелляция о несогласии с выставленными баллами подается в течение двух рабочих дней после официального объявления результатов экзамена в конфликтную комиссию или в образовательную организацию ,в которой они были допущены. </a:t>
            </a:r>
          </a:p>
          <a:p>
            <a:pPr marL="85725" indent="-11113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Участники ОГЭ заблаговременно информируются о времени ,месте и порядке рассмотрения апелляций. Обучающийся и (или) его родители (законные представители) при желании присутствуют при рассмотрении апелляции.</a:t>
            </a:r>
          </a:p>
          <a:p>
            <a:pPr marL="85725" indent="-11113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071546"/>
            <a:ext cx="8229600" cy="4325112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рассмотрении апелляции о нарушении установленного  Порядка конфликтная комиссия выносит одно из решений: об отклонении апелляции и об удовлетворении апелляции.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удовлетворении апелляции результат ОГЭ аннулируется и участнику ОГЭ предоставляется возможность сдать экзамен в иной день, предусмотренный единым расписанием проведения ОГЭ.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325112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результатам рассмотрения апелляции о несогласии с выставленными баллами конфликтная комиссия принимает решение об отклонении апелляции и сохранении выставленных баллов или удовлетворении апелляции и изменении баллов. Баллы могут быть изменены как в сторону повышения, так и в сторону понижения.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910" y="714356"/>
            <a:ext cx="8229600" cy="1069848"/>
          </a:xfrm>
        </p:spPr>
        <p:txBody>
          <a:bodyPr/>
          <a:lstStyle/>
          <a:p>
            <a:r>
              <a:rPr lang="ru-RU" dirty="0" smtClean="0"/>
              <a:t>ФОРМЫ ПРОВЕДЕНИЯ ГИА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14400" y="1785938"/>
            <a:ext cx="8229600" cy="4324350"/>
          </a:xfrm>
        </p:spPr>
        <p:txBody>
          <a:bodyPr>
            <a:normAutofit/>
          </a:bodyPr>
          <a:lstStyle/>
          <a:p>
            <a:pPr marL="0" lvl="0" indent="539750" algn="just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5397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ОГЭ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это форма государственной итоговой аттестации по образовательным программам основного общего образования. При проведении ОГЭ используются контрольные измерительные материалы стандартизированной формы.</a:t>
            </a:r>
          </a:p>
          <a:p>
            <a:pPr marL="0" lvl="0" indent="539750" algn="just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5397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ГВЭ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форма ГИА в виде письменных и устных экзаменов с использованием текстов, тем, заданий, билетов.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СДАЕМ?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358246" cy="5929354"/>
          </a:xfrm>
        </p:spPr>
        <p:txBody>
          <a:bodyPr>
            <a:noAutofit/>
          </a:bodyPr>
          <a:lstStyle/>
          <a:p>
            <a:pPr marL="0" lvl="0" indent="53975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2015 году обязательными экзаменами в форме ГИА являлись только русский язык и математика.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lvl="0" indent="53975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2016 года, кроме русского языка и математики, школьников обязали сдавать ещё два экзамена по выбору.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lvl="0" indent="53975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Соответствующее нововведение зафиксировано в приказа Минобрнауки. 1. Пункт 4 изложить в следующей редакции: «ГИА включает в себя обязательные экзамены по русскому языку и математике, а также экзамены по двум учебным предметам по выбору обучающегося из числа учебных предметов: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lvl="0" indent="5397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физика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lvl="0" indent="5397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химия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lvl="0" indent="5397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биология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lvl="0" indent="5397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литература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lvl="0" indent="5397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география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lvl="0" indent="5397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история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lvl="0" indent="5397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обществознание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lvl="0" indent="5397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иностранные языки (английский, французский, немецкий и испанский языки)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lvl="0" indent="5397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информатика и информационно-коммуникационные технологии (ИКТ)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325112"/>
          </a:xfrm>
        </p:spPr>
        <p:txBody>
          <a:bodyPr>
            <a:normAutofit/>
          </a:bodyPr>
          <a:lstStyle/>
          <a:p>
            <a:pPr marL="3175" lvl="0" indent="11113" algn="just">
              <a:buNone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Первый замминистра образования и науки России Наталья Третьяк заявляла, что в министерстве недовольны тем, что среди школьников намечается тенденция: сдавать только то, что обязательно, а от предметов по выбору отказываться вовсе. Наталья Третьяк сообщила, что вслед за ЕГЭ министерство намерено реформировать ОГЭ, поэтапно увеличив число обязательных экзаменов в девятых классах: с 2016 года сделать вместо двух – четыре, с 2018 – пять, а с 2020 – шесть.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КОГДА СДАЕМ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1500174"/>
          <a:ext cx="7072366" cy="5012988"/>
        </p:xfrm>
        <a:graphic>
          <a:graphicData uri="http://schemas.openxmlformats.org/drawingml/2006/table">
            <a:tbl>
              <a:tblPr/>
              <a:tblGrid>
                <a:gridCol w="3536183"/>
                <a:gridCol w="3536183"/>
              </a:tblGrid>
              <a:tr h="219676">
                <a:tc gridSpan="2">
                  <a:txBody>
                    <a:bodyPr/>
                    <a:lstStyle/>
                    <a:p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Основной период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9676">
                <a:tc>
                  <a:txBody>
                    <a:bodyPr/>
                    <a:lstStyle/>
                    <a:p>
                      <a:r>
                        <a:rPr lang="ru-RU" sz="1400" b="1">
                          <a:latin typeface="Times New Roman" pitchFamily="18" charset="0"/>
                          <a:cs typeface="Times New Roman" pitchFamily="18" charset="0"/>
                        </a:rPr>
                        <a:t>26 мая (пт)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иностранные языки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676">
                <a:tc>
                  <a:txBody>
                    <a:bodyPr/>
                    <a:lstStyle/>
                    <a:p>
                      <a:r>
                        <a:rPr lang="ru-RU" sz="1400" b="1">
                          <a:latin typeface="Times New Roman" pitchFamily="18" charset="0"/>
                          <a:cs typeface="Times New Roman" pitchFamily="18" charset="0"/>
                        </a:rPr>
                        <a:t>27 мая (сб)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иностранные языки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4432">
                <a:tc>
                  <a:txBody>
                    <a:bodyPr/>
                    <a:lstStyle/>
                    <a:p>
                      <a:r>
                        <a:rPr lang="ru-RU" dirty="0"/>
                        <a:t>30 мая (</a:t>
                      </a:r>
                      <a:r>
                        <a:rPr lang="ru-RU" dirty="0" err="1"/>
                        <a:t>вт</a:t>
                      </a:r>
                      <a:r>
                        <a:rPr lang="ru-RU" dirty="0"/>
                        <a:t>)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биология</a:t>
                      </a:r>
                      <a:r>
                        <a:rPr lang="ru-RU" dirty="0"/>
                        <a:t>, физика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19676">
                <a:tc>
                  <a:txBody>
                    <a:bodyPr/>
                    <a:lstStyle/>
                    <a:p>
                      <a:r>
                        <a:rPr lang="ru-RU" dirty="0"/>
                        <a:t>1 июня (</a:t>
                      </a:r>
                      <a:r>
                        <a:rPr lang="ru-RU" dirty="0" err="1"/>
                        <a:t>чт</a:t>
                      </a:r>
                      <a:r>
                        <a:rPr lang="ru-RU" dirty="0"/>
                        <a:t>)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математика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549189">
                <a:tc>
                  <a:txBody>
                    <a:bodyPr/>
                    <a:lstStyle/>
                    <a:p>
                      <a:r>
                        <a:rPr lang="ru-RU"/>
                        <a:t>6 июня (вт)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обществознание, </a:t>
                      </a:r>
                      <a:r>
                        <a:rPr lang="ru-RU" dirty="0"/>
                        <a:t>география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19676">
                <a:tc>
                  <a:txBody>
                    <a:bodyPr/>
                    <a:lstStyle/>
                    <a:p>
                      <a:r>
                        <a:rPr lang="ru-RU"/>
                        <a:t>8 июня (чт)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русский язык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384432">
                <a:tc>
                  <a:txBody>
                    <a:bodyPr/>
                    <a:lstStyle/>
                    <a:p>
                      <a:r>
                        <a:rPr lang="ru-RU" sz="1400" b="1">
                          <a:latin typeface="Times New Roman" pitchFamily="18" charset="0"/>
                          <a:cs typeface="Times New Roman" pitchFamily="18" charset="0"/>
                        </a:rPr>
                        <a:t>19 июня (пн)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i="1" dirty="0">
                          <a:latin typeface="Times New Roman" pitchFamily="18" charset="0"/>
                          <a:cs typeface="Times New Roman" pitchFamily="18" charset="0"/>
                        </a:rPr>
                        <a:t>резерв: литература, история, биология, физика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9189">
                <a:tc>
                  <a:txBody>
                    <a:bodyPr/>
                    <a:lstStyle/>
                    <a:p>
                      <a:r>
                        <a:rPr lang="ru-RU" sz="1400" b="1">
                          <a:latin typeface="Times New Roman" pitchFamily="18" charset="0"/>
                          <a:cs typeface="Times New Roman" pitchFamily="18" charset="0"/>
                        </a:rPr>
                        <a:t>20 июня (вт)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i="1" dirty="0">
                          <a:latin typeface="Times New Roman" pitchFamily="18" charset="0"/>
                          <a:cs typeface="Times New Roman" pitchFamily="18" charset="0"/>
                        </a:rPr>
                        <a:t>резерв: информатика и ИКТ, обществознание, химия, география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676">
                <a:tc>
                  <a:txBody>
                    <a:bodyPr/>
                    <a:lstStyle/>
                    <a:p>
                      <a:r>
                        <a:rPr lang="ru-RU" sz="1400" b="1">
                          <a:latin typeface="Times New Roman" pitchFamily="18" charset="0"/>
                          <a:cs typeface="Times New Roman" pitchFamily="18" charset="0"/>
                        </a:rPr>
                        <a:t>21 июня (ср)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i="1" dirty="0">
                          <a:latin typeface="Times New Roman" pitchFamily="18" charset="0"/>
                          <a:cs typeface="Times New Roman" pitchFamily="18" charset="0"/>
                        </a:rPr>
                        <a:t>резерв: математика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676">
                <a:tc>
                  <a:txBody>
                    <a:bodyPr/>
                    <a:lstStyle/>
                    <a:p>
                      <a:r>
                        <a:rPr lang="ru-RU" sz="1400" b="1">
                          <a:latin typeface="Times New Roman" pitchFamily="18" charset="0"/>
                          <a:cs typeface="Times New Roman" pitchFamily="18" charset="0"/>
                        </a:rPr>
                        <a:t>22 июня (чт)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i="1" dirty="0">
                          <a:latin typeface="Times New Roman" pitchFamily="18" charset="0"/>
                          <a:cs typeface="Times New Roman" pitchFamily="18" charset="0"/>
                        </a:rPr>
                        <a:t>резерв: русский язык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676">
                <a:tc>
                  <a:txBody>
                    <a:bodyPr/>
                    <a:lstStyle/>
                    <a:p>
                      <a:r>
                        <a:rPr lang="ru-RU" sz="1400" b="1">
                          <a:latin typeface="Times New Roman" pitchFamily="18" charset="0"/>
                          <a:cs typeface="Times New Roman" pitchFamily="18" charset="0"/>
                        </a:rPr>
                        <a:t>23 июня (пт)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i="1" dirty="0">
                          <a:latin typeface="Times New Roman" pitchFamily="18" charset="0"/>
                          <a:cs typeface="Times New Roman" pitchFamily="18" charset="0"/>
                        </a:rPr>
                        <a:t>резерв: иностранные языки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676">
                <a:tc>
                  <a:txBody>
                    <a:bodyPr/>
                    <a:lstStyle/>
                    <a:p>
                      <a:r>
                        <a:rPr lang="ru-RU" sz="1400" b="1">
                          <a:latin typeface="Times New Roman" pitchFamily="18" charset="0"/>
                          <a:cs typeface="Times New Roman" pitchFamily="18" charset="0"/>
                        </a:rPr>
                        <a:t>24 июня (сб)</a:t>
                      </a: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i="1" dirty="0">
                          <a:latin typeface="Times New Roman" pitchFamily="18" charset="0"/>
                          <a:cs typeface="Times New Roman" pitchFamily="18" charset="0"/>
                        </a:rPr>
                        <a:t>резерв: по всем предметам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676">
                <a:tc gridSpan="2">
                  <a:txBody>
                    <a:bodyPr/>
                    <a:lstStyle/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919" marR="54919" marT="27459" marB="2745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06984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Расписание ОГЭ в 2017 году (проект)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147</TotalTime>
  <Words>1439</Words>
  <Application>Microsoft Office PowerPoint</Application>
  <PresentationFormat>Экран (4:3)</PresentationFormat>
  <Paragraphs>126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NewsPrint</vt:lpstr>
      <vt:lpstr>ГИА 9 - 2017</vt:lpstr>
      <vt:lpstr>ЧТО ТАКОЕ ГИА (ОГЭ)</vt:lpstr>
      <vt:lpstr>Презентация PowerPoint</vt:lpstr>
      <vt:lpstr>ФОРМЫ ПРОВЕДЕНИЯ ГИА</vt:lpstr>
      <vt:lpstr>ЧТО СДАЕМ?</vt:lpstr>
      <vt:lpstr>Презентация PowerPoint</vt:lpstr>
      <vt:lpstr>Презентация PowerPoint</vt:lpstr>
      <vt:lpstr>КОГДА СДАЕМ</vt:lpstr>
      <vt:lpstr>Расписание ОГЭ в 2017 году (проект)</vt:lpstr>
      <vt:lpstr>КАК СДАЕМ</vt:lpstr>
      <vt:lpstr>Презентация PowerPoint</vt:lpstr>
      <vt:lpstr>Презентация PowerPoint</vt:lpstr>
      <vt:lpstr>ЗАПРЕЩЕНО!</vt:lpstr>
      <vt:lpstr>Презентация PowerPoint</vt:lpstr>
      <vt:lpstr>Презентация PowerPoint</vt:lpstr>
      <vt:lpstr>ВНИМАНИЕ</vt:lpstr>
      <vt:lpstr>ЧЕМ МОЖНО ПОЛЬЗОВАТЬСЯ НА ЭКЗАМЕНЕ</vt:lpstr>
      <vt:lpstr>ЧЕМ МОЖНО ПОЛЬЗОВАТЬСЯ НА ЭКЗАМЕНЕ</vt:lpstr>
      <vt:lpstr>ЧЕМ МОЖНО ПОЛЬЗОВАТЬСЯ НА ЭКЗАМЕНЕ</vt:lpstr>
      <vt:lpstr>Внимание!</vt:lpstr>
      <vt:lpstr>Презентация PowerPoint</vt:lpstr>
      <vt:lpstr>Презентация PowerPoint</vt:lpstr>
      <vt:lpstr>Презентация PowerPoint</vt:lpstr>
      <vt:lpstr>Презентация PowerPoint</vt:lpstr>
      <vt:lpstr>Шкала перевода баллов в отметки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АПЕЛЛЯЦИЯ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16</cp:revision>
  <dcterms:created xsi:type="dcterms:W3CDTF">2016-11-20T17:30:47Z</dcterms:created>
  <dcterms:modified xsi:type="dcterms:W3CDTF">2016-11-22T05:06:39Z</dcterms:modified>
</cp:coreProperties>
</file>