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2"/>
  </p:notesMasterIdLst>
  <p:sldIdLst>
    <p:sldId id="256" r:id="rId2"/>
    <p:sldId id="287" r:id="rId3"/>
    <p:sldId id="286" r:id="rId4"/>
    <p:sldId id="258" r:id="rId5"/>
    <p:sldId id="306" r:id="rId6"/>
    <p:sldId id="318" r:id="rId7"/>
    <p:sldId id="294" r:id="rId8"/>
    <p:sldId id="295" r:id="rId9"/>
    <p:sldId id="296" r:id="rId10"/>
    <p:sldId id="305" r:id="rId11"/>
    <p:sldId id="309" r:id="rId12"/>
    <p:sldId id="310" r:id="rId13"/>
    <p:sldId id="311" r:id="rId14"/>
    <p:sldId id="314" r:id="rId15"/>
    <p:sldId id="313" r:id="rId16"/>
    <p:sldId id="312" r:id="rId17"/>
    <p:sldId id="315" r:id="rId18"/>
    <p:sldId id="316" r:id="rId19"/>
    <p:sldId id="317" r:id="rId20"/>
    <p:sldId id="281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10" autoAdjust="0"/>
    <p:restoredTop sz="86495" autoAdjust="0"/>
  </p:normalViewPr>
  <p:slideViewPr>
    <p:cSldViewPr>
      <p:cViewPr varScale="1">
        <p:scale>
          <a:sx n="59" d="100"/>
          <a:sy n="59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fld id="{8A353C63-6949-4E4F-B934-FED2DB1C9C9E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2DA91C2-319C-4210-BE2B-55ADABB30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877DCB-BE69-4A83-B0A3-C2E3B28F12F7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Times New Roman" charset="0"/>
              <a:cs typeface="Times New Roman" charset="0"/>
            </a:endParaRPr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5630BA0-E077-42B5-A63E-F7D56E2E5FFF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Times New Roman" charset="0"/>
              <a:cs typeface="Times New Roman" charset="0"/>
            </a:endParaRP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E6A1ECA-C9D1-4FAB-AF4C-5C176A9B688E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Times New Roman" charset="0"/>
              <a:cs typeface="Times New Roman" charset="0"/>
            </a:endParaRPr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3140657-9F01-4E3F-A0F3-D41422CFDA97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Times New Roman" charset="0"/>
              <a:cs typeface="Times New Roman" charset="0"/>
            </a:endParaRPr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5BA38C0-B696-45BD-9F21-D5B14E38FA93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Times New Roman" charset="0"/>
              <a:cs typeface="Times New Roman" charset="0"/>
            </a:endParaRPr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3058C1D-F9E2-46B2-ADC6-053F7077FF3A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Times New Roman" charset="0"/>
              <a:cs typeface="Times New Roman" charset="0"/>
            </a:endParaRPr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C16EC34-AF7A-4481-8423-E5DC0A0E3E79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Times New Roman" charset="0"/>
              <a:cs typeface="Times New Roman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80B3097-A39E-4322-9F0C-D8CD8F12EAD7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Times New Roman" charset="0"/>
              <a:cs typeface="Times New Roman" charset="0"/>
            </a:endParaRPr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610327-29AC-4D19-AFA0-44BD511DB184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Times New Roman" charset="0"/>
              <a:cs typeface="Times New Roman" charset="0"/>
            </a:endParaRPr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CC66751-E012-422D-86F5-28D959BCBED0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885ADC9-C9F3-4B9E-94F4-57684BEC5BCA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z="900" smtClean="0">
              <a:latin typeface="Times New Roman" charset="0"/>
              <a:cs typeface="Times New Roman" charset="0"/>
            </a:endParaRP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1366BEA-654C-484E-A1B1-452A88C35809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B8D8923-E321-4820-BECA-2320F089FCC3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8E5C785-98D8-48B9-A98C-7669392CCD0F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7C46260-8642-49EE-9021-FD880A0D75AF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Times New Roman" charset="0"/>
              <a:cs typeface="Times New Roman" charset="0"/>
            </a:endParaRPr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C4D26FA-A4DB-4822-B098-2C5F3086E65E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243BA1-7D51-409F-B050-DAF92A1326F2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УЧИМСЯ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7D7FF48-B9EE-4BF3-B489-9410E0DC3DB3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200 w 5184"/>
                  <a:gd name="T3" fmla="*/ 3159 h 3159"/>
                  <a:gd name="T4" fmla="*/ 5200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8 w 556"/>
                  <a:gd name="T5" fmla="*/ 3159 h 3159"/>
                  <a:gd name="T6" fmla="*/ 558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2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2 w 251"/>
                <a:gd name="T7" fmla="*/ 12 h 12"/>
                <a:gd name="T8" fmla="*/ 252 w 251"/>
                <a:gd name="T9" fmla="*/ 0 h 12"/>
                <a:gd name="T10" fmla="*/ 252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351 w 251"/>
                <a:gd name="T5" fmla="*/ 12 h 12"/>
                <a:gd name="T6" fmla="*/ 3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39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39 w 4724"/>
                  <a:gd name="T7" fmla="*/ 12 h 12"/>
                  <a:gd name="T8" fmla="*/ 4739 w 4724"/>
                  <a:gd name="T9" fmla="*/ 0 h 12"/>
                  <a:gd name="T10" fmla="*/ 4739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Tahoma" charset="0"/>
                </a:endParaRPr>
              </a:p>
            </p:txBody>
          </p:sp>
        </p:grpSp>
      </p:grpSp>
      <p:sp>
        <p:nvSpPr>
          <p:cNvPr id="47120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7121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E1705-198B-4ABF-BD62-159B3B479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34B35-0433-434F-ABE2-9D1BE8866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AF331-BFC3-46BC-AAD6-EB898B91A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051F2-0629-449D-85E8-132757192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B3FA1-784C-4280-8371-BEA002CE3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A7F94-B7AB-4D41-8BA4-4CDA7ED14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95723-3C52-47E1-848F-600C4446B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1997A-4AD9-41A7-9476-7D9095A58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3628B-67E2-4270-92F7-543DD710C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66BD5-B770-428E-A5EE-8D5760376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DBE08-C99E-4D16-A2BE-8507998F8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200 w 5184"/>
                <a:gd name="T3" fmla="*/ 3159 h 3159"/>
                <a:gd name="T4" fmla="*/ 5200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8 w 556"/>
                <a:gd name="T5" fmla="*/ 3159 h 3159"/>
                <a:gd name="T6" fmla="*/ 558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035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6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7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39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39 w 4724"/>
                  <a:gd name="T7" fmla="*/ 12 h 12"/>
                  <a:gd name="T8" fmla="*/ 4739 w 4724"/>
                  <a:gd name="T9" fmla="*/ 0 h 12"/>
                  <a:gd name="T10" fmla="*/ 4739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9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1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Tahoma" charset="0"/>
                </a:endParaRPr>
              </a:p>
            </p:txBody>
          </p:sp>
          <p:sp>
            <p:nvSpPr>
              <p:cNvPr id="1041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351 w 251"/>
                  <a:gd name="T5" fmla="*/ 12 h 12"/>
                  <a:gd name="T6" fmla="*/ 3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2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2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2 w 251"/>
                  <a:gd name="T7" fmla="*/ 12 h 12"/>
                  <a:gd name="T8" fmla="*/ 252 w 251"/>
                  <a:gd name="T9" fmla="*/ 0 h 12"/>
                  <a:gd name="T10" fmla="*/ 252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4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latin typeface="Tahoma" charset="0"/>
                </a:endParaRPr>
              </a:p>
            </p:txBody>
          </p:sp>
        </p:grpSp>
      </p:grpSp>
      <p:sp>
        <p:nvSpPr>
          <p:cNvPr id="4609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609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609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9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9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1EC694C0-B987-47C7-946A-143EBFC85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52400"/>
            <a:ext cx="7086600" cy="1752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1600" dirty="0" smtClean="0"/>
              <a:t>Муниципальное бюджетное дошкольное образовательное учреждение «Детский сад № 136 общеразвивающего вида с приоритетным осуществлением деятельности по физическому  направлению развития детей» Управление образования администрации Ленинского района города Красноярска</a:t>
            </a:r>
            <a:br>
              <a:rPr lang="ru-RU" sz="1600" dirty="0" smtClean="0"/>
            </a:br>
            <a:endParaRPr lang="ru-RU" sz="16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2514600"/>
            <a:ext cx="8001000" cy="23622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Развитие творческого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потенциала детей посредством методом ТРИЗ.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Ракитина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арина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икторовна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219200" y="25146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114800" y="4724400"/>
            <a:ext cx="5029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50" y="928688"/>
            <a:ext cx="7572375" cy="1052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0" y="0"/>
            <a:ext cx="230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tabLst>
                <a:tab pos="457200" algn="l"/>
              </a:tabLst>
            </a:pPr>
            <a:r>
              <a:rPr lang="ru-RU" sz="1400">
                <a:solidFill>
                  <a:srgbClr val="000000"/>
                </a:solidFill>
                <a:latin typeface="Calibri" pitchFamily="34" charset="0"/>
                <a:cs typeface="Times New Roman" charset="0"/>
              </a:rPr>
              <a:t>.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57250" y="457200"/>
            <a:ext cx="7372350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ТРИЗ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1905000"/>
            <a:ext cx="7239000" cy="76200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1 ЭТАП</a:t>
            </a:r>
            <a:r>
              <a:rPr lang="ru-RU" sz="1400" b="1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. </a:t>
            </a:r>
            <a:r>
              <a:rPr lang="ru-RU" sz="1400" b="1" dirty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ЗНАКОМСТВО С КАЖДЫМ КОМПОНЕНТОМ В ОТДЕЛЬНОСТИ В ИГРОВОЙ ФОРМЕ, ВЫЯВЛЕНИЕ ПРОТИВОРЕЧИЯ, ИХ ФОРМУЛИРОВКА 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562600"/>
            <a:ext cx="7315200" cy="76200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4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ЭТАП.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УЧИМСЯ НАХОДИТЬ ВЫХОД ИЗ  ТРУДНОЙ СИТУАЦИИ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14400" y="4419600"/>
            <a:ext cx="7315200" cy="76200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ЭТАП. РЕШАЕМ СКАЗОЧНЫЕ ЗАДАЧИ И ПРИДУМЫВАКЕМ НОВЫЕ СКАЗКИ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14400" y="3200400"/>
            <a:ext cx="7315200" cy="76200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С ПРОТИВОРЕЧИЯМИ , РЕШАЮТСЯ    С ПОМОЩЬЮ АЛГОРИТМА. ДЕТЕЙ  УЧАТ ИЗОБРЕТАТЬ  ПРЕДМЕТЫ С НОВЫМИ  СВОЙСТВАМИ И КАЧЕСТВАМИ </a:t>
            </a:r>
          </a:p>
          <a:p>
            <a:pPr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НОВУЮ ИГРУШКУ, НЕОБЫЧНОЕ ПЛАТЬЕ  И Т.Д.</a:t>
            </a:r>
            <a:b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 </a:t>
            </a:r>
          </a:p>
        </p:txBody>
      </p:sp>
    </p:spTree>
  </p:cSld>
  <p:clrMapOvr>
    <a:masterClrMapping/>
  </p:clrMapOvr>
  <p:transition advTm="718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4582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819400" y="4267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57250" y="457200"/>
            <a:ext cx="7572375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МЕТОДЫ  ТРИЗ</a:t>
            </a: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1066800" y="1447800"/>
            <a:ext cx="3276600" cy="31242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latin typeface="Times New Roman" charset="0"/>
                <a:cs typeface="Times New Roman" charset="0"/>
              </a:rPr>
              <a:t>МЕТОД МОЗГОВОГО </a:t>
            </a:r>
          </a:p>
          <a:p>
            <a:r>
              <a:rPr lang="ru-RU" sz="1600" b="1">
                <a:latin typeface="Times New Roman" charset="0"/>
                <a:cs typeface="Times New Roman" charset="0"/>
              </a:rPr>
              <a:t>      ШТУРМА</a:t>
            </a:r>
            <a:endParaRPr lang="ru-RU" sz="1600">
              <a:latin typeface="Times New Roman" charset="0"/>
              <a:cs typeface="Times New Roman" charset="0"/>
            </a:endParaRPr>
          </a:p>
        </p:txBody>
      </p:sp>
      <p:pic>
        <p:nvPicPr>
          <p:cNvPr id="13318" name="Рисунок 6" descr="G:\Фото ПОБЕДА\фото к конспекту победа\IMG_75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819400"/>
            <a:ext cx="3810000" cy="347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9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4582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819400" y="4267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57250" y="457200"/>
            <a:ext cx="7572375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МЕТОДЫ  ТРИЗ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066800" y="1447800"/>
            <a:ext cx="3276600" cy="31242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latin typeface="Times New Roman" charset="0"/>
                <a:cs typeface="Times New Roman" charset="0"/>
              </a:rPr>
              <a:t>МЕТОД  КАТАЛОГА</a:t>
            </a:r>
          </a:p>
        </p:txBody>
      </p:sp>
      <p:pic>
        <p:nvPicPr>
          <p:cNvPr id="14342" name="Рисунок 5" descr="C:\Documents and Settings\Мама\Мои документы\Downloads\ПАШ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86000"/>
            <a:ext cx="3886200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9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4582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819400" y="4267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57250" y="457200"/>
            <a:ext cx="7572375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МЕТОДЫ  ТРИЗ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066800" y="1447800"/>
            <a:ext cx="3276600" cy="31242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latin typeface="Times New Roman" charset="0"/>
                <a:cs typeface="Times New Roman" charset="0"/>
              </a:rPr>
              <a:t>МЕТОД  ФОКАЛЬНЫХ </a:t>
            </a:r>
          </a:p>
          <a:p>
            <a:r>
              <a:rPr lang="ru-RU" sz="1600" b="1">
                <a:latin typeface="Times New Roman" charset="0"/>
                <a:cs typeface="Times New Roman" charset="0"/>
              </a:rPr>
              <a:t>       ОБЪЕКТОВ</a:t>
            </a:r>
          </a:p>
        </p:txBody>
      </p:sp>
      <p:pic>
        <p:nvPicPr>
          <p:cNvPr id="15366" name="Рисунок 5" descr="C:\Documents and Settings\Мама\Мои документы\Downloads\ЛЕ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09800"/>
            <a:ext cx="3733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9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4582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819400" y="4267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57250" y="457200"/>
            <a:ext cx="7572375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МЕТОДЫ  ТРИЗ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066800" y="1447800"/>
            <a:ext cx="3276600" cy="31242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latin typeface="Times New Roman" charset="0"/>
                <a:cs typeface="Times New Roman" charset="0"/>
              </a:rPr>
              <a:t>МЕТОД  «СИСТЕМНЫЙ</a:t>
            </a:r>
          </a:p>
          <a:p>
            <a:r>
              <a:rPr lang="ru-RU" sz="1600" b="1">
                <a:latin typeface="Times New Roman" charset="0"/>
                <a:cs typeface="Times New Roman" charset="0"/>
              </a:rPr>
              <a:t>          АНАЛИЗ»</a:t>
            </a:r>
          </a:p>
        </p:txBody>
      </p:sp>
      <p:pic>
        <p:nvPicPr>
          <p:cNvPr id="16390" name="Рисунок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905000"/>
            <a:ext cx="33686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9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4582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819400" y="4267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57250" y="457200"/>
            <a:ext cx="7572375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МЕТОДЫ  ТРИЗ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066800" y="1447800"/>
            <a:ext cx="3276600" cy="31242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latin typeface="Times New Roman" charset="0"/>
                <a:cs typeface="Times New Roman" charset="0"/>
              </a:rPr>
              <a:t>МЕТОД  МОРФОЛОГИ-</a:t>
            </a:r>
          </a:p>
          <a:p>
            <a:r>
              <a:rPr lang="ru-RU" sz="1600" b="1">
                <a:latin typeface="Times New Roman" charset="0"/>
                <a:cs typeface="Times New Roman" charset="0"/>
              </a:rPr>
              <a:t>ЧЕСКОГО АНАЛИЗА</a:t>
            </a:r>
          </a:p>
        </p:txBody>
      </p:sp>
      <p:pic>
        <p:nvPicPr>
          <p:cNvPr id="17414" name="Рисунок 5" descr="G:\Фото ПОБЕДА\фото к конспекту победа\IMG_7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124200"/>
            <a:ext cx="34956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9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4582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819400" y="4267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57250" y="457200"/>
            <a:ext cx="7572375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МЕТОДЫ  ТРИЗ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914400" y="1371600"/>
            <a:ext cx="3429000" cy="31242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latin typeface="Times New Roman" charset="0"/>
                <a:cs typeface="Times New Roman" charset="0"/>
              </a:rPr>
              <a:t>МЕТОД  ОБОСНОВАНИЯ</a:t>
            </a:r>
          </a:p>
          <a:p>
            <a:r>
              <a:rPr lang="ru-RU" sz="1600" b="1">
                <a:latin typeface="Times New Roman" charset="0"/>
                <a:cs typeface="Times New Roman" charset="0"/>
              </a:rPr>
              <a:t>       НОВЫХ ИДЕЙ</a:t>
            </a:r>
          </a:p>
          <a:p>
            <a:r>
              <a:rPr lang="ru-RU" sz="1600" b="1">
                <a:latin typeface="Times New Roman" charset="0"/>
                <a:cs typeface="Times New Roman" charset="0"/>
              </a:rPr>
              <a:t>«ЗОЛОТАЯ РЫБКА»</a:t>
            </a:r>
          </a:p>
        </p:txBody>
      </p:sp>
      <p:pic>
        <p:nvPicPr>
          <p:cNvPr id="18438" name="Рисунок 7" descr="G:\Фото ПОБЕДА\фото к конспекту победа\IMG_7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124200"/>
            <a:ext cx="3951288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9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4582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819400" y="4267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57250" y="457200"/>
            <a:ext cx="7572375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МЕТОДЫ  ТРИЗ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066800" y="1447800"/>
            <a:ext cx="3276600" cy="31242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latin typeface="Times New Roman" charset="0"/>
                <a:cs typeface="Times New Roman" charset="0"/>
              </a:rPr>
              <a:t>      МЕТОД  ММЧ</a:t>
            </a:r>
          </a:p>
        </p:txBody>
      </p:sp>
      <p:pic>
        <p:nvPicPr>
          <p:cNvPr id="19462" name="Рисунок 5" descr="C:\Documents and Settings\All Users\Документы\фото круговоро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971800"/>
            <a:ext cx="3725863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9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4582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819400" y="4267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57250" y="457200"/>
            <a:ext cx="7572375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МЕТОДЫ  ТРИЗ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066800" y="1447800"/>
            <a:ext cx="3276600" cy="31242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b="1">
                <a:latin typeface="Times New Roman" charset="0"/>
                <a:cs typeface="Times New Roman" charset="0"/>
              </a:rPr>
              <a:t> </a:t>
            </a:r>
            <a:r>
              <a:rPr lang="ru-RU" sz="1600" b="1">
                <a:latin typeface="Times New Roman" charset="0"/>
                <a:cs typeface="Times New Roman" charset="0"/>
              </a:rPr>
              <a:t> МЫШЛЕНИЕ ПО</a:t>
            </a:r>
          </a:p>
          <a:p>
            <a:r>
              <a:rPr lang="ru-RU" sz="1600" b="1">
                <a:latin typeface="Times New Roman" charset="0"/>
                <a:cs typeface="Times New Roman" charset="0"/>
              </a:rPr>
              <a:t>     АНАЛОГИИ</a:t>
            </a:r>
          </a:p>
        </p:txBody>
      </p:sp>
      <p:pic>
        <p:nvPicPr>
          <p:cNvPr id="20486" name="Рисунок 9" descr="G:\Фото ПОБЕДА\фото к конспекту победа\IMG_75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514600"/>
            <a:ext cx="3581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9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4582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819400" y="4267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857250" y="457200"/>
            <a:ext cx="7572375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МЕТОДЫ  ТРИЗ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914400" y="1600200"/>
            <a:ext cx="3276600" cy="31242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latin typeface="Times New Roman" charset="0"/>
                <a:cs typeface="Times New Roman" charset="0"/>
              </a:rPr>
              <a:t>ТИПОВЫЕ ПРИЕМЫ</a:t>
            </a:r>
          </a:p>
          <a:p>
            <a:r>
              <a:rPr lang="ru-RU" sz="1600" b="1">
                <a:latin typeface="Times New Roman" charset="0"/>
                <a:cs typeface="Times New Roman" charset="0"/>
              </a:rPr>
              <a:t>ФАНТАЗИРОВАНИЯ</a:t>
            </a:r>
          </a:p>
        </p:txBody>
      </p:sp>
      <p:pic>
        <p:nvPicPr>
          <p:cNvPr id="21510" name="Рисунок 10" descr="G:\Фото ПОБЕДА\фото к конспекту победа\IMG_75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819400"/>
            <a:ext cx="4038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9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609600"/>
            <a:ext cx="6096000" cy="160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/>
          </a:p>
          <a:p>
            <a:pPr>
              <a:lnSpc>
                <a:spcPct val="80000"/>
              </a:lnSpc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      </a:t>
            </a:r>
            <a:endParaRPr lang="ru-RU" sz="2400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828800" y="1066800"/>
            <a:ext cx="6553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0066FF"/>
                </a:solidFill>
              </a:rPr>
              <a:t> </a:t>
            </a:r>
            <a:r>
              <a:rPr lang="ru-RU" sz="2800" b="1" dirty="0"/>
              <a:t>ТРИЗ</a:t>
            </a:r>
          </a:p>
          <a:p>
            <a:pPr algn="ctr" eaLnBrk="1" hangingPunct="1">
              <a:defRPr/>
            </a:pPr>
            <a:r>
              <a:rPr lang="ru-RU" sz="2000" b="1" dirty="0"/>
              <a:t>в дошкольном детстве -</a:t>
            </a:r>
          </a:p>
          <a:p>
            <a:pPr algn="ctr" eaLnBrk="1" hangingPunct="1">
              <a:defRPr/>
            </a:pPr>
            <a:r>
              <a:rPr lang="ru-RU" sz="2000" b="1" dirty="0"/>
              <a:t>ВОЗМОЖНОСТЬ </a:t>
            </a:r>
          </a:p>
          <a:p>
            <a:pPr algn="ctr" eaLnBrk="1" hangingPunct="1">
              <a:defRPr/>
            </a:pPr>
            <a:r>
              <a:rPr lang="ru-RU" sz="2000" b="1" dirty="0"/>
              <a:t>В ПЕРИОД </a:t>
            </a:r>
          </a:p>
          <a:p>
            <a:pPr algn="ctr" eaLnBrk="1" hangingPunct="1">
              <a:defRPr/>
            </a:pPr>
            <a:r>
              <a:rPr lang="ru-RU" sz="2000" b="1" dirty="0"/>
              <a:t>ИСТОКОВ ФОРМИРОВАНИЯ </a:t>
            </a:r>
          </a:p>
          <a:p>
            <a:pPr algn="ctr" eaLnBrk="1" hangingPunct="1">
              <a:defRPr/>
            </a:pPr>
            <a:r>
              <a:rPr lang="ru-RU" sz="2000" b="1" dirty="0"/>
              <a:t>ЛИЧНОСТИ </a:t>
            </a:r>
          </a:p>
          <a:p>
            <a:pPr algn="ctr" eaLnBrk="1" hangingPunct="1">
              <a:defRPr/>
            </a:pPr>
            <a:r>
              <a:rPr lang="ru-RU" sz="2000" b="1" dirty="0"/>
              <a:t>РАСКРЫТЬ ТВОРЧЕСКИЙ ПОТЕНЦИАЛ КАЖДОГО </a:t>
            </a:r>
          </a:p>
          <a:p>
            <a:pPr algn="ctr" eaLnBrk="1" hangingPunct="1">
              <a:defRPr/>
            </a:pPr>
            <a:r>
              <a:rPr lang="ru-RU" sz="2000" b="1" dirty="0"/>
              <a:t>РЕБЕНКА</a:t>
            </a: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114800" y="4724400"/>
            <a:ext cx="472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191000"/>
            <a:ext cx="319246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/>
            </a:r>
            <a:br>
              <a:rPr lang="ru-RU" smtClean="0"/>
            </a:br>
            <a:endParaRPr lang="ru-RU" dirty="0" smtClean="0"/>
          </a:p>
        </p:txBody>
      </p:sp>
      <p:sp>
        <p:nvSpPr>
          <p:cNvPr id="27652" name="WordArt 6"/>
          <p:cNvSpPr>
            <a:spLocks noChangeArrowheads="1" noChangeShapeType="1" noTextEdit="1"/>
          </p:cNvSpPr>
          <p:nvPr/>
        </p:nvSpPr>
        <p:spPr bwMode="auto">
          <a:xfrm rot="20909171">
            <a:off x="962390" y="4103103"/>
            <a:ext cx="8229918" cy="132740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25935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Спасибо за внимание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!</a:t>
            </a:r>
          </a:p>
        </p:txBody>
      </p:sp>
      <p:sp>
        <p:nvSpPr>
          <p:cNvPr id="22532" name="AutoShape 5" descr="http://sport-reporter.ru/pars_docs/refs/15/14900/14900_html_b94f704.png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635000"/>
            <a:ext cx="335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219200" y="25146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114800" y="4724400"/>
            <a:ext cx="472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5124" name="Прямоугольник 7"/>
          <p:cNvSpPr>
            <a:spLocks noChangeArrowheads="1"/>
          </p:cNvSpPr>
          <p:nvPr/>
        </p:nvSpPr>
        <p:spPr bwMode="auto">
          <a:xfrm>
            <a:off x="1447800" y="2209800"/>
            <a:ext cx="3124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b="1">
                <a:latin typeface="Times New Roman" charset="0"/>
                <a:cs typeface="Times New Roman" charset="0"/>
              </a:rPr>
              <a:t>Методика ТРИЗ была придумана и разработана приблизительно 50 лет назад Генрихом Сауловичем Альтшуллером.</a:t>
            </a: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609600"/>
            <a:ext cx="375443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7"/>
          <p:cNvSpPr>
            <a:spLocks noChangeArrowheads="1"/>
          </p:cNvSpPr>
          <p:nvPr/>
        </p:nvSpPr>
        <p:spPr bwMode="auto">
          <a:xfrm>
            <a:off x="304800" y="1969170"/>
            <a:ext cx="4724400" cy="2217738"/>
          </a:xfrm>
          <a:prstGeom prst="leftArrow">
            <a:avLst>
              <a:gd name="adj1" fmla="val 53843"/>
              <a:gd name="adj2" fmla="val 4871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r>
              <a:rPr lang="ru-RU" b="1" dirty="0" err="1">
                <a:latin typeface="Times New Roman" charset="0"/>
                <a:cs typeface="Times New Roman" charset="0"/>
              </a:rPr>
              <a:t>ТРИЗ</a:t>
            </a:r>
            <a:r>
              <a:rPr lang="ru-RU" b="1" dirty="0">
                <a:latin typeface="Times New Roman" charset="0"/>
                <a:cs typeface="Times New Roman" charset="0"/>
              </a:rPr>
              <a:t> –ЭТО УПРАВЛЯЕМЫЙ</a:t>
            </a:r>
          </a:p>
          <a:p>
            <a:pPr eaLnBrk="1" hangingPunct="1"/>
            <a:r>
              <a:rPr lang="ru-RU" b="1" dirty="0">
                <a:latin typeface="Times New Roman" charset="0"/>
                <a:cs typeface="Times New Roman" charset="0"/>
              </a:rPr>
              <a:t> ПРОЦЕСС СОЗДАНИЯ НОВОГО</a:t>
            </a:r>
          </a:p>
          <a:p>
            <a:pPr eaLnBrk="1" hangingPunct="1"/>
            <a:endParaRPr lang="ru-RU" b="1" dirty="0">
              <a:latin typeface="Times New Roman" charset="0"/>
              <a:cs typeface="Times New Roman" charset="0"/>
            </a:endParaRPr>
          </a:p>
        </p:txBody>
      </p:sp>
      <p:sp>
        <p:nvSpPr>
          <p:cNvPr id="6147" name="AutoShape 18"/>
          <p:cNvSpPr>
            <a:spLocks noChangeArrowheads="1"/>
          </p:cNvSpPr>
          <p:nvPr/>
        </p:nvSpPr>
        <p:spPr bwMode="auto">
          <a:xfrm>
            <a:off x="4792580" y="4211052"/>
            <a:ext cx="4038600" cy="2438400"/>
          </a:xfrm>
          <a:prstGeom prst="leftArrow">
            <a:avLst>
              <a:gd name="adj1" fmla="val 50000"/>
              <a:gd name="adj2" fmla="val 419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600" b="1" dirty="0">
                <a:latin typeface="Times New Roman" charset="0"/>
                <a:cs typeface="Times New Roman" charset="0"/>
              </a:rPr>
              <a:t>РАЗВИТИЕ</a:t>
            </a:r>
          </a:p>
          <a:p>
            <a:pPr algn="ctr" eaLnBrk="1" hangingPunct="1"/>
            <a:r>
              <a:rPr lang="ru-RU" sz="1600" b="1" dirty="0">
                <a:latin typeface="Times New Roman" charset="0"/>
                <a:cs typeface="Times New Roman" charset="0"/>
              </a:rPr>
              <a:t> </a:t>
            </a:r>
            <a:r>
              <a:rPr lang="ru-RU" sz="1600" b="1" dirty="0" err="1">
                <a:latin typeface="Times New Roman" charset="0"/>
                <a:cs typeface="Times New Roman" charset="0"/>
              </a:rPr>
              <a:t>ТВОРЧЕСКИЕХ</a:t>
            </a:r>
            <a:r>
              <a:rPr lang="ru-RU" sz="1600" b="1" dirty="0">
                <a:latin typeface="Times New Roman" charset="0"/>
                <a:cs typeface="Times New Roman" charset="0"/>
              </a:rPr>
              <a:t> И </a:t>
            </a:r>
            <a:r>
              <a:rPr lang="ru-RU" sz="1600" b="1" dirty="0" err="1">
                <a:latin typeface="Times New Roman" charset="0"/>
                <a:cs typeface="Times New Roman" charset="0"/>
              </a:rPr>
              <a:t>КОММУНИ</a:t>
            </a:r>
            <a:r>
              <a:rPr lang="ru-RU" sz="1600" b="1" dirty="0">
                <a:latin typeface="Times New Roman" charset="0"/>
                <a:cs typeface="Times New Roman" charset="0"/>
              </a:rPr>
              <a:t>-</a:t>
            </a:r>
          </a:p>
          <a:p>
            <a:pPr algn="ctr" eaLnBrk="1" hangingPunct="1"/>
            <a:r>
              <a:rPr lang="ru-RU" sz="1600" b="1" dirty="0" err="1">
                <a:latin typeface="Times New Roman" charset="0"/>
                <a:cs typeface="Times New Roman" charset="0"/>
              </a:rPr>
              <a:t>КАТИВНЫХ</a:t>
            </a:r>
            <a:r>
              <a:rPr lang="ru-RU" sz="1600" b="1" dirty="0">
                <a:latin typeface="Times New Roman" charset="0"/>
                <a:cs typeface="Times New Roman" charset="0"/>
              </a:rPr>
              <a:t> НАВЫКОВ</a:t>
            </a:r>
          </a:p>
          <a:p>
            <a:pPr algn="ctr" eaLnBrk="1" hangingPunct="1"/>
            <a:endParaRPr lang="ru-RU" sz="16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6148" name="AutoShape 20"/>
          <p:cNvSpPr>
            <a:spLocks noChangeArrowheads="1"/>
          </p:cNvSpPr>
          <p:nvPr/>
        </p:nvSpPr>
        <p:spPr bwMode="auto">
          <a:xfrm>
            <a:off x="5029200" y="1752602"/>
            <a:ext cx="3886200" cy="2514600"/>
          </a:xfrm>
          <a:prstGeom prst="leftArrow">
            <a:avLst>
              <a:gd name="adj1" fmla="val 50000"/>
              <a:gd name="adj2" fmla="val 386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 eaLnBrk="1" hangingPunct="1"/>
            <a:r>
              <a:rPr lang="ru-RU" sz="1600" b="1" dirty="0">
                <a:latin typeface="Century" pitchFamily="18" charset="0"/>
              </a:rPr>
              <a:t>ПОИСК  НОВЫХ </a:t>
            </a:r>
          </a:p>
          <a:p>
            <a:pPr marL="342900" indent="-342900" algn="ctr" eaLnBrk="1" hangingPunct="1"/>
            <a:r>
              <a:rPr lang="ru-RU" sz="1600" b="1" dirty="0">
                <a:latin typeface="Century" pitchFamily="18" charset="0"/>
              </a:rPr>
              <a:t>НЕСТАНДАРТНЫХ </a:t>
            </a:r>
            <a:r>
              <a:rPr lang="ru-RU" sz="1600" b="1" dirty="0">
                <a:latin typeface="Times New Roman" charset="0"/>
                <a:cs typeface="Times New Roman" charset="0"/>
              </a:rPr>
              <a:t> РЕШЕНИЙ</a:t>
            </a:r>
            <a:endParaRPr lang="ru-RU" sz="1600" b="1" dirty="0">
              <a:latin typeface="Century" pitchFamily="18" charset="0"/>
            </a:endParaRPr>
          </a:p>
        </p:txBody>
      </p:sp>
      <p:sp>
        <p:nvSpPr>
          <p:cNvPr id="6149" name="AutoShape 21"/>
          <p:cNvSpPr>
            <a:spLocks noChangeArrowheads="1"/>
          </p:cNvSpPr>
          <p:nvPr/>
        </p:nvSpPr>
        <p:spPr bwMode="auto">
          <a:xfrm>
            <a:off x="360948" y="4191000"/>
            <a:ext cx="4419600" cy="2438400"/>
          </a:xfrm>
          <a:prstGeom prst="leftArrow">
            <a:avLst>
              <a:gd name="adj1" fmla="val 50000"/>
              <a:gd name="adj2" fmla="val 411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r>
              <a:rPr lang="ru-RU" b="1" dirty="0">
                <a:latin typeface="Times New Roman" charset="0"/>
                <a:cs typeface="Times New Roman" charset="0"/>
              </a:rPr>
              <a:t> ВОЗМОЖНОСТЬ </a:t>
            </a:r>
            <a:r>
              <a:rPr lang="ru-RU" b="1" dirty="0" err="1">
                <a:latin typeface="Times New Roman" charset="0"/>
                <a:cs typeface="Times New Roman" charset="0"/>
              </a:rPr>
              <a:t>САМОСТОЯ</a:t>
            </a:r>
            <a:r>
              <a:rPr lang="ru-RU" b="1" dirty="0">
                <a:latin typeface="Times New Roman" charset="0"/>
                <a:cs typeface="Times New Roman" charset="0"/>
              </a:rPr>
              <a:t> - </a:t>
            </a:r>
          </a:p>
          <a:p>
            <a:pPr eaLnBrk="1" hangingPunct="1"/>
            <a:r>
              <a:rPr lang="ru-RU" b="1" dirty="0" err="1">
                <a:latin typeface="Times New Roman" charset="0"/>
                <a:cs typeface="Times New Roman" charset="0"/>
              </a:rPr>
              <a:t>ТЕЛЬНО</a:t>
            </a:r>
            <a:r>
              <a:rPr lang="ru-RU" b="1" dirty="0">
                <a:latin typeface="Times New Roman" charset="0"/>
                <a:cs typeface="Times New Roman" charset="0"/>
              </a:rPr>
              <a:t> НАХОДИТЬ РЕШЕНИЯ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304800"/>
            <a:ext cx="7572375" cy="76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метода ТРИЗ</a:t>
            </a:r>
          </a:p>
        </p:txBody>
      </p:sp>
    </p:spTree>
  </p:cSld>
  <p:clrMapOvr>
    <a:masterClrMapping/>
  </p:clrMapOvr>
  <p:transition advTm="21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219200" y="25146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114800" y="4724400"/>
            <a:ext cx="472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304800"/>
            <a:ext cx="7572375" cy="76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Цель метода ТРИЗ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914400" y="1828800"/>
            <a:ext cx="3962400" cy="33528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>
                <a:latin typeface="Times New Roman" charset="0"/>
                <a:cs typeface="Times New Roman" charset="0"/>
              </a:rPr>
              <a:t>РАЗВИТИЕ ФАНТАЗИИ ДЕТЕЙ,</a:t>
            </a:r>
          </a:p>
          <a:p>
            <a:pPr algn="ctr" eaLnBrk="1" hangingPunct="1"/>
            <a:r>
              <a:rPr lang="ru-RU" b="1">
                <a:latin typeface="Times New Roman" charset="0"/>
                <a:cs typeface="Times New Roman" charset="0"/>
              </a:rPr>
              <a:t>НАУЧИТЬ  МЫСЛИТЬ</a:t>
            </a:r>
          </a:p>
          <a:p>
            <a:pPr algn="ctr" eaLnBrk="1" hangingPunct="1"/>
            <a:r>
              <a:rPr lang="ru-RU" b="1">
                <a:latin typeface="Times New Roman" charset="0"/>
                <a:cs typeface="Times New Roman" charset="0"/>
              </a:rPr>
              <a:t>СИСТЕМНО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352800"/>
            <a:ext cx="23209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219200" y="25146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114800" y="4724400"/>
            <a:ext cx="472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304800"/>
            <a:ext cx="7572375" cy="76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Задачи метода ТРИЗ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1066800" y="1981200"/>
            <a:ext cx="3962400" cy="33528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600" b="1">
                <a:latin typeface="Times New Roman" charset="0"/>
                <a:cs typeface="Times New Roman" charset="0"/>
              </a:rPr>
              <a:t>НАУЧИТЬ  РЕБЕНКА  ДУМАТЬ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600" b="1">
                <a:latin typeface="Times New Roman" charset="0"/>
                <a:cs typeface="Times New Roman" charset="0"/>
              </a:rPr>
              <a:t>НЕСТАНДАРТНО И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600" b="1">
                <a:latin typeface="Times New Roman" charset="0"/>
                <a:cs typeface="Times New Roman" charset="0"/>
              </a:rPr>
              <a:t>НАХОДИТЬ СОБСТВЕННЫЕ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600" b="1">
                <a:latin typeface="Times New Roman" charset="0"/>
                <a:cs typeface="Times New Roman" charset="0"/>
              </a:rPr>
              <a:t> РЕШЕНИЯ</a:t>
            </a:r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267200"/>
            <a:ext cx="37528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609600"/>
            <a:ext cx="6096000" cy="160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/>
          </a:p>
          <a:p>
            <a:pPr>
              <a:lnSpc>
                <a:spcPct val="80000"/>
              </a:lnSpc>
              <a:defRPr/>
            </a:pPr>
            <a:r>
              <a:rPr lang="ru-RU" sz="2400" dirty="0" smtClean="0"/>
              <a:t>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      </a:t>
            </a:r>
            <a:endParaRPr lang="ru-RU" sz="2400" dirty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114800" y="4724400"/>
            <a:ext cx="472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304800"/>
            <a:ext cx="7572375" cy="76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Концепция ТРИЗ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914400" y="1828800"/>
            <a:ext cx="3962400" cy="33528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600" b="1">
                <a:latin typeface="Times New Roman" charset="0"/>
                <a:cs typeface="Times New Roman" charset="0"/>
              </a:rPr>
              <a:t>ПРИНЦИП</a:t>
            </a:r>
          </a:p>
          <a:p>
            <a:pPr algn="ctr" eaLnBrk="1" hangingPunct="1"/>
            <a:r>
              <a:rPr lang="ru-RU" sz="1600" b="1">
                <a:latin typeface="Times New Roman" charset="0"/>
                <a:cs typeface="Times New Roman" charset="0"/>
              </a:rPr>
              <a:t> ПРИРОДОСООБРАЗНОСТИ</a:t>
            </a:r>
          </a:p>
          <a:p>
            <a:pPr algn="ctr" eaLnBrk="1" hangingPunct="1"/>
            <a:r>
              <a:rPr lang="ru-RU" sz="1600" b="1">
                <a:latin typeface="Times New Roman" charset="0"/>
                <a:cs typeface="Times New Roman" charset="0"/>
              </a:rPr>
              <a:t> ОБУЧЕНИЯ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276600"/>
            <a:ext cx="2362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219200" y="25146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114800" y="4724400"/>
            <a:ext cx="472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304800"/>
            <a:ext cx="7572375" cy="76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АЛГОРИТМ РЕШЕНИЯ ИЗОБРЕТАТЕЛЬСКИХ ЗАДАЧ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5" name="Прямоугольник 8"/>
          <p:cNvSpPr>
            <a:spLocks noChangeArrowheads="1"/>
          </p:cNvSpPr>
          <p:nvPr/>
        </p:nvSpPr>
        <p:spPr bwMode="auto">
          <a:xfrm>
            <a:off x="2286000" y="227488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charset="0"/>
                <a:cs typeface="Times New Roman" charset="0"/>
              </a:rPr>
              <a:t>. </a:t>
            </a:r>
            <a:endParaRPr lang="ru-RU"/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148390" y="1371600"/>
            <a:ext cx="2438400" cy="22098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400" b="1" dirty="0">
                <a:latin typeface="Times New Roman" charset="0"/>
                <a:cs typeface="Times New Roman" charset="0"/>
              </a:rPr>
              <a:t>КОРРЕКТИРОВАНИЕ</a:t>
            </a:r>
          </a:p>
          <a:p>
            <a:r>
              <a:rPr lang="ru-RU" sz="1400" b="1" dirty="0">
                <a:latin typeface="Times New Roman" charset="0"/>
                <a:cs typeface="Times New Roman" charset="0"/>
              </a:rPr>
              <a:t>  ПЕРВОНАЧАЛЬНОЙ </a:t>
            </a:r>
          </a:p>
          <a:p>
            <a:r>
              <a:rPr lang="ru-RU" sz="1400" b="1" dirty="0" err="1">
                <a:latin typeface="Times New Roman" charset="0"/>
                <a:cs typeface="Times New Roman" charset="0"/>
              </a:rPr>
              <a:t>ФОРМУРОВКИ</a:t>
            </a:r>
            <a:r>
              <a:rPr lang="ru-RU" sz="1400" b="1" dirty="0">
                <a:latin typeface="Times New Roman" charset="0"/>
                <a:cs typeface="Times New Roman" charset="0"/>
              </a:rPr>
              <a:t> </a:t>
            </a:r>
          </a:p>
          <a:p>
            <a:r>
              <a:rPr lang="ru-RU" sz="1400" b="1" dirty="0">
                <a:latin typeface="Times New Roman" charset="0"/>
                <a:cs typeface="Times New Roman" charset="0"/>
              </a:rPr>
              <a:t>ЗАДАЧИ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5610728" y="2237874"/>
            <a:ext cx="56515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>
            <a:off x="3140244" y="1359568"/>
            <a:ext cx="2438400" cy="22098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400" b="1">
                <a:latin typeface="Times New Roman" charset="0"/>
                <a:cs typeface="Times New Roman" charset="0"/>
              </a:rPr>
              <a:t>     ПОСТРОЕНИЕ</a:t>
            </a:r>
          </a:p>
          <a:p>
            <a:r>
              <a:rPr lang="ru-RU" sz="1400" b="1">
                <a:latin typeface="Times New Roman" charset="0"/>
                <a:cs typeface="Times New Roman" charset="0"/>
              </a:rPr>
              <a:t>         МОДЕЛИ</a:t>
            </a:r>
          </a:p>
        </p:txBody>
      </p:sp>
      <p:sp>
        <p:nvSpPr>
          <p:cNvPr id="33" name="AutoShape 5"/>
          <p:cNvSpPr>
            <a:spLocks noChangeArrowheads="1"/>
          </p:cNvSpPr>
          <p:nvPr/>
        </p:nvSpPr>
        <p:spPr bwMode="auto">
          <a:xfrm>
            <a:off x="6160170" y="1327484"/>
            <a:ext cx="2438400" cy="22098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400" b="1" dirty="0">
                <a:latin typeface="Times New Roman" charset="0"/>
                <a:cs typeface="Times New Roman" charset="0"/>
              </a:rPr>
              <a:t>ОПРЕДЕЛЕНИЕ</a:t>
            </a:r>
          </a:p>
          <a:p>
            <a:r>
              <a:rPr lang="ru-RU" sz="1400" b="1" dirty="0" err="1">
                <a:latin typeface="Times New Roman" charset="0"/>
                <a:cs typeface="Times New Roman" charset="0"/>
              </a:rPr>
              <a:t>ВЕЩЕСТВЕННО-ПОЛЕ</a:t>
            </a:r>
            <a:r>
              <a:rPr lang="ru-RU" sz="1400" b="1" dirty="0">
                <a:latin typeface="Times New Roman" charset="0"/>
                <a:cs typeface="Times New Roman" charset="0"/>
              </a:rPr>
              <a:t>-</a:t>
            </a:r>
          </a:p>
          <a:p>
            <a:r>
              <a:rPr lang="ru-RU" sz="1400" b="1" dirty="0" err="1">
                <a:latin typeface="Times New Roman" charset="0"/>
                <a:cs typeface="Times New Roman" charset="0"/>
              </a:rPr>
              <a:t>ВЫХ</a:t>
            </a:r>
            <a:r>
              <a:rPr lang="ru-RU" sz="1400" b="1" dirty="0">
                <a:latin typeface="Times New Roman" charset="0"/>
                <a:cs typeface="Times New Roman" charset="0"/>
              </a:rPr>
              <a:t> РЕСУРСОВ</a:t>
            </a:r>
          </a:p>
        </p:txBody>
      </p:sp>
      <p:sp>
        <p:nvSpPr>
          <p:cNvPr id="34" name="AutoShape 5"/>
          <p:cNvSpPr>
            <a:spLocks noChangeArrowheads="1"/>
          </p:cNvSpPr>
          <p:nvPr/>
        </p:nvSpPr>
        <p:spPr bwMode="auto">
          <a:xfrm>
            <a:off x="3605464" y="3946358"/>
            <a:ext cx="2438400" cy="22098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400" b="1" dirty="0">
                <a:latin typeface="Times New Roman" charset="0"/>
                <a:cs typeface="Times New Roman" charset="0"/>
              </a:rPr>
              <a:t>ВЫЯВЛЕНИЕ И </a:t>
            </a:r>
            <a:r>
              <a:rPr lang="ru-RU" sz="1400" b="1" dirty="0" err="1">
                <a:latin typeface="Times New Roman" charset="0"/>
                <a:cs typeface="Times New Roman" charset="0"/>
              </a:rPr>
              <a:t>АНА</a:t>
            </a:r>
            <a:r>
              <a:rPr lang="ru-RU" sz="1400" b="1" dirty="0">
                <a:latin typeface="Times New Roman" charset="0"/>
                <a:cs typeface="Times New Roman" charset="0"/>
              </a:rPr>
              <a:t> –</a:t>
            </a:r>
          </a:p>
          <a:p>
            <a:r>
              <a:rPr lang="ru-RU" sz="1400" b="1" dirty="0" err="1">
                <a:latin typeface="Times New Roman" charset="0"/>
                <a:cs typeface="Times New Roman" charset="0"/>
              </a:rPr>
              <a:t>ЛИЗИРОВАНИЕ</a:t>
            </a:r>
            <a:r>
              <a:rPr lang="ru-RU" sz="1400" b="1" dirty="0">
                <a:latin typeface="Times New Roman" charset="0"/>
                <a:cs typeface="Times New Roman" charset="0"/>
              </a:rPr>
              <a:t> ФИ-</a:t>
            </a:r>
          </a:p>
          <a:p>
            <a:r>
              <a:rPr lang="ru-RU" sz="1400" b="1" dirty="0" err="1">
                <a:latin typeface="Times New Roman" charset="0"/>
                <a:cs typeface="Times New Roman" charset="0"/>
              </a:rPr>
              <a:t>ЗИЧЕСКИХ</a:t>
            </a:r>
            <a:r>
              <a:rPr lang="ru-RU" sz="1400" b="1" dirty="0">
                <a:latin typeface="Times New Roman" charset="0"/>
                <a:cs typeface="Times New Roman" charset="0"/>
              </a:rPr>
              <a:t> </a:t>
            </a:r>
            <a:r>
              <a:rPr lang="ru-RU" sz="1400" b="1" dirty="0" err="1">
                <a:latin typeface="Times New Roman" charset="0"/>
                <a:cs typeface="Times New Roman" charset="0"/>
              </a:rPr>
              <a:t>ПРОТИ</a:t>
            </a:r>
            <a:r>
              <a:rPr lang="ru-RU" sz="1400" b="1" dirty="0">
                <a:latin typeface="Times New Roman" charset="0"/>
                <a:cs typeface="Times New Roman" charset="0"/>
              </a:rPr>
              <a:t>-</a:t>
            </a:r>
          </a:p>
          <a:p>
            <a:r>
              <a:rPr lang="ru-RU" sz="1400" b="1" dirty="0" err="1">
                <a:latin typeface="Times New Roman" charset="0"/>
                <a:cs typeface="Times New Roman" charset="0"/>
              </a:rPr>
              <a:t>ВОРЕЧИЙ</a:t>
            </a:r>
            <a:endParaRPr lang="ru-RU" sz="14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35" name="AutoShape 5"/>
          <p:cNvSpPr>
            <a:spLocks noChangeArrowheads="1"/>
          </p:cNvSpPr>
          <p:nvPr/>
        </p:nvSpPr>
        <p:spPr bwMode="auto">
          <a:xfrm>
            <a:off x="609600" y="3962400"/>
            <a:ext cx="2438400" cy="22098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400" b="1">
              <a:latin typeface="Times New Roman" charset="0"/>
              <a:cs typeface="Times New Roman" charset="0"/>
            </a:endParaRPr>
          </a:p>
          <a:p>
            <a:r>
              <a:rPr lang="ru-RU" sz="1400" b="1">
                <a:latin typeface="Times New Roman" charset="0"/>
                <a:cs typeface="Times New Roman" charset="0"/>
              </a:rPr>
              <a:t>СОСТОВЛЕНИЕ</a:t>
            </a:r>
          </a:p>
          <a:p>
            <a:r>
              <a:rPr lang="ru-RU" sz="1400" b="1">
                <a:latin typeface="Times New Roman" charset="0"/>
                <a:cs typeface="Times New Roman" charset="0"/>
              </a:rPr>
              <a:t>ИКР (ИДЕАЛЬНО -КО</a:t>
            </a:r>
          </a:p>
          <a:p>
            <a:r>
              <a:rPr lang="ru-RU" sz="1400" b="1">
                <a:latin typeface="Times New Roman" charset="0"/>
                <a:cs typeface="Times New Roman" charset="0"/>
              </a:rPr>
              <a:t>НЕЧНОГО РЕЗУЛЬ-</a:t>
            </a:r>
          </a:p>
          <a:p>
            <a:r>
              <a:rPr lang="ru-RU" sz="1400" b="1">
                <a:latin typeface="Times New Roman" charset="0"/>
                <a:cs typeface="Times New Roman" charset="0"/>
              </a:rPr>
              <a:t>ТАТА</a:t>
            </a:r>
          </a:p>
          <a:p>
            <a:endParaRPr lang="ru-RU" sz="1400" b="1">
              <a:latin typeface="Times New Roman" charset="0"/>
              <a:cs typeface="Times New Roman" charset="0"/>
            </a:endParaRPr>
          </a:p>
        </p:txBody>
      </p:sp>
      <p:sp>
        <p:nvSpPr>
          <p:cNvPr id="36" name="AutoShape 5"/>
          <p:cNvSpPr>
            <a:spLocks noChangeArrowheads="1"/>
          </p:cNvSpPr>
          <p:nvPr/>
        </p:nvSpPr>
        <p:spPr bwMode="auto">
          <a:xfrm>
            <a:off x="6621378" y="3930316"/>
            <a:ext cx="2438400" cy="22098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400" b="1" dirty="0">
                <a:latin typeface="Times New Roman" charset="0"/>
                <a:cs typeface="Times New Roman" charset="0"/>
              </a:rPr>
              <a:t>ПРЕОБРАЗОВАНИЕ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8636837" y="2209800"/>
            <a:ext cx="56515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6063916" y="4816642"/>
            <a:ext cx="56515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3048000" y="4800600"/>
            <a:ext cx="56515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2084" y="4816642"/>
            <a:ext cx="56515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2594812" y="2265948"/>
            <a:ext cx="56515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533400"/>
            <a:ext cx="6477000" cy="53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/>
          </a:p>
          <a:p>
            <a:pPr>
              <a:lnSpc>
                <a:spcPct val="80000"/>
              </a:lnSpc>
              <a:defRPr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  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219200" y="1600200"/>
            <a:ext cx="6400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114800" y="4724400"/>
            <a:ext cx="472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304800"/>
            <a:ext cx="7572375" cy="76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>
                <a:solidFill>
                  <a:schemeClr val="tx1"/>
                </a:solidFill>
              </a:rPr>
              <a:t>            ОСНОВНОЕ СРЕДСТВО РАБОТЫ</a:t>
            </a:r>
          </a:p>
        </p:txBody>
      </p:sp>
      <p:sp>
        <p:nvSpPr>
          <p:cNvPr id="11270" name="AutoShape 8" descr="http://im0-tub-ru.yandex.net/i?id=c88459ba2fef86c4618d06e87102b957&amp;n=24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27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67200"/>
            <a:ext cx="42862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1371600" y="1371600"/>
            <a:ext cx="3200400" cy="31242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sz="1600" b="1">
                <a:latin typeface="Times New Roman" charset="0"/>
                <a:cs typeface="Times New Roman" charset="0"/>
              </a:rPr>
              <a:t>ПЕДАГОГИЧЕСКИЙ</a:t>
            </a:r>
          </a:p>
          <a:p>
            <a:pPr algn="ctr" eaLnBrk="1" hangingPunct="1"/>
            <a:r>
              <a:rPr lang="ru-RU" sz="1600" b="1">
                <a:latin typeface="Times New Roman" charset="0"/>
                <a:cs typeface="Times New Roman" charset="0"/>
              </a:rPr>
              <a:t>ПОИСК</a:t>
            </a:r>
          </a:p>
        </p:txBody>
      </p:sp>
    </p:spTree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Сумерки">
  <a:themeElements>
    <a:clrScheme name="Сумерки 7">
      <a:dk1>
        <a:srgbClr val="000000"/>
      </a:dk1>
      <a:lt1>
        <a:srgbClr val="C4D6BE"/>
      </a:lt1>
      <a:dk2>
        <a:srgbClr val="339966"/>
      </a:dk2>
      <a:lt2>
        <a:srgbClr val="EFFBF0"/>
      </a:lt2>
      <a:accent1>
        <a:srgbClr val="DDDDDD"/>
      </a:accent1>
      <a:accent2>
        <a:srgbClr val="CCFF99"/>
      </a:accent2>
      <a:accent3>
        <a:srgbClr val="DEE8DB"/>
      </a:accent3>
      <a:accent4>
        <a:srgbClr val="000000"/>
      </a:accent4>
      <a:accent5>
        <a:srgbClr val="EBEBEB"/>
      </a:accent5>
      <a:accent6>
        <a:srgbClr val="B9E78A"/>
      </a:accent6>
      <a:hlink>
        <a:srgbClr val="009900"/>
      </a:hlink>
      <a:folHlink>
        <a:srgbClr val="3366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1679</TotalTime>
  <Words>343</Words>
  <Application>Microsoft Office PowerPoint</Application>
  <PresentationFormat>Экран (4:3)</PresentationFormat>
  <Paragraphs>141</Paragraphs>
  <Slides>20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Сумерки</vt:lpstr>
      <vt:lpstr>Муниципальное бюджетное дошкольное образовательное учреждение «Детский сад № 136 общеразвивающего вида с приоритетным осуществлением деятельности по физическому  направлению развития детей» Управление образования администрации Ленинского района города Красноярска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:</vt:lpstr>
      <vt:lpstr>:</vt:lpstr>
      <vt:lpstr>:</vt:lpstr>
      <vt:lpstr>:</vt:lpstr>
      <vt:lpstr>:</vt:lpstr>
      <vt:lpstr>:</vt:lpstr>
      <vt:lpstr>:</vt:lpstr>
      <vt:lpstr>:</vt:lpstr>
      <vt:lpstr>: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Светлана</dc:creator>
  <cp:lastModifiedBy>Home-Pc</cp:lastModifiedBy>
  <cp:revision>158</cp:revision>
  <cp:lastPrinted>1601-01-01T00:00:00Z</cp:lastPrinted>
  <dcterms:created xsi:type="dcterms:W3CDTF">1601-01-01T00:00:00Z</dcterms:created>
  <dcterms:modified xsi:type="dcterms:W3CDTF">2016-11-22T17:21:45Z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