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798" y="-96"/>
      </p:cViewPr>
      <p:guideLst>
        <p:guide orient="horz" pos="2160"/>
        <p:guide pos="384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0D4C94-84E7-D84B-ADDD-C66D626F8280}" type="datetimeFigureOut">
              <a:rPr lang="ru-RU"/>
              <a:pPr/>
              <a:t>05.03.2016</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B48B2C-F1DA-A744-B8F2-3D766873184E}" type="slidenum">
              <a:rPr lang="ru-RU"/>
              <a:pPr/>
              <a:t>‹#›</a:t>
            </a:fld>
            <a:endParaRPr lang="ru-RU"/>
          </a:p>
        </p:txBody>
      </p:sp>
    </p:spTree>
    <p:extLst>
      <p:ext uri="{BB962C8B-B14F-4D97-AF65-F5344CB8AC3E}">
        <p14:creationId xmlns:p14="http://schemas.microsoft.com/office/powerpoint/2010/main" xmlns="" val="26234314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ru-RU" dirty="0"/>
              <a:t>Образец заголовка</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dirty="0"/>
              <a:t>Образец подзаголовка</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3/5/2016</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ru-RU" dirty="0"/>
              <a:t>Образец заголовка</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a:t>Вставка рисунка</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dirty="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3/5/2016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ru-RU" dirty="0"/>
              <a:t>Образец заголовка</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dirty="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3/5/2016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ru-RU" dirty="0"/>
              <a:t>Образец заголовка</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dirty="0"/>
              <a:t>Образец текста</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dirty="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3/5/2016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ru-RU" dirty="0"/>
              <a:t>Образец заголовка</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dirty="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3/5/2016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ru-RU" dirty="0"/>
              <a:t>Образец заголовка</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dirty="0"/>
              <a:t>Образец текста</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dirty="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3/5/2016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ru-RU" dirty="0"/>
              <a:t>Образец заголовка</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dirty="0"/>
              <a:t>Образец текста</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dirty="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3/5/2016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dirty="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transition spd="slow">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ru-RU" dirty="0"/>
              <a:t>Образец заголовка</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dirty="0"/>
              <a:t>Образец заголовка</a:t>
            </a:r>
            <a:endParaRPr lang="en-US" dirty="0"/>
          </a:p>
        </p:txBody>
      </p:sp>
      <p:sp>
        <p:nvSpPr>
          <p:cNvPr id="3" name="Content Placeholder 2"/>
          <p:cNvSpPr>
            <a:spLocks noGrp="1"/>
          </p:cNvSpPr>
          <p:nvPr>
            <p:ph idx="1"/>
          </p:nvPr>
        </p:nvSpPr>
        <p:spPr/>
        <p:txBody>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pPr/>
              <a:t>3/5/2016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pPr/>
              <a:t>‹#›</a:t>
            </a:fld>
            <a:endParaRPr lang="en-US" dirty="0"/>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ru-RU" dirty="0"/>
              <a:t>Образец заголовка</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dirty="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3/5/2016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dirty="0"/>
              <a:t>Образец заголовка</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pPr/>
              <a:t>3/5/2016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pPr/>
              <a:t>‹#›</a:t>
            </a:fld>
            <a:endParaRPr lang="en-US" dirty="0"/>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dirty="0"/>
              <a:t>Образец заголовка</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a:t>Образец текста</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a:t>Образец текста</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3/5/2016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3/5/2016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3/5/2016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ru-RU" dirty="0"/>
              <a:t>Образец заголовка</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dirty="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3/5/2016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ru-RU" dirty="0"/>
              <a:t>Образец заголовка</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a:t>Вставка рисунка</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dirty="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3/5/2016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xmlns=""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xmlns=""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ru-RU" dirty="0"/>
              <a:t>Образец заголовка</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3/5/2016</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ransition spd="slow">
    <p:push dir="u"/>
  </p:transition>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arctic-info.ru/Encyclopedia/Article/arkticeskaa-pystina" TargetMode="External"/><Relationship Id="rId2" Type="http://schemas.openxmlformats.org/officeDocument/2006/relationships/image" Target="../media/image7.jpeg"/><Relationship Id="rId1" Type="http://schemas.openxmlformats.org/officeDocument/2006/relationships/slideLayout" Target="../slideLayouts/slideLayout9.xml"/><Relationship Id="rId6" Type="http://schemas.openxmlformats.org/officeDocument/2006/relationships/hyperlink" Target="http://www.arctic-info.ru/Encyclopedia/Article/zapovedniki-arktiki" TargetMode="External"/><Relationship Id="rId5" Type="http://schemas.openxmlformats.org/officeDocument/2006/relationships/hyperlink" Target="http://www.arctic-info.ru/Encyclopedia/Article/jivotnie-arktiki" TargetMode="External"/><Relationship Id="rId4" Type="http://schemas.openxmlformats.org/officeDocument/2006/relationships/hyperlink" Target="http://www.arctic-info.ru/Encyclopedia/Article/sybarktika"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8" Type="http://schemas.openxmlformats.org/officeDocument/2006/relationships/hyperlink" Target="https://ru.m.wikipedia.org/wiki/%D0%9B%D0%B5%D1%81%D0%BD%D0%B0%D1%8F_%D0%B7%D0%BE%D0%BD%D0%B0" TargetMode="External"/><Relationship Id="rId13" Type="http://schemas.openxmlformats.org/officeDocument/2006/relationships/hyperlink" Target="https://ru.m.wikipedia.org/wiki/%D0%9A%D0%BE%D1%80%D0%B0" TargetMode="External"/><Relationship Id="rId3" Type="http://schemas.openxmlformats.org/officeDocument/2006/relationships/hyperlink" Target="https://ru.m.wikipedia.org/wiki/%D0%90%D0%BB%D1%8C%D0%BF%D1%8B" TargetMode="External"/><Relationship Id="rId7" Type="http://schemas.openxmlformats.org/officeDocument/2006/relationships/hyperlink" Target="https://ru.m.wikipedia.org/wiki/%D0%91%D0%BE%D0%BB%D0%BE%D1%82%D0%BE" TargetMode="External"/><Relationship Id="rId12" Type="http://schemas.openxmlformats.org/officeDocument/2006/relationships/hyperlink" Target="https://ru.m.wikipedia.org/wiki/%D0%9F%D0%BE%D0%B1%D0%B5%D0%B3_(%D0%B1%D0%BE%D1%82%D0%B0%D0%BD%D0%B8%D0%BA%D0%B0)" TargetMode="External"/><Relationship Id="rId2" Type="http://schemas.openxmlformats.org/officeDocument/2006/relationships/hyperlink" Target="https://ru.m.wikipedia.org/wiki/%D0%A8%D0%BE%D1%82%D0%BB%D0%B0%D0%BD%D0%B4%D0%B8%D1%8F" TargetMode="External"/><Relationship Id="rId1" Type="http://schemas.openxmlformats.org/officeDocument/2006/relationships/slideLayout" Target="../slideLayouts/slideLayout9.xml"/><Relationship Id="rId6" Type="http://schemas.openxmlformats.org/officeDocument/2006/relationships/hyperlink" Target="https://ru.m.wikipedia.org/wiki/%D0%9C%D0%BE%D1%85" TargetMode="External"/><Relationship Id="rId11" Type="http://schemas.openxmlformats.org/officeDocument/2006/relationships/hyperlink" Target="https://ru.m.wikipedia.org/wiki/%D0%9A%D1%83%D1%81%D1%82%D0%B0%D1%80%D0%BD%D0%B8%D0%BA" TargetMode="External"/><Relationship Id="rId5" Type="http://schemas.openxmlformats.org/officeDocument/2006/relationships/hyperlink" Target="https://ru.m.wikipedia.org/wiki/%D0%90%D0%BB%D1%8C%D0%BF%D0%B8%D0%B9%D1%81%D0%BA%D0%B8%D0%B9_%D0%BF%D0%BE%D1%8F%D1%81" TargetMode="External"/><Relationship Id="rId15" Type="http://schemas.openxmlformats.org/officeDocument/2006/relationships/image" Target="../media/image9.jpeg"/><Relationship Id="rId10" Type="http://schemas.openxmlformats.org/officeDocument/2006/relationships/hyperlink" Target="https://ru.m.wikipedia.org/wiki/%D0%9B%D0%B8%D1%81%D1%82%D0%BE%D0%BF%D0%B0%D0%B4%D0%BD%D1%8B%D0%B5_%D1%80%D0%B0%D1%81%D1%82%D0%B5%D0%BD%D0%B8%D1%8F" TargetMode="External"/><Relationship Id="rId4" Type="http://schemas.openxmlformats.org/officeDocument/2006/relationships/hyperlink" Target="https://ru.m.wikipedia.org/wiki/%D0%A2%D1%83%D0%BD%D0%B4%D1%80%D0%B0" TargetMode="External"/><Relationship Id="rId9" Type="http://schemas.openxmlformats.org/officeDocument/2006/relationships/hyperlink" Target="https://ru.m.wikipedia.org/wiki/%D0%81%D1%80%D0%BD%D0%B8%D0%BA" TargetMode="External"/><Relationship Id="rId14" Type="http://schemas.openxmlformats.org/officeDocument/2006/relationships/hyperlink" Target="https://ru.m.wikipedia.org/wiki/%D0%9E%D0%BB%D0%B5%D0%BD%D0%B5%D0%B2%D1%8B%D0%B5"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ru.m.wikipedia.org/wiki/%D0%9B%D0%B0%D1%82%D0%B8%D0%BD%D1%81%D0%BA%D0%B8%D0%B9_%D1%8F%D0%B7%D1%8B%D0%BA" TargetMode="External"/><Relationship Id="rId13" Type="http://schemas.openxmlformats.org/officeDocument/2006/relationships/hyperlink" Target="https://ru.m.wikipedia.org/wiki/%D0%9F%D0%B5%D1%87%D1%91%D0%BD%D0%BE%D1%87%D0%BD%D0%B8%D0%BA_%D0%BE%D0%B1%D1%8B%D0%BA%D0%BD%D0%BE%D0%B2%D0%B5%D0%BD%D0%BD%D1%8B%D0%B9" TargetMode="External"/><Relationship Id="rId18" Type="http://schemas.openxmlformats.org/officeDocument/2006/relationships/hyperlink" Target="https://ru.m.wikipedia.org/wiki/%D0%9B%D0%B8%D1%88%D0%B0%D0%B9%D0%BD%D0%B8%D0%BA%D0%B8" TargetMode="External"/><Relationship Id="rId3" Type="http://schemas.openxmlformats.org/officeDocument/2006/relationships/hyperlink" Target="https://ru.m.wikipedia.org/wiki/%D0%A2%D0%B0%D0%BA%D1%81%D0%BE%D0%BD" TargetMode="External"/><Relationship Id="rId21" Type="http://schemas.openxmlformats.org/officeDocument/2006/relationships/hyperlink" Target="https://ru.m.wikipedia.org/wiki/%D0%9B%D0%B8%D1%81%D1%82" TargetMode="External"/><Relationship Id="rId7" Type="http://schemas.openxmlformats.org/officeDocument/2006/relationships/hyperlink" Target="https://ru.m.wikipedia.org/wiki/%D0%9F%D0%B5%D1%87%D1%91%D0%BD%D0%BE%D1%87%D0%BD%D1%8B%D0%B5_%D0%BC%D1%85%D0%B8" TargetMode="External"/><Relationship Id="rId12" Type="http://schemas.openxmlformats.org/officeDocument/2006/relationships/hyperlink" Target="https://ru.m.wikipedia.org/wiki/%D0%9F%D0%B5%D1%87%D1%91%D0%BD%D0%BE%D1%87%D0%BD%D0%B8%D1%86%D0%B0_%D0%BE%D0%B1%D1%8B%D0%BA%D0%BD%D0%BE%D0%B2%D0%B5%D0%BD%D0%BD%D0%B0%D1%8F" TargetMode="External"/><Relationship Id="rId17" Type="http://schemas.openxmlformats.org/officeDocument/2006/relationships/hyperlink" Target="https://ru.m.wikipedia.org/wiki/%D0%9B%D1%8E%D1%82%D0%B8%D0%BA%D0%BE%D0%B2%D1%8B%D0%B5" TargetMode="External"/><Relationship Id="rId2" Type="http://schemas.openxmlformats.org/officeDocument/2006/relationships/image" Target="../media/image10.jpeg"/><Relationship Id="rId16" Type="http://schemas.openxmlformats.org/officeDocument/2006/relationships/hyperlink" Target="https://ru.m.wikipedia.org/wiki/%D0%9F%D0%BE%D0%BA%D1%80%D1%8B%D1%82%D0%BE%D1%81%D0%B5%D0%BC%D0%B5%D0%BD%D0%BD%D1%8B%D0%B5" TargetMode="External"/><Relationship Id="rId20" Type="http://schemas.openxmlformats.org/officeDocument/2006/relationships/hyperlink" Target="https://ru.m.wikipedia.org/wiki/%D0%A0%D0%B0%D1%81%D1%82%D0%B5%D0%BD%D0%B8%D0%B5" TargetMode="External"/><Relationship Id="rId1" Type="http://schemas.openxmlformats.org/officeDocument/2006/relationships/slideLayout" Target="../slideLayouts/slideLayout9.xml"/><Relationship Id="rId6" Type="http://schemas.openxmlformats.org/officeDocument/2006/relationships/hyperlink" Target="https://ru.m.wikipedia.org/wiki/%D0%9F%D0%B5%D1%87%D1%91%D0%BD%D0%BE%D1%87%D0%BD%D0%B8%D0%BA%D0%B8" TargetMode="External"/><Relationship Id="rId11" Type="http://schemas.openxmlformats.org/officeDocument/2006/relationships/hyperlink" Target="https://ru.m.wikipedia.org/wiki/%D0%9C%D0%BE%D1%85%D0%BE%D0%BE%D0%B1%D1%80%D0%B0%D0%B7%D0%BD%D1%8B%D0%B5" TargetMode="External"/><Relationship Id="rId5" Type="http://schemas.openxmlformats.org/officeDocument/2006/relationships/hyperlink" Target="https://ru.m.wikipedia.org/wiki/%D0%93%D1%80%D0%B8%D0%B1%D1%8B" TargetMode="External"/><Relationship Id="rId15" Type="http://schemas.openxmlformats.org/officeDocument/2006/relationships/hyperlink" Target="https://ru.m.wikipedia.org/wiki/%D0%9F%D0%B5%D1%87%D1%91%D0%BD%D0%BE%D1%87%D0%BD%D0%B8%D1%86%D0%B0_(%D1%80%D0%B0%D1%81%D1%82%D0%B5%D0%BD%D0%B8%D0%B5)" TargetMode="External"/><Relationship Id="rId10" Type="http://schemas.openxmlformats.org/officeDocument/2006/relationships/hyperlink" Target="https://ru.m.wikipedia.org/wiki/%D0%9A%D0%BB%D0%B0%D1%81%D1%81_(%D0%B1%D0%B8%D0%BE%D0%BB%D0%BE%D0%B3%D0%B8%D1%8F)" TargetMode="External"/><Relationship Id="rId19" Type="http://schemas.openxmlformats.org/officeDocument/2006/relationships/hyperlink" Target="https://ru.m.wikipedia.org/wiki/Peltigera" TargetMode="External"/><Relationship Id="rId4" Type="http://schemas.openxmlformats.org/officeDocument/2006/relationships/hyperlink" Target="https://ru.m.wikipedia.org/wiki/%D0%A0%D0%B0%D1%81%D1%82%D0%B5%D0%BD%D0%B8%D1%8F" TargetMode="External"/><Relationship Id="rId9" Type="http://schemas.openxmlformats.org/officeDocument/2006/relationships/hyperlink" Target="https://ru.m.wikipedia.org/wiki/%D0%9E%D1%82%D0%B4%D0%B5%D0%BB_(%D0%B1%D0%BE%D1%82%D0%B0%D0%BD%D0%B8%D0%BA%D0%B0)" TargetMode="External"/><Relationship Id="rId14" Type="http://schemas.openxmlformats.org/officeDocument/2006/relationships/hyperlink" Target="https://ru.m.wikipedia.org/wiki/%D0%A2%D1%80%D1%83%D1%82%D0%BE%D0%B2%D0%B8%D0%BA"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s://ru.m.wikipedia.org/wiki/%D0%9B%D0%B5%D0%BC%D0%BC%D0%B8%D0%BD%D0%B3%D0%B8" TargetMode="External"/><Relationship Id="rId13" Type="http://schemas.openxmlformats.org/officeDocument/2006/relationships/hyperlink" Target="https://ru.m.wikipedia.org/wiki/%D0%94%D0%BB%D0%B8%D0%BD%D0%BD%D0%BE%D1%85%D0%B2%D0%BE%D1%81%D1%82%D1%8B%D0%B9_%D1%81%D1%83%D1%81%D0%BB%D0%B8%D0%BA" TargetMode="External"/><Relationship Id="rId3" Type="http://schemas.openxmlformats.org/officeDocument/2006/relationships/hyperlink" Target="https://ru.m.wikipedia.org/wiki/%D0%9E%D0%B2%D1%86%D0%B5%D0%B1%D1%8B%D0%BA" TargetMode="External"/><Relationship Id="rId7" Type="http://schemas.openxmlformats.org/officeDocument/2006/relationships/hyperlink" Target="https://ru.m.wikipedia.org/wiki/%D0%90%D1%80%D0%BA%D1%82%D0%B8%D1%87%D0%B5%D1%81%D0%BA%D0%B8%D0%B9_%D0%B1%D0%B5%D0%BB%D1%8F%D0%BA" TargetMode="External"/><Relationship Id="rId12" Type="http://schemas.openxmlformats.org/officeDocument/2006/relationships/hyperlink" Target="https://ru.m.wikipedia.org/wiki/%D0%93%D0%BE%D1%80%D0%BD%D0%BE%D1%81%D1%82%D0%B0%D0%B9" TargetMode="External"/><Relationship Id="rId2" Type="http://schemas.openxmlformats.org/officeDocument/2006/relationships/image" Target="../media/image11.jpeg"/><Relationship Id="rId1" Type="http://schemas.openxmlformats.org/officeDocument/2006/relationships/slideLayout" Target="../slideLayouts/slideLayout9.xml"/><Relationship Id="rId6" Type="http://schemas.openxmlformats.org/officeDocument/2006/relationships/hyperlink" Target="https://ru.m.wikipedia.org/wiki/%D0%91%D0%B5%D0%BB%D1%8B%D0%B9_%D0%BC%D0%B5%D0%B4%D0%B2%D0%B5%D0%B4%D1%8C" TargetMode="External"/><Relationship Id="rId11" Type="http://schemas.openxmlformats.org/officeDocument/2006/relationships/hyperlink" Target="https://ru.m.wikipedia.org/wiki/%D0%A0%D0%BE%D1%81%D0%BE%D0%BC%D0%B0%D1%85%D0%B0" TargetMode="External"/><Relationship Id="rId5" Type="http://schemas.openxmlformats.org/officeDocument/2006/relationships/hyperlink" Target="https://ru.m.wikipedia.org/wiki/%D0%A1%D0%BD%D0%B5%D0%B6%D0%BD%D1%8B%D0%B9_%D0%B1%D0%B0%D1%80%D0%B0%D0%BD" TargetMode="External"/><Relationship Id="rId10" Type="http://schemas.openxmlformats.org/officeDocument/2006/relationships/hyperlink" Target="https://ru.m.wikipedia.org/wiki/%D0%92%D0%BE%D0%BB%D0%BA" TargetMode="External"/><Relationship Id="rId4" Type="http://schemas.openxmlformats.org/officeDocument/2006/relationships/hyperlink" Target="https://ru.m.wikipedia.org/wiki/%D0%A1%D0%B5%D0%B2%D0%B5%D1%80%D0%BD%D1%8B%D0%B9_%D0%BE%D0%BB%D0%B5%D0%BD%D1%8C" TargetMode="External"/><Relationship Id="rId9" Type="http://schemas.openxmlformats.org/officeDocument/2006/relationships/hyperlink" Target="https://ru.m.wikipedia.org/wiki/%D0%9F%D0%B5%D1%81%D0%B5%D1%86"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718375" y="2033489"/>
            <a:ext cx="6815669" cy="1515533"/>
          </a:xfrm>
        </p:spPr>
        <p:txBody>
          <a:bodyPr/>
          <a:lstStyle/>
          <a:p>
            <a:pPr algn="just"/>
            <a:r>
              <a:rPr lang="ru-RU" sz="4000" i="1" u="sng">
                <a:latin typeface="Cambria" panose="02040503050406030204" pitchFamily="18" charset="0"/>
              </a:rPr>
              <a:t>Растительный и животный мир Арктики</a:t>
            </a:r>
          </a:p>
        </p:txBody>
      </p:sp>
      <p:sp>
        <p:nvSpPr>
          <p:cNvPr id="3" name="Подзаголовок 2"/>
          <p:cNvSpPr>
            <a:spLocks noGrp="1"/>
          </p:cNvSpPr>
          <p:nvPr>
            <p:ph type="subTitle" idx="1"/>
          </p:nvPr>
        </p:nvSpPr>
        <p:spPr>
          <a:xfrm rot="10800000" flipV="1">
            <a:off x="6238976" y="3737480"/>
            <a:ext cx="3295068" cy="2031098"/>
          </a:xfrm>
        </p:spPr>
        <p:txBody>
          <a:bodyPr/>
          <a:lstStyle/>
          <a:p>
            <a:r>
              <a:rPr lang="ru-RU"/>
              <a:t>Мартыновой Александры</a:t>
            </a:r>
          </a:p>
          <a:p>
            <a:r>
              <a:rPr lang="ru-RU"/>
              <a:t>Ученицы 7«а» класса   274 школы</a:t>
            </a:r>
          </a:p>
        </p:txBody>
      </p:sp>
    </p:spTree>
    <p:extLst>
      <p:ext uri="{BB962C8B-B14F-4D97-AF65-F5344CB8AC3E}">
        <p14:creationId xmlns:p14="http://schemas.microsoft.com/office/powerpoint/2010/main" xmlns="" val="1726239241"/>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6"/>
          <p:cNvPicPr>
            <a:picLocks noGrp="1" noChangeAspect="1"/>
          </p:cNvPicPr>
          <p:nvPr>
            <p:ph type="pic" idx="1"/>
          </p:nvPr>
        </p:nvPicPr>
        <p:blipFill rotWithShape="1">
          <a:blip r:embed="rId2"/>
          <a:srcRect t="9658" b="9658"/>
          <a:stretch/>
        </p:blipFill>
        <p:spPr>
          <a:xfrm rot="712822">
            <a:off x="7158260" y="1809282"/>
            <a:ext cx="4051300" cy="3081312"/>
          </a:xfrm>
          <a:prstGeom prst="roundRect">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Текст 4"/>
          <p:cNvSpPr>
            <a:spLocks noGrp="1"/>
          </p:cNvSpPr>
          <p:nvPr>
            <p:ph type="body" sz="half" idx="2"/>
          </p:nvPr>
        </p:nvSpPr>
        <p:spPr>
          <a:xfrm>
            <a:off x="1295399" y="821530"/>
            <a:ext cx="5509023" cy="5107782"/>
          </a:xfrm>
        </p:spPr>
        <p:txBody>
          <a:bodyPr/>
          <a:lstStyle/>
          <a:p>
            <a:pPr algn="just"/>
            <a:r>
              <a:rPr lang="ru-RU" b="0" i="1">
                <a:solidFill>
                  <a:srgbClr val="3D3D3D"/>
                </a:solidFill>
                <a:effectLst/>
                <a:latin typeface="Arial" panose="020B0604020202020204" pitchFamily="34" charset="0"/>
              </a:rPr>
              <a:t/>
            </a:r>
            <a:br>
              <a:rPr lang="ru-RU" b="0" i="1">
                <a:solidFill>
                  <a:srgbClr val="3D3D3D"/>
                </a:solidFill>
                <a:effectLst/>
                <a:latin typeface="Arial" panose="020B0604020202020204" pitchFamily="34" charset="0"/>
              </a:rPr>
            </a:br>
            <a:r>
              <a:rPr lang="ru-RU" b="0" i="0">
                <a:solidFill>
                  <a:srgbClr val="3D3D3D"/>
                </a:solidFill>
                <a:effectLst/>
                <a:latin typeface="Arial" panose="020B0604020202020204" pitchFamily="34" charset="0"/>
              </a:rPr>
              <a:t>Арктический растительный и животный мир уникален.</a:t>
            </a:r>
            <a:r>
              <a:rPr lang="ru-RU" b="0" i="0" u="sng">
                <a:solidFill>
                  <a:srgbClr val="00A2FF"/>
                </a:solidFill>
                <a:effectLst/>
                <a:latin typeface="Arial" panose="020B0604020202020204" pitchFamily="34" charset="0"/>
                <a:hlinkClick r:id="rId3"/>
              </a:rPr>
              <a:t>Арктические пустыни</a:t>
            </a:r>
            <a:r>
              <a:rPr lang="ru-RU" b="0" i="0">
                <a:solidFill>
                  <a:srgbClr val="3D3D3D"/>
                </a:solidFill>
                <a:effectLst/>
                <a:latin typeface="Arial" panose="020B0604020202020204" pitchFamily="34" charset="0"/>
              </a:rPr>
              <a:t> и</a:t>
            </a:r>
            <a:r>
              <a:rPr lang="ru-RU" b="0" i="0" u="sng">
                <a:solidFill>
                  <a:srgbClr val="00A2FF"/>
                </a:solidFill>
                <a:effectLst/>
                <a:latin typeface="Arial" panose="020B0604020202020204" pitchFamily="34" charset="0"/>
                <a:hlinkClick r:id="rId4"/>
              </a:rPr>
              <a:t>Субарктику</a:t>
            </a:r>
            <a:r>
              <a:rPr lang="ru-RU" b="0" i="0">
                <a:solidFill>
                  <a:srgbClr val="3D3D3D"/>
                </a:solidFill>
                <a:effectLst/>
                <a:latin typeface="Arial" panose="020B0604020202020204" pitchFamily="34" charset="0"/>
              </a:rPr>
              <a:t> населяют более 20 тысяч видов растений, </a:t>
            </a:r>
            <a:r>
              <a:rPr lang="ru-RU" b="0" i="0" u="sng">
                <a:solidFill>
                  <a:srgbClr val="00A2FF"/>
                </a:solidFill>
                <a:effectLst/>
                <a:latin typeface="Arial" panose="020B0604020202020204" pitchFamily="34" charset="0"/>
                <a:hlinkClick r:id="rId5"/>
              </a:rPr>
              <a:t>животных</a:t>
            </a:r>
            <a:r>
              <a:rPr lang="ru-RU" b="0" i="0">
                <a:solidFill>
                  <a:srgbClr val="3D3D3D"/>
                </a:solidFill>
                <a:effectLst/>
                <a:latin typeface="Arial" panose="020B0604020202020204" pitchFamily="34" charset="0"/>
              </a:rPr>
              <a:t>, грибов и микроорганизмов. Для охраны природы в Арктике создаются заповедники и </a:t>
            </a:r>
            <a:r>
              <a:rPr lang="ru-RU" b="0" i="0" u="sng">
                <a:solidFill>
                  <a:srgbClr val="00A2FF"/>
                </a:solidFill>
                <a:effectLst/>
                <a:latin typeface="Arial" panose="020B0604020202020204" pitchFamily="34" charset="0"/>
                <a:hlinkClick r:id="rId6"/>
              </a:rPr>
              <a:t>национальные парки</a:t>
            </a:r>
            <a:r>
              <a:rPr lang="ru-RU" b="0" i="0">
                <a:solidFill>
                  <a:srgbClr val="3D3D3D"/>
                </a:solidFill>
                <a:effectLst/>
                <a:latin typeface="Arial" panose="020B0604020202020204" pitchFamily="34" charset="0"/>
              </a:rPr>
              <a:t>. Климат высоких широт подходит для формирования многообразия отдельно взятых видов флоры и фауны. Особенность современной флоры и фауны Арктики в неравномерном распределении видов и резком изменении числа представителей при смене природных зон. Видовой состав флоры и фауны Арктики представлен в своеобразных пропорциях. </a:t>
            </a:r>
            <a:endParaRPr lang="ru-RU"/>
          </a:p>
        </p:txBody>
      </p:sp>
    </p:spTree>
    <p:extLst>
      <p:ext uri="{BB962C8B-B14F-4D97-AF65-F5344CB8AC3E}">
        <p14:creationId xmlns:p14="http://schemas.microsoft.com/office/powerpoint/2010/main" xmlns="" val="877932473"/>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78040" y="575072"/>
            <a:ext cx="6241816" cy="684014"/>
          </a:xfrm>
        </p:spPr>
        <p:txBody>
          <a:bodyPr>
            <a:normAutofit fontScale="90000"/>
          </a:bodyPr>
          <a:lstStyle/>
          <a:p>
            <a:r>
              <a:rPr lang="ru-RU" b="1" i="0">
                <a:solidFill>
                  <a:srgbClr val="3D3D3D"/>
                </a:solidFill>
                <a:effectLst/>
                <a:latin typeface="Arial" panose="020B0604020202020204" pitchFamily="34" charset="0"/>
              </a:rPr>
              <a:t/>
            </a:r>
            <a:br>
              <a:rPr lang="ru-RU" b="1" i="0">
                <a:solidFill>
                  <a:srgbClr val="3D3D3D"/>
                </a:solidFill>
                <a:effectLst/>
                <a:latin typeface="Arial" panose="020B0604020202020204" pitchFamily="34" charset="0"/>
              </a:rPr>
            </a:br>
            <a:r>
              <a:rPr lang="ru-RU" sz="3600" b="1" i="1" u="sng">
                <a:solidFill>
                  <a:srgbClr val="3D3D3D"/>
                </a:solidFill>
                <a:effectLst/>
                <a:latin typeface="Arial" panose="020B0604020202020204" pitchFamily="34" charset="0"/>
              </a:rPr>
              <a:t>Растительный мир</a:t>
            </a:r>
            <a:endParaRPr lang="ru-RU" sz="3600" i="1" u="sng"/>
          </a:p>
        </p:txBody>
      </p:sp>
      <p:sp>
        <p:nvSpPr>
          <p:cNvPr id="4" name="Текст 3"/>
          <p:cNvSpPr>
            <a:spLocks noGrp="1"/>
          </p:cNvSpPr>
          <p:nvPr>
            <p:ph type="body" sz="half" idx="2"/>
          </p:nvPr>
        </p:nvSpPr>
        <p:spPr>
          <a:xfrm>
            <a:off x="6372188" y="1483719"/>
            <a:ext cx="4914937" cy="4572000"/>
          </a:xfrm>
        </p:spPr>
        <p:txBody>
          <a:bodyPr>
            <a:normAutofit lnSpcReduction="10000"/>
          </a:bodyPr>
          <a:lstStyle/>
          <a:p>
            <a:pPr algn="just"/>
            <a:r>
              <a:rPr lang="ru-RU" b="0" i="0">
                <a:solidFill>
                  <a:srgbClr val="3D3D3D"/>
                </a:solidFill>
                <a:effectLst/>
                <a:latin typeface="Arial" panose="020B0604020202020204" pitchFamily="34" charset="0"/>
              </a:rPr>
              <a:t>Растительный мир отличается смешением арктических и относительно южных (американских и азиатских) растений, реликтовыми видами. В континентальных районах на южных склонах Чукотки попадаются степные участки. Растительный покров Арктики представлен злаками, осокой, полярными маками, кустарничками - ивняками, карликовыми березками, лишайниками, печеночниками, мхами.</a:t>
            </a:r>
          </a:p>
          <a:p>
            <a:pPr algn="just"/>
            <a:r>
              <a:rPr lang="ru-RU" b="0" i="0">
                <a:solidFill>
                  <a:srgbClr val="3D3D3D"/>
                </a:solidFill>
                <a:effectLst/>
                <a:latin typeface="Arial" panose="020B0604020202020204" pitchFamily="34" charset="0"/>
              </a:rPr>
              <a:t>Растения Арктики - это основа жизни животных и человека. В пищу употребляют арктическую морошку, сыроежки, лечебные травы и даже лишайники. В Исландии издавна готовили муку и выпекали хлеб из лишайника Центрария.</a:t>
            </a:r>
            <a:endParaRPr lang="ru-RU"/>
          </a:p>
        </p:txBody>
      </p:sp>
      <p:pic>
        <p:nvPicPr>
          <p:cNvPr id="5" name="Рисунок 4"/>
          <p:cNvPicPr>
            <a:picLocks noChangeAspect="1"/>
          </p:cNvPicPr>
          <p:nvPr/>
        </p:nvPicPr>
        <p:blipFill>
          <a:blip r:embed="rId2"/>
          <a:stretch>
            <a:fillRect/>
          </a:stretch>
        </p:blipFill>
        <p:spPr>
          <a:xfrm rot="20980206">
            <a:off x="1312266" y="1654688"/>
            <a:ext cx="4693121" cy="310614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xmlns="" val="4262813231"/>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4633" y="580098"/>
            <a:ext cx="6241816" cy="750425"/>
          </a:xfrm>
        </p:spPr>
        <p:txBody>
          <a:bodyPr>
            <a:normAutofit/>
          </a:bodyPr>
          <a:lstStyle/>
          <a:p>
            <a:r>
              <a:rPr lang="ru-RU" sz="3600" b="1" i="1" u="sng"/>
              <a:t>Карликовые берёзки</a:t>
            </a:r>
          </a:p>
        </p:txBody>
      </p:sp>
      <p:sp>
        <p:nvSpPr>
          <p:cNvPr id="4" name="Текст 3"/>
          <p:cNvSpPr>
            <a:spLocks noGrp="1"/>
          </p:cNvSpPr>
          <p:nvPr>
            <p:ph type="body" sz="half" idx="2"/>
          </p:nvPr>
        </p:nvSpPr>
        <p:spPr>
          <a:xfrm>
            <a:off x="1295399" y="1500188"/>
            <a:ext cx="5687617" cy="3584044"/>
          </a:xfrm>
        </p:spPr>
        <p:txBody>
          <a:bodyPr>
            <a:normAutofit fontScale="92500" lnSpcReduction="20000"/>
          </a:bodyPr>
          <a:lstStyle/>
          <a:p>
            <a:pPr algn="just" fontAlgn="base"/>
            <a:r>
              <a:rPr lang="ru-RU" b="0" i="0">
                <a:solidFill>
                  <a:srgbClr val="252525"/>
                </a:solidFill>
                <a:effectLst/>
                <a:latin typeface="Helvetica Neue"/>
              </a:rPr>
              <a:t>Вне севера её можно найти в горах выше 300 м, она встречается в горах до 835 м в</a:t>
            </a:r>
            <a:r>
              <a:rPr lang="ru-RU" b="0" i="0" u="none" strike="noStrike">
                <a:solidFill>
                  <a:srgbClr val="5A3696"/>
                </a:solidFill>
                <a:effectLst/>
                <a:latin typeface="inherit"/>
                <a:hlinkClick r:id="rId2" tooltip="Шотландия"/>
              </a:rPr>
              <a:t>Шотландии</a:t>
            </a:r>
            <a:r>
              <a:rPr lang="ru-RU" b="0" i="0">
                <a:solidFill>
                  <a:srgbClr val="252525"/>
                </a:solidFill>
                <a:effectLst/>
                <a:latin typeface="Helvetica Neue"/>
              </a:rPr>
              <a:t> и до 2200 м в </a:t>
            </a:r>
            <a:r>
              <a:rPr lang="ru-RU" b="0" i="0" u="none" strike="noStrike">
                <a:solidFill>
                  <a:srgbClr val="5A3696"/>
                </a:solidFill>
                <a:effectLst/>
                <a:latin typeface="inherit"/>
                <a:hlinkClick r:id="rId3" tooltip="Альпы"/>
              </a:rPr>
              <a:t>Альпах</a:t>
            </a:r>
            <a:r>
              <a:rPr lang="ru-RU" b="0" i="0">
                <a:solidFill>
                  <a:srgbClr val="252525"/>
                </a:solidFill>
                <a:effectLst/>
                <a:latin typeface="Helvetica Neue"/>
              </a:rPr>
              <a:t>.</a:t>
            </a:r>
          </a:p>
          <a:p>
            <a:pPr algn="just" fontAlgn="base"/>
            <a:r>
              <a:rPr lang="ru-RU" b="0" i="0">
                <a:solidFill>
                  <a:srgbClr val="252525"/>
                </a:solidFill>
                <a:effectLst/>
                <a:latin typeface="Helvetica Neue"/>
              </a:rPr>
              <a:t>Берёза образует сплошные заросли в арктической </a:t>
            </a:r>
            <a:r>
              <a:rPr lang="ru-RU" b="0" i="0" u="none" strike="noStrike">
                <a:solidFill>
                  <a:srgbClr val="5A3696"/>
                </a:solidFill>
                <a:effectLst/>
                <a:latin typeface="inherit"/>
                <a:hlinkClick r:id="rId4" tooltip="Тундра"/>
              </a:rPr>
              <a:t>тундре</a:t>
            </a:r>
            <a:r>
              <a:rPr lang="ru-RU" b="0" i="0">
                <a:solidFill>
                  <a:srgbClr val="252525"/>
                </a:solidFill>
                <a:effectLst/>
                <a:latin typeface="Helvetica Neue"/>
              </a:rPr>
              <a:t>, в </a:t>
            </a:r>
            <a:r>
              <a:rPr lang="ru-RU" b="0" i="0" u="none" strike="noStrike">
                <a:solidFill>
                  <a:srgbClr val="5A3696"/>
                </a:solidFill>
                <a:effectLst/>
                <a:latin typeface="inherit"/>
                <a:hlinkClick r:id="rId5" tooltip="Альпийский пояс"/>
              </a:rPr>
              <a:t>альпийском поясе</a:t>
            </a:r>
            <a:r>
              <a:rPr lang="ru-RU" b="0" i="0">
                <a:solidFill>
                  <a:srgbClr val="252525"/>
                </a:solidFill>
                <a:effectLst/>
                <a:latin typeface="Helvetica Neue"/>
              </a:rPr>
              <a:t>, на </a:t>
            </a:r>
            <a:r>
              <a:rPr lang="ru-RU" b="0" i="0" u="none" strike="noStrike">
                <a:solidFill>
                  <a:srgbClr val="5A3696"/>
                </a:solidFill>
                <a:effectLst/>
                <a:latin typeface="inherit"/>
                <a:hlinkClick r:id="rId6" tooltip="Мох"/>
              </a:rPr>
              <a:t>моховых</a:t>
            </a:r>
            <a:r>
              <a:rPr lang="ru-RU" b="0" i="0">
                <a:solidFill>
                  <a:srgbClr val="252525"/>
                </a:solidFill>
                <a:effectLst/>
                <a:latin typeface="Helvetica Neue"/>
              </a:rPr>
              <a:t> сфагновых или гипновых</a:t>
            </a:r>
            <a:r>
              <a:rPr lang="ru-RU" b="0" i="0" u="none" strike="noStrike">
                <a:solidFill>
                  <a:srgbClr val="5A3696"/>
                </a:solidFill>
                <a:effectLst/>
                <a:latin typeface="inherit"/>
                <a:hlinkClick r:id="rId7" tooltip="Болото"/>
              </a:rPr>
              <a:t>болотах</a:t>
            </a:r>
            <a:r>
              <a:rPr lang="ru-RU" b="0" i="0">
                <a:solidFill>
                  <a:srgbClr val="252525"/>
                </a:solidFill>
                <a:effectLst/>
                <a:latin typeface="Helvetica Neue"/>
              </a:rPr>
              <a:t> в </a:t>
            </a:r>
            <a:r>
              <a:rPr lang="ru-RU" b="0" i="0" u="none" strike="noStrike">
                <a:solidFill>
                  <a:srgbClr val="5A3696"/>
                </a:solidFill>
                <a:effectLst/>
                <a:latin typeface="inherit"/>
                <a:hlinkClick r:id="rId8" tooltip="Лесная зона"/>
              </a:rPr>
              <a:t>лесной зоне</a:t>
            </a:r>
            <a:r>
              <a:rPr lang="ru-RU" b="0" i="0">
                <a:solidFill>
                  <a:srgbClr val="252525"/>
                </a:solidFill>
                <a:effectLst/>
                <a:latin typeface="Helvetica Neue"/>
              </a:rPr>
              <a:t>, называемые</a:t>
            </a:r>
            <a:r>
              <a:rPr lang="ru-RU" b="0" i="0" u="none" strike="noStrike">
                <a:solidFill>
                  <a:srgbClr val="5A3696"/>
                </a:solidFill>
                <a:effectLst/>
                <a:latin typeface="inherit"/>
                <a:hlinkClick r:id="rId9" tooltip="Ёрник"/>
              </a:rPr>
              <a:t>ёрниками</a:t>
            </a:r>
            <a:r>
              <a:rPr lang="ru-RU" b="0" i="0">
                <a:solidFill>
                  <a:srgbClr val="252525"/>
                </a:solidFill>
                <a:effectLst/>
                <a:latin typeface="Helvetica Neue"/>
              </a:rPr>
              <a:t>. </a:t>
            </a:r>
            <a:r>
              <a:rPr lang="ru-RU" b="0" i="0" u="none" strike="noStrike">
                <a:solidFill>
                  <a:srgbClr val="5A3696"/>
                </a:solidFill>
                <a:effectLst/>
                <a:latin typeface="Helvetica Neue"/>
                <a:hlinkClick r:id="rId10" tooltip="Листопадные растения"/>
              </a:rPr>
              <a:t>Листопадный</a:t>
            </a:r>
            <a:r>
              <a:rPr lang="ru-RU" b="0" i="0">
                <a:solidFill>
                  <a:srgbClr val="252525"/>
                </a:solidFill>
                <a:effectLst/>
                <a:latin typeface="Helvetica Neue"/>
              </a:rPr>
              <a:t> сильно ветвистый</a:t>
            </a:r>
            <a:r>
              <a:rPr lang="ru-RU" b="0" i="0" u="none" strike="noStrike">
                <a:solidFill>
                  <a:srgbClr val="5A3696"/>
                </a:solidFill>
                <a:effectLst/>
                <a:latin typeface="Helvetica Neue"/>
                <a:hlinkClick r:id="rId11" tooltip="Кустарник"/>
              </a:rPr>
              <a:t>кустарник</a:t>
            </a:r>
            <a:r>
              <a:rPr lang="ru-RU" b="0" i="0">
                <a:solidFill>
                  <a:srgbClr val="252525"/>
                </a:solidFill>
                <a:effectLst/>
                <a:latin typeface="Helvetica Neue"/>
              </a:rPr>
              <a:t> высотой 20—70 (до 120) см, с приподнимающимися или распростёртыми </a:t>
            </a:r>
            <a:r>
              <a:rPr lang="ru-RU" b="0" i="0" u="none" strike="noStrike">
                <a:solidFill>
                  <a:srgbClr val="5A3696"/>
                </a:solidFill>
                <a:effectLst/>
                <a:latin typeface="Helvetica Neue"/>
                <a:hlinkClick r:id="rId12" tooltip="Побег (ботаника)"/>
              </a:rPr>
              <a:t>побегами</a:t>
            </a:r>
            <a:r>
              <a:rPr lang="ru-RU" b="0" i="0">
                <a:solidFill>
                  <a:srgbClr val="252525"/>
                </a:solidFill>
                <a:effectLst/>
                <a:latin typeface="Helvetica Neue"/>
              </a:rPr>
              <a:t>. Молодые побеги густо бархатистые или пушистые, позже почти голые, с тёмно-коричневой или красновато-тёмно-бурой </a:t>
            </a:r>
            <a:r>
              <a:rPr lang="ru-RU" b="0" i="0" u="none" strike="noStrike">
                <a:solidFill>
                  <a:srgbClr val="5A3696"/>
                </a:solidFill>
                <a:effectLst/>
                <a:latin typeface="Helvetica Neue"/>
                <a:hlinkClick r:id="rId13" tooltip="Кора"/>
              </a:rPr>
              <a:t>корой</a:t>
            </a:r>
            <a:r>
              <a:rPr lang="ru-RU" b="0" i="0">
                <a:solidFill>
                  <a:srgbClr val="252525"/>
                </a:solidFill>
                <a:effectLst/>
                <a:latin typeface="Helvetica Neue"/>
              </a:rPr>
              <a:t>. На севере используется как топливо, листья и ветви служат кормом </a:t>
            </a:r>
            <a:r>
              <a:rPr lang="ru-RU" b="0" i="0" u="none" strike="noStrike">
                <a:solidFill>
                  <a:srgbClr val="5A3696"/>
                </a:solidFill>
                <a:effectLst/>
                <a:latin typeface="Helvetica Neue"/>
                <a:hlinkClick r:id="rId14" tooltip="Оленевые"/>
              </a:rPr>
              <a:t>оленям</a:t>
            </a:r>
            <a:r>
              <a:rPr lang="ru-RU" b="0" i="0">
                <a:solidFill>
                  <a:srgbClr val="252525"/>
                </a:solidFill>
                <a:effectLst/>
                <a:latin typeface="Helvetica Neue"/>
              </a:rPr>
              <a:t>.</a:t>
            </a:r>
          </a:p>
        </p:txBody>
      </p:sp>
      <p:pic>
        <p:nvPicPr>
          <p:cNvPr id="9" name="Рисунок 9"/>
          <p:cNvPicPr>
            <a:picLocks noGrp="1" noChangeAspect="1"/>
          </p:cNvPicPr>
          <p:nvPr>
            <p:ph type="pic" idx="1"/>
          </p:nvPr>
        </p:nvPicPr>
        <p:blipFill rotWithShape="1">
          <a:blip r:embed="rId15"/>
          <a:srcRect l="7769" r="7769"/>
          <a:stretch/>
        </p:blipFill>
        <p:spPr>
          <a:xfrm rot="672683">
            <a:off x="7612628" y="880665"/>
            <a:ext cx="3228013" cy="47752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xmlns="" val="3624676576"/>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10800000" flipV="1">
            <a:off x="4577356" y="344886"/>
            <a:ext cx="7259242" cy="815974"/>
          </a:xfrm>
        </p:spPr>
        <p:txBody>
          <a:bodyPr>
            <a:normAutofit/>
          </a:bodyPr>
          <a:lstStyle/>
          <a:p>
            <a:r>
              <a:rPr lang="ru-RU" sz="3600" b="1" i="1" u="sng"/>
              <a:t>Печёночник</a:t>
            </a:r>
            <a:r>
              <a:rPr lang="ru-RU" sz="3600"/>
              <a:t> </a:t>
            </a:r>
          </a:p>
        </p:txBody>
      </p:sp>
      <p:pic>
        <p:nvPicPr>
          <p:cNvPr id="5" name="Рисунок 5"/>
          <p:cNvPicPr>
            <a:picLocks noGrp="1" noChangeAspect="1"/>
          </p:cNvPicPr>
          <p:nvPr>
            <p:ph type="pic" idx="1"/>
          </p:nvPr>
        </p:nvPicPr>
        <p:blipFill rotWithShape="1">
          <a:blip r:embed="rId2"/>
          <a:srcRect l="21483" r="21483"/>
          <a:stretch/>
        </p:blipFill>
        <p:spPr>
          <a:xfrm rot="21146599">
            <a:off x="1031874" y="1544905"/>
            <a:ext cx="3322411" cy="394447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4" name="Текст 3"/>
          <p:cNvSpPr>
            <a:spLocks noGrp="1"/>
          </p:cNvSpPr>
          <p:nvPr>
            <p:ph type="body" sz="half" idx="2"/>
          </p:nvPr>
        </p:nvSpPr>
        <p:spPr>
          <a:xfrm>
            <a:off x="5331618" y="1887536"/>
            <a:ext cx="6241816" cy="4244975"/>
          </a:xfrm>
        </p:spPr>
        <p:txBody>
          <a:bodyPr>
            <a:normAutofit fontScale="85000" lnSpcReduction="20000"/>
          </a:bodyPr>
          <a:lstStyle/>
          <a:p>
            <a:pPr algn="just" fontAlgn="base"/>
            <a:r>
              <a:rPr lang="ru-RU" b="1" i="0">
                <a:solidFill>
                  <a:srgbClr val="252525"/>
                </a:solidFill>
                <a:effectLst/>
                <a:latin typeface="inherit"/>
              </a:rPr>
              <a:t>Печёночник</a:t>
            </a:r>
            <a:r>
              <a:rPr lang="ru-RU" b="0" i="0">
                <a:solidFill>
                  <a:srgbClr val="252525"/>
                </a:solidFill>
                <a:effectLst/>
                <a:latin typeface="Helvetica Neue"/>
              </a:rPr>
              <a:t>, </a:t>
            </a:r>
            <a:r>
              <a:rPr lang="ru-RU" b="1" i="0">
                <a:solidFill>
                  <a:srgbClr val="252525"/>
                </a:solidFill>
                <a:effectLst/>
                <a:latin typeface="inherit"/>
              </a:rPr>
              <a:t>Печёночница</a:t>
            </a:r>
            <a:r>
              <a:rPr lang="ru-RU" b="0" i="0">
                <a:solidFill>
                  <a:srgbClr val="252525"/>
                </a:solidFill>
                <a:effectLst/>
                <a:latin typeface="Helvetica Neue"/>
              </a:rPr>
              <a:t>, </a:t>
            </a:r>
            <a:r>
              <a:rPr lang="ru-RU" b="1" i="0">
                <a:solidFill>
                  <a:srgbClr val="252525"/>
                </a:solidFill>
                <a:effectLst/>
                <a:latin typeface="inherit"/>
              </a:rPr>
              <a:t>Печёночники</a:t>
            </a:r>
            <a:r>
              <a:rPr lang="ru-RU" b="0" i="0">
                <a:solidFill>
                  <a:srgbClr val="252525"/>
                </a:solidFill>
                <a:effectLst/>
                <a:latin typeface="Helvetica Neue"/>
              </a:rPr>
              <a:t> — русские названия нескольких </a:t>
            </a:r>
            <a:r>
              <a:rPr lang="ru-RU" b="0" i="0" u="none" strike="noStrike">
                <a:solidFill>
                  <a:srgbClr val="5A3696"/>
                </a:solidFill>
                <a:effectLst/>
                <a:latin typeface="inherit"/>
                <a:hlinkClick r:id="rId3" tooltip="Таксон"/>
              </a:rPr>
              <a:t>таксонов</a:t>
            </a:r>
            <a:r>
              <a:rPr lang="ru-RU" b="0" i="0" u="none" strike="noStrike">
                <a:solidFill>
                  <a:srgbClr val="5A3696"/>
                </a:solidFill>
                <a:effectLst/>
                <a:latin typeface="inherit"/>
                <a:hlinkClick r:id="rId4" tooltip="Растения"/>
              </a:rPr>
              <a:t>растений</a:t>
            </a:r>
            <a:r>
              <a:rPr lang="ru-RU" b="0" i="0">
                <a:solidFill>
                  <a:srgbClr val="252525"/>
                </a:solidFill>
                <a:effectLst/>
                <a:latin typeface="Helvetica Neue"/>
              </a:rPr>
              <a:t> и </a:t>
            </a:r>
            <a:r>
              <a:rPr lang="ru-RU" b="0" i="0" u="none" strike="noStrike">
                <a:solidFill>
                  <a:srgbClr val="5A3696"/>
                </a:solidFill>
                <a:effectLst/>
                <a:latin typeface="inherit"/>
                <a:hlinkClick r:id="rId5" tooltip="Грибы"/>
              </a:rPr>
              <a:t>грибов</a:t>
            </a:r>
            <a:r>
              <a:rPr lang="ru-RU" b="0" i="0">
                <a:solidFill>
                  <a:srgbClr val="252525"/>
                </a:solidFill>
                <a:effectLst/>
                <a:latin typeface="Helvetica Neue"/>
              </a:rPr>
              <a:t>:</a:t>
            </a:r>
          </a:p>
          <a:p>
            <a:pPr algn="just" fontAlgn="base"/>
            <a:r>
              <a:rPr lang="ru-RU" b="0" i="0" u="none" strike="noStrike">
                <a:solidFill>
                  <a:srgbClr val="5A3696"/>
                </a:solidFill>
                <a:effectLst/>
                <a:latin typeface="inherit"/>
                <a:hlinkClick r:id="rId6" tooltip="Печёночники"/>
              </a:rPr>
              <a:t>Печёночники</a:t>
            </a:r>
            <a:r>
              <a:rPr lang="ru-RU" b="0" i="0">
                <a:solidFill>
                  <a:srgbClr val="252525"/>
                </a:solidFill>
                <a:effectLst/>
                <a:latin typeface="inherit"/>
              </a:rPr>
              <a:t>, или </a:t>
            </a:r>
            <a:r>
              <a:rPr lang="ru-RU" b="0" i="0" u="none" strike="noStrike">
                <a:solidFill>
                  <a:srgbClr val="5A3696"/>
                </a:solidFill>
                <a:effectLst/>
                <a:latin typeface="inherit"/>
                <a:hlinkClick r:id="rId7" tooltip="Печёночные мхи"/>
              </a:rPr>
              <a:t>Печёночные мхи</a:t>
            </a:r>
            <a:r>
              <a:rPr lang="ru-RU" b="0" i="0">
                <a:solidFill>
                  <a:srgbClr val="252525"/>
                </a:solidFill>
                <a:effectLst/>
                <a:latin typeface="inherit"/>
              </a:rPr>
              <a:t>(</a:t>
            </a:r>
            <a:r>
              <a:rPr lang="ru-RU" b="0" i="0" u="none" strike="noStrike">
                <a:solidFill>
                  <a:srgbClr val="5A3696"/>
                </a:solidFill>
                <a:effectLst/>
                <a:latin typeface="inherit"/>
                <a:hlinkClick r:id="rId8" tooltip="Латинский язык"/>
              </a:rPr>
              <a:t>лат.</a:t>
            </a:r>
            <a:r>
              <a:rPr lang="ru-RU" b="0" i="0">
                <a:solidFill>
                  <a:srgbClr val="252525"/>
                </a:solidFill>
                <a:effectLst/>
                <a:latin typeface="inherit"/>
              </a:rPr>
              <a:t> </a:t>
            </a:r>
            <a:r>
              <a:rPr lang="af-ZA" b="0" i="1">
                <a:solidFill>
                  <a:srgbClr val="252525"/>
                </a:solidFill>
                <a:effectLst/>
                <a:latin typeface="inherit"/>
              </a:rPr>
              <a:t>Marchantiophyta, Marchantiopsida</a:t>
            </a:r>
            <a:r>
              <a:rPr lang="af-ZA" b="0" i="0">
                <a:solidFill>
                  <a:srgbClr val="252525"/>
                </a:solidFill>
                <a:effectLst/>
                <a:latin typeface="inherit"/>
              </a:rPr>
              <a:t>) —</a:t>
            </a:r>
            <a:r>
              <a:rPr lang="ru-RU" b="0" i="0" u="none" strike="noStrike">
                <a:solidFill>
                  <a:srgbClr val="5A3696"/>
                </a:solidFill>
                <a:effectLst/>
                <a:latin typeface="inherit"/>
                <a:hlinkClick r:id="rId9" tooltip="Отдел (ботаника)"/>
              </a:rPr>
              <a:t>отдел</a:t>
            </a:r>
            <a:r>
              <a:rPr lang="ru-RU" b="0" i="0">
                <a:solidFill>
                  <a:srgbClr val="252525"/>
                </a:solidFill>
                <a:effectLst/>
                <a:latin typeface="inherit"/>
              </a:rPr>
              <a:t> (согласно более старой классификации — </a:t>
            </a:r>
            <a:r>
              <a:rPr lang="ru-RU" b="0" i="0" u="none" strike="noStrike">
                <a:solidFill>
                  <a:srgbClr val="5A3696"/>
                </a:solidFill>
                <a:effectLst/>
                <a:latin typeface="inherit"/>
                <a:hlinkClick r:id="rId10" tooltip="Класс (биология)"/>
              </a:rPr>
              <a:t>класс</a:t>
            </a:r>
            <a:r>
              <a:rPr lang="ru-RU" b="0" i="0">
                <a:solidFill>
                  <a:srgbClr val="252525"/>
                </a:solidFill>
                <a:effectLst/>
                <a:latin typeface="inherit"/>
              </a:rPr>
              <a:t>) </a:t>
            </a:r>
            <a:r>
              <a:rPr lang="ru-RU" b="0" i="0" u="none" strike="noStrike">
                <a:solidFill>
                  <a:srgbClr val="5A3696"/>
                </a:solidFill>
                <a:effectLst/>
                <a:latin typeface="inherit"/>
                <a:hlinkClick r:id="rId11" tooltip="Мохообразные"/>
              </a:rPr>
              <a:t>мохообразных</a:t>
            </a:r>
            <a:r>
              <a:rPr lang="ru-RU" b="0" i="0">
                <a:solidFill>
                  <a:srgbClr val="252525"/>
                </a:solidFill>
                <a:effectLst/>
                <a:latin typeface="inherit"/>
              </a:rPr>
              <a:t>растений.</a:t>
            </a:r>
          </a:p>
          <a:p>
            <a:pPr algn="just" fontAlgn="base"/>
            <a:r>
              <a:rPr lang="ru-RU" b="0" i="0" u="none" strike="noStrike">
                <a:solidFill>
                  <a:srgbClr val="5A3696"/>
                </a:solidFill>
                <a:effectLst/>
                <a:latin typeface="inherit"/>
                <a:hlinkClick r:id="rId12" tooltip="Печёночница обыкновенная"/>
              </a:rPr>
              <a:t>Печёночница обыкновенная</a:t>
            </a:r>
            <a:r>
              <a:rPr lang="ru-RU" b="0" i="0">
                <a:solidFill>
                  <a:srgbClr val="252525"/>
                </a:solidFill>
                <a:effectLst/>
                <a:latin typeface="inherit"/>
              </a:rPr>
              <a:t>, или</a:t>
            </a:r>
            <a:r>
              <a:rPr lang="ru-RU" b="0" i="0" u="none" strike="noStrike">
                <a:solidFill>
                  <a:srgbClr val="5A3696"/>
                </a:solidFill>
                <a:effectLst/>
                <a:latin typeface="inherit"/>
                <a:hlinkClick r:id="rId13" tooltip="Печёночник обыкновенный"/>
              </a:rPr>
              <a:t>Печёночник обыкновенный</a:t>
            </a:r>
            <a:r>
              <a:rPr lang="ru-RU" b="0" i="0">
                <a:solidFill>
                  <a:srgbClr val="252525"/>
                </a:solidFill>
                <a:effectLst/>
                <a:latin typeface="inherit"/>
              </a:rPr>
              <a:t> (</a:t>
            </a:r>
            <a:r>
              <a:rPr lang="ru-RU" b="0" i="0" u="none" strike="noStrike">
                <a:solidFill>
                  <a:srgbClr val="5A3696"/>
                </a:solidFill>
                <a:effectLst/>
                <a:latin typeface="inherit"/>
                <a:hlinkClick r:id="rId8" tooltip="Латинский язык"/>
              </a:rPr>
              <a:t>лат.</a:t>
            </a:r>
            <a:r>
              <a:rPr lang="ru-RU" b="0" i="0">
                <a:solidFill>
                  <a:srgbClr val="252525"/>
                </a:solidFill>
                <a:effectLst/>
                <a:latin typeface="inherit"/>
              </a:rPr>
              <a:t> </a:t>
            </a:r>
            <a:r>
              <a:rPr lang="af-ZA" b="0" i="1">
                <a:solidFill>
                  <a:srgbClr val="252525"/>
                </a:solidFill>
                <a:effectLst/>
                <a:latin typeface="inherit"/>
              </a:rPr>
              <a:t>Fistulina hepatica</a:t>
            </a:r>
            <a:r>
              <a:rPr lang="af-ZA" b="0" i="0">
                <a:solidFill>
                  <a:srgbClr val="252525"/>
                </a:solidFill>
                <a:effectLst/>
                <a:latin typeface="inherit"/>
              </a:rPr>
              <a:t>) — </a:t>
            </a:r>
            <a:r>
              <a:rPr lang="ru-RU" b="0" i="0" u="none" strike="noStrike">
                <a:solidFill>
                  <a:srgbClr val="5A3696"/>
                </a:solidFill>
                <a:effectLst/>
                <a:latin typeface="inherit"/>
                <a:hlinkClick r:id="rId5" tooltip="Грибы"/>
              </a:rPr>
              <a:t>гриб</a:t>
            </a:r>
            <a:r>
              <a:rPr lang="ru-RU" b="0" i="0">
                <a:solidFill>
                  <a:srgbClr val="252525"/>
                </a:solidFill>
                <a:effectLst/>
                <a:latin typeface="inherit"/>
              </a:rPr>
              <a:t>-</a:t>
            </a:r>
            <a:r>
              <a:rPr lang="ru-RU" b="0" i="0" u="none" strike="noStrike">
                <a:solidFill>
                  <a:srgbClr val="5A3696"/>
                </a:solidFill>
                <a:effectLst/>
                <a:latin typeface="inherit"/>
                <a:hlinkClick r:id="rId14" tooltip="Трутовик"/>
              </a:rPr>
              <a:t>трутовик</a:t>
            </a:r>
            <a:endParaRPr lang="ru-RU" b="0" i="0">
              <a:solidFill>
                <a:srgbClr val="252525"/>
              </a:solidFill>
              <a:effectLst/>
              <a:latin typeface="inherit"/>
            </a:endParaRPr>
          </a:p>
          <a:p>
            <a:pPr algn="just" fontAlgn="base"/>
            <a:r>
              <a:rPr lang="ru-RU" b="0" i="0" u="none" strike="noStrike">
                <a:solidFill>
                  <a:srgbClr val="5A3696"/>
                </a:solidFill>
                <a:effectLst/>
                <a:latin typeface="inherit"/>
                <a:hlinkClick r:id="rId15" tooltip="Печёночница (растение)"/>
              </a:rPr>
              <a:t>Печёночница (растение)</a:t>
            </a:r>
            <a:r>
              <a:rPr lang="ru-RU" b="0" i="0">
                <a:solidFill>
                  <a:srgbClr val="252525"/>
                </a:solidFill>
                <a:effectLst/>
                <a:latin typeface="inherit"/>
              </a:rPr>
              <a:t> (</a:t>
            </a:r>
            <a:r>
              <a:rPr lang="ru-RU" b="0" i="0" u="none" strike="noStrike">
                <a:solidFill>
                  <a:srgbClr val="5A3696"/>
                </a:solidFill>
                <a:effectLst/>
                <a:latin typeface="inherit"/>
                <a:hlinkClick r:id="rId8" tooltip="Латинский язык"/>
              </a:rPr>
              <a:t>лат.</a:t>
            </a:r>
            <a:r>
              <a:rPr lang="ru-RU" b="0" i="0">
                <a:solidFill>
                  <a:srgbClr val="252525"/>
                </a:solidFill>
                <a:effectLst/>
                <a:latin typeface="inherit"/>
              </a:rPr>
              <a:t> </a:t>
            </a:r>
            <a:r>
              <a:rPr lang="af-ZA" b="0" i="1">
                <a:solidFill>
                  <a:srgbClr val="252525"/>
                </a:solidFill>
                <a:effectLst/>
                <a:latin typeface="inherit"/>
              </a:rPr>
              <a:t>Hepatica</a:t>
            </a:r>
            <a:r>
              <a:rPr lang="af-ZA" b="0" i="0">
                <a:solidFill>
                  <a:srgbClr val="252525"/>
                </a:solidFill>
                <a:effectLst/>
                <a:latin typeface="inherit"/>
              </a:rPr>
              <a:t>) — </a:t>
            </a:r>
            <a:r>
              <a:rPr lang="ru-RU" b="0" i="0">
                <a:solidFill>
                  <a:srgbClr val="252525"/>
                </a:solidFill>
                <a:effectLst/>
                <a:latin typeface="inherit"/>
              </a:rPr>
              <a:t>род </a:t>
            </a:r>
            <a:r>
              <a:rPr lang="ru-RU" b="0" i="0" u="none" strike="noStrike">
                <a:solidFill>
                  <a:srgbClr val="5A3696"/>
                </a:solidFill>
                <a:effectLst/>
                <a:latin typeface="inherit"/>
                <a:hlinkClick r:id="rId16" tooltip="Покрытосеменные"/>
              </a:rPr>
              <a:t>покрытосеменных</a:t>
            </a:r>
            <a:r>
              <a:rPr lang="ru-RU" b="0" i="0">
                <a:solidFill>
                  <a:srgbClr val="252525"/>
                </a:solidFill>
                <a:effectLst/>
                <a:latin typeface="inherit"/>
              </a:rPr>
              <a:t> растений семейства </a:t>
            </a:r>
            <a:r>
              <a:rPr lang="ru-RU" b="0" i="0" u="none" strike="noStrike">
                <a:solidFill>
                  <a:srgbClr val="5A3696"/>
                </a:solidFill>
                <a:effectLst/>
                <a:latin typeface="inherit"/>
                <a:hlinkClick r:id="rId17" tooltip="Лютиковые"/>
              </a:rPr>
              <a:t>Лютиковые</a:t>
            </a:r>
            <a:r>
              <a:rPr lang="ru-RU" b="0" i="0">
                <a:solidFill>
                  <a:srgbClr val="252525"/>
                </a:solidFill>
                <a:effectLst/>
                <a:latin typeface="inherit"/>
              </a:rPr>
              <a:t>.</a:t>
            </a:r>
          </a:p>
          <a:p>
            <a:pPr algn="just" fontAlgn="base"/>
            <a:r>
              <a:rPr lang="ru-RU" b="0" i="0">
                <a:solidFill>
                  <a:srgbClr val="252525"/>
                </a:solidFill>
                <a:effectLst/>
                <a:latin typeface="inherit"/>
              </a:rPr>
              <a:t>Иногда печёночниками называют</a:t>
            </a:r>
            <a:r>
              <a:rPr lang="ru-RU" b="0" i="0" u="none" strike="noStrike">
                <a:solidFill>
                  <a:srgbClr val="5A3696"/>
                </a:solidFill>
                <a:effectLst/>
                <a:latin typeface="inherit"/>
                <a:hlinkClick r:id="rId18" tooltip="Лишайники"/>
              </a:rPr>
              <a:t>лишайники</a:t>
            </a:r>
            <a:r>
              <a:rPr lang="ru-RU" b="0" i="0">
                <a:solidFill>
                  <a:srgbClr val="252525"/>
                </a:solidFill>
                <a:effectLst/>
                <a:latin typeface="inherit"/>
              </a:rPr>
              <a:t> рода </a:t>
            </a:r>
            <a:r>
              <a:rPr lang="af-ZA" b="0" i="1" u="none" strike="noStrike">
                <a:solidFill>
                  <a:srgbClr val="5A3696"/>
                </a:solidFill>
                <a:effectLst/>
                <a:latin typeface="inherit"/>
                <a:hlinkClick r:id="rId19" tooltip="Peltigera"/>
              </a:rPr>
              <a:t>Peltigera</a:t>
            </a:r>
            <a:r>
              <a:rPr lang="af-ZA" b="0" i="0">
                <a:solidFill>
                  <a:srgbClr val="252525"/>
                </a:solidFill>
                <a:effectLst/>
                <a:latin typeface="inherit"/>
              </a:rPr>
              <a:t>.</a:t>
            </a:r>
          </a:p>
          <a:p>
            <a:pPr algn="just" fontAlgn="base"/>
            <a:r>
              <a:rPr lang="ru-RU" b="0" i="0">
                <a:solidFill>
                  <a:srgbClr val="252525"/>
                </a:solidFill>
                <a:effectLst/>
                <a:latin typeface="Helvetica Neue"/>
              </a:rPr>
              <a:t>Печёночные мхи — мелкие и нежные мохообразные </a:t>
            </a:r>
            <a:r>
              <a:rPr lang="ru-RU" b="0" i="0" u="none" strike="noStrike">
                <a:solidFill>
                  <a:srgbClr val="5A3696"/>
                </a:solidFill>
                <a:effectLst/>
                <a:latin typeface="inherit"/>
                <a:hlinkClick r:id="rId20" tooltip="Растение"/>
              </a:rPr>
              <a:t>растения</a:t>
            </a:r>
            <a:r>
              <a:rPr lang="ru-RU" b="0" i="0">
                <a:solidFill>
                  <a:srgbClr val="252525"/>
                </a:solidFill>
                <a:effectLst/>
                <a:latin typeface="Helvetica Neue"/>
              </a:rPr>
              <a:t>.</a:t>
            </a:r>
          </a:p>
          <a:p>
            <a:pPr algn="just" fontAlgn="base"/>
            <a:r>
              <a:rPr lang="ru-RU" b="0" i="0">
                <a:solidFill>
                  <a:srgbClr val="252525"/>
                </a:solidFill>
                <a:effectLst/>
                <a:latin typeface="Helvetica Neue"/>
              </a:rPr>
              <a:t>Одни из них (листостебельные печёночные мхи) снабжены стебельками и</a:t>
            </a:r>
            <a:r>
              <a:rPr lang="ru-RU" b="0" i="0" u="none" strike="noStrike">
                <a:solidFill>
                  <a:srgbClr val="5A3696"/>
                </a:solidFill>
                <a:effectLst/>
                <a:latin typeface="inherit"/>
                <a:hlinkClick r:id="rId21" tooltip="Лист"/>
              </a:rPr>
              <a:t>листьями</a:t>
            </a:r>
            <a:r>
              <a:rPr lang="ru-RU" b="0" i="0">
                <a:solidFill>
                  <a:srgbClr val="252525"/>
                </a:solidFill>
                <a:effectLst/>
                <a:latin typeface="Helvetica Neue"/>
              </a:rPr>
              <a:t>, лишёнными всяких жилок и расположенными в два или три ряда; те, что находятся на стороне, обращённой к почве, чешуевидны и совершенно другой формы, чем остальные. Верхние листья, располагаясь обыкновенно в два ряда, имеют две лопасти, из которых одна маленькая принимает особую форму и пригнута книзу.</a:t>
            </a:r>
          </a:p>
          <a:p>
            <a:endParaRPr lang="ru-RU"/>
          </a:p>
        </p:txBody>
      </p:sp>
    </p:spTree>
    <p:extLst>
      <p:ext uri="{BB962C8B-B14F-4D97-AF65-F5344CB8AC3E}">
        <p14:creationId xmlns:p14="http://schemas.microsoft.com/office/powerpoint/2010/main" xmlns="" val="4026066892"/>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7998" y="578087"/>
            <a:ext cx="6241816" cy="689929"/>
          </a:xfrm>
        </p:spPr>
        <p:txBody>
          <a:bodyPr>
            <a:normAutofit/>
          </a:bodyPr>
          <a:lstStyle/>
          <a:p>
            <a:r>
              <a:rPr lang="ru-RU" sz="3600" b="1" i="1" u="sng"/>
              <a:t>Животный мир</a:t>
            </a:r>
          </a:p>
        </p:txBody>
      </p:sp>
      <p:pic>
        <p:nvPicPr>
          <p:cNvPr id="5" name="Рисунок 5"/>
          <p:cNvPicPr>
            <a:picLocks noGrp="1" noChangeAspect="1"/>
          </p:cNvPicPr>
          <p:nvPr>
            <p:ph type="pic" idx="1"/>
          </p:nvPr>
        </p:nvPicPr>
        <p:blipFill rotWithShape="1">
          <a:blip r:embed="rId2"/>
          <a:srcRect l="28655" r="28655"/>
          <a:stretch/>
        </p:blipFill>
        <p:spPr>
          <a:xfrm rot="1019400">
            <a:off x="8114155" y="1497512"/>
            <a:ext cx="3215308" cy="277821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4" name="Текст 3"/>
          <p:cNvSpPr>
            <a:spLocks noGrp="1"/>
          </p:cNvSpPr>
          <p:nvPr>
            <p:ph type="body" sz="half" idx="2"/>
          </p:nvPr>
        </p:nvSpPr>
        <p:spPr>
          <a:xfrm>
            <a:off x="1295399" y="1803797"/>
            <a:ext cx="6241816" cy="4536281"/>
          </a:xfrm>
        </p:spPr>
        <p:txBody>
          <a:bodyPr/>
          <a:lstStyle/>
          <a:p>
            <a:pPr algn="just"/>
            <a:r>
              <a:rPr lang="ru-RU" b="0" i="0">
                <a:solidFill>
                  <a:srgbClr val="252525"/>
                </a:solidFill>
                <a:effectLst/>
                <a:latin typeface="Helvetica Neue"/>
              </a:rPr>
              <a:t>Арктика — место обитания целого ряда уникальных животных: </a:t>
            </a:r>
            <a:r>
              <a:rPr lang="ru-RU" b="0" i="0" u="none" strike="noStrike">
                <a:solidFill>
                  <a:srgbClr val="5A3696"/>
                </a:solidFill>
                <a:effectLst/>
                <a:latin typeface="Helvetica Neue"/>
                <a:hlinkClick r:id="rId3" tooltip="Овцебык"/>
              </a:rPr>
              <a:t>овцебык</a:t>
            </a:r>
            <a:r>
              <a:rPr lang="ru-RU" b="0" i="0">
                <a:solidFill>
                  <a:srgbClr val="252525"/>
                </a:solidFill>
                <a:effectLst/>
                <a:latin typeface="Helvetica Neue"/>
              </a:rPr>
              <a:t>, дикий</a:t>
            </a:r>
            <a:r>
              <a:rPr lang="ru-RU" b="0" i="0" u="none" strike="noStrike">
                <a:solidFill>
                  <a:srgbClr val="5A3696"/>
                </a:solidFill>
                <a:effectLst/>
                <a:latin typeface="Helvetica Neue"/>
                <a:hlinkClick r:id="rId4" tooltip="Северный олень"/>
              </a:rPr>
              <a:t>северный олень</a:t>
            </a:r>
            <a:r>
              <a:rPr lang="ru-RU" b="0" i="0">
                <a:solidFill>
                  <a:srgbClr val="252525"/>
                </a:solidFill>
                <a:effectLst/>
                <a:latin typeface="Helvetica Neue"/>
              </a:rPr>
              <a:t>, </a:t>
            </a:r>
            <a:r>
              <a:rPr lang="ru-RU" b="0" i="0" u="none" strike="noStrike">
                <a:solidFill>
                  <a:srgbClr val="5A3696"/>
                </a:solidFill>
                <a:effectLst/>
                <a:latin typeface="Helvetica Neue"/>
                <a:hlinkClick r:id="rId5" tooltip="Снежный баран"/>
              </a:rPr>
              <a:t>снежный баран</a:t>
            </a:r>
            <a:r>
              <a:rPr lang="ru-RU" b="0" i="0">
                <a:solidFill>
                  <a:srgbClr val="252525"/>
                </a:solidFill>
                <a:effectLst/>
                <a:latin typeface="Helvetica Neue"/>
              </a:rPr>
              <a:t>, </a:t>
            </a:r>
            <a:r>
              <a:rPr lang="ru-RU" b="0" i="0" u="none" strike="noStrike">
                <a:solidFill>
                  <a:srgbClr val="5A3696"/>
                </a:solidFill>
                <a:effectLst/>
                <a:latin typeface="Helvetica Neue"/>
                <a:hlinkClick r:id="rId6" tooltip="Белый медведь"/>
              </a:rPr>
              <a:t>белый медведь</a:t>
            </a:r>
            <a:r>
              <a:rPr lang="ru-RU" b="0" i="0">
                <a:solidFill>
                  <a:srgbClr val="252525"/>
                </a:solidFill>
                <a:effectLst/>
                <a:latin typeface="Helvetica Neue"/>
              </a:rPr>
              <a:t>. К травоядным обитателям тундры относятся: заяц — </a:t>
            </a:r>
            <a:r>
              <a:rPr lang="ru-RU" b="0" i="0" u="none" strike="noStrike">
                <a:solidFill>
                  <a:srgbClr val="5A3696"/>
                </a:solidFill>
                <a:effectLst/>
                <a:latin typeface="Helvetica Neue"/>
                <a:hlinkClick r:id="rId7" tooltip="Арктический беляк"/>
              </a:rPr>
              <a:t>арктический беляк</a:t>
            </a:r>
            <a:r>
              <a:rPr lang="ru-RU" b="0" i="0">
                <a:solidFill>
                  <a:srgbClr val="252525"/>
                </a:solidFill>
                <a:effectLst/>
                <a:latin typeface="Helvetica Neue"/>
              </a:rPr>
              <a:t>, </a:t>
            </a:r>
            <a:r>
              <a:rPr lang="ru-RU" b="0" i="0" u="none" strike="noStrike">
                <a:solidFill>
                  <a:srgbClr val="5A3696"/>
                </a:solidFill>
                <a:effectLst/>
                <a:latin typeface="Helvetica Neue"/>
                <a:hlinkClick r:id="rId8" tooltip="Лемминги"/>
              </a:rPr>
              <a:t>лемминг</a:t>
            </a:r>
            <a:r>
              <a:rPr lang="ru-RU" b="0" i="0">
                <a:solidFill>
                  <a:srgbClr val="252525"/>
                </a:solidFill>
                <a:effectLst/>
                <a:latin typeface="Helvetica Neue"/>
              </a:rPr>
              <a:t>, </a:t>
            </a:r>
            <a:r>
              <a:rPr lang="ru-RU" b="0" i="0" u="none" strike="noStrike">
                <a:solidFill>
                  <a:srgbClr val="5A3696"/>
                </a:solidFill>
                <a:effectLst/>
                <a:latin typeface="Helvetica Neue"/>
                <a:hlinkClick r:id="rId3" tooltip="Овцебык"/>
              </a:rPr>
              <a:t>овцебык</a:t>
            </a:r>
            <a:r>
              <a:rPr lang="ru-RU" b="0" i="0">
                <a:solidFill>
                  <a:srgbClr val="252525"/>
                </a:solidFill>
                <a:effectLst/>
                <a:latin typeface="Helvetica Neue"/>
              </a:rPr>
              <a:t> и дикий</a:t>
            </a:r>
            <a:r>
              <a:rPr lang="ru-RU" b="0" i="0" u="none" strike="noStrike">
                <a:solidFill>
                  <a:srgbClr val="5A3696"/>
                </a:solidFill>
                <a:effectLst/>
                <a:latin typeface="Helvetica Neue"/>
                <a:hlinkClick r:id="rId4" tooltip="Северный олень"/>
              </a:rPr>
              <a:t>северный олень</a:t>
            </a:r>
            <a:r>
              <a:rPr lang="ru-RU" b="0" i="0">
                <a:solidFill>
                  <a:srgbClr val="252525"/>
                </a:solidFill>
                <a:effectLst/>
                <a:latin typeface="Helvetica Neue"/>
              </a:rPr>
              <a:t>. Они являются пищей для</a:t>
            </a:r>
            <a:r>
              <a:rPr lang="ru-RU" b="0" i="0" u="none" strike="noStrike">
                <a:solidFill>
                  <a:srgbClr val="5A3696"/>
                </a:solidFill>
                <a:effectLst/>
                <a:latin typeface="Helvetica Neue"/>
                <a:hlinkClick r:id="rId9" tooltip="Песец"/>
              </a:rPr>
              <a:t>песца</a:t>
            </a:r>
            <a:r>
              <a:rPr lang="ru-RU" b="0" i="0">
                <a:solidFill>
                  <a:srgbClr val="252525"/>
                </a:solidFill>
                <a:effectLst/>
                <a:latin typeface="Helvetica Neue"/>
              </a:rPr>
              <a:t> и </a:t>
            </a:r>
            <a:r>
              <a:rPr lang="ru-RU" b="0" i="0" u="none" strike="noStrike">
                <a:solidFill>
                  <a:srgbClr val="5A3696"/>
                </a:solidFill>
                <a:effectLst/>
                <a:latin typeface="Helvetica Neue"/>
                <a:hlinkClick r:id="rId10" tooltip="Волк"/>
              </a:rPr>
              <a:t>волка</a:t>
            </a:r>
            <a:r>
              <a:rPr lang="ru-RU" b="0" i="0">
                <a:solidFill>
                  <a:srgbClr val="252525"/>
                </a:solidFill>
                <a:effectLst/>
                <a:latin typeface="Helvetica Neue"/>
              </a:rPr>
              <a:t>. Полярный медведь также является хищником, он предпочитает охотиться на морских животных со льда. Для холодных регионов эндемичны многие виды птиц и морских обитателей. Кроме того, в Арктике обитают </a:t>
            </a:r>
            <a:r>
              <a:rPr lang="ru-RU" b="0" i="0" u="none" strike="noStrike">
                <a:solidFill>
                  <a:srgbClr val="5A3696"/>
                </a:solidFill>
                <a:effectLst/>
                <a:latin typeface="Helvetica Neue"/>
                <a:hlinkClick r:id="rId11" tooltip="Росомаха"/>
              </a:rPr>
              <a:t>росомахи</a:t>
            </a:r>
            <a:r>
              <a:rPr lang="ru-RU" b="0" i="0">
                <a:solidFill>
                  <a:srgbClr val="252525"/>
                </a:solidFill>
                <a:effectLst/>
                <a:latin typeface="Helvetica Neue"/>
              </a:rPr>
              <a:t>,</a:t>
            </a:r>
            <a:r>
              <a:rPr lang="ru-RU" b="0" i="0" u="none" strike="noStrike">
                <a:solidFill>
                  <a:srgbClr val="5A3696"/>
                </a:solidFill>
                <a:effectLst/>
                <a:latin typeface="Helvetica Neue"/>
                <a:hlinkClick r:id="rId12" tooltip="Горностай"/>
              </a:rPr>
              <a:t>горностаи</a:t>
            </a:r>
            <a:r>
              <a:rPr lang="ru-RU" b="0" i="0">
                <a:solidFill>
                  <a:srgbClr val="252525"/>
                </a:solidFill>
                <a:effectLst/>
                <a:latin typeface="Helvetica Neue"/>
              </a:rPr>
              <a:t> и </a:t>
            </a:r>
            <a:r>
              <a:rPr lang="ru-RU" b="0" i="0" u="none" strike="noStrike">
                <a:solidFill>
                  <a:srgbClr val="5A3696"/>
                </a:solidFill>
                <a:effectLst/>
                <a:latin typeface="Helvetica Neue"/>
                <a:hlinkClick r:id="rId13" tooltip="Длиннохвостый суслик"/>
              </a:rPr>
              <a:t>длиннохвостые суслики</a:t>
            </a:r>
            <a:r>
              <a:rPr lang="ru-RU" b="0" i="0">
                <a:solidFill>
                  <a:srgbClr val="252525"/>
                </a:solidFill>
                <a:effectLst/>
                <a:latin typeface="Helvetica Neue"/>
              </a:rPr>
              <a:t>.</a:t>
            </a:r>
            <a:endParaRPr lang="ru-RU"/>
          </a:p>
        </p:txBody>
      </p:sp>
    </p:spTree>
    <p:extLst>
      <p:ext uri="{BB962C8B-B14F-4D97-AF65-F5344CB8AC3E}">
        <p14:creationId xmlns:p14="http://schemas.microsoft.com/office/powerpoint/2010/main" xmlns="" val="190990520"/>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10800000" flipV="1">
            <a:off x="902493" y="285750"/>
            <a:ext cx="6241816" cy="928688"/>
          </a:xfrm>
        </p:spPr>
        <p:txBody>
          <a:bodyPr>
            <a:normAutofit/>
          </a:bodyPr>
          <a:lstStyle/>
          <a:p>
            <a:r>
              <a:rPr lang="ru-RU" sz="3600" b="1" i="1" u="sng"/>
              <a:t>Северный олень</a:t>
            </a:r>
          </a:p>
        </p:txBody>
      </p:sp>
      <p:pic>
        <p:nvPicPr>
          <p:cNvPr id="5" name="Рисунок 5"/>
          <p:cNvPicPr>
            <a:picLocks noGrp="1" noChangeAspect="1"/>
          </p:cNvPicPr>
          <p:nvPr>
            <p:ph type="pic" idx="1"/>
          </p:nvPr>
        </p:nvPicPr>
        <p:blipFill rotWithShape="1">
          <a:blip r:embed="rId2"/>
          <a:srcRect l="28867" r="28867"/>
          <a:stretch/>
        </p:blipFill>
        <p:spPr>
          <a:xfrm rot="851274">
            <a:off x="7482097" y="1550425"/>
            <a:ext cx="3133139" cy="314623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4" name="Текст 3"/>
          <p:cNvSpPr>
            <a:spLocks noGrp="1"/>
          </p:cNvSpPr>
          <p:nvPr>
            <p:ph type="body" sz="half" idx="2"/>
          </p:nvPr>
        </p:nvSpPr>
        <p:spPr>
          <a:xfrm>
            <a:off x="1277819" y="1214439"/>
            <a:ext cx="5491164" cy="5054202"/>
          </a:xfrm>
        </p:spPr>
        <p:txBody>
          <a:bodyPr>
            <a:normAutofit fontScale="92500" lnSpcReduction="10000"/>
          </a:bodyPr>
          <a:lstStyle/>
          <a:p>
            <a:pPr algn="just"/>
            <a:r>
              <a:rPr lang="ru-RU" sz="1900" b="0" i="0">
                <a:solidFill>
                  <a:srgbClr val="3D3D3D"/>
                </a:solidFill>
                <a:effectLst/>
                <a:latin typeface="Arial" panose="020B0604020202020204" pitchFamily="34" charset="0"/>
              </a:rPr>
              <a:t>Северный олень – одно из самых красивых животных Севера и главное животное в жизни коренных малочисленных народов. Для кочевников северный олень - это мясо, молоко, шкуры, панты - все, что позволяет адаптироваться при экстремально низких температурах. 100 граммов оленины - равно суточной потребности человека в витаминах и гарантия от цинги. Оленина, оленья печень и кровь спасает при авитаминозах, нарушении обмена веществ и малокровии.</a:t>
            </a:r>
          </a:p>
          <a:p>
            <a:pPr algn="just"/>
            <a:r>
              <a:rPr lang="ru-RU" sz="1900" b="0" i="0">
                <a:solidFill>
                  <a:srgbClr val="3D3D3D"/>
                </a:solidFill>
                <a:effectLst/>
                <a:latin typeface="Arial" panose="020B0604020202020204" pitchFamily="34" charset="0"/>
              </a:rPr>
              <a:t>Оленей человек одомашнил примерно тысячу лет назад, и оленеводство стало традиционным занятием многих коренных народов. При этом, в Северной Америке олень так и не был одомашнен,  коренные жители континента предпочитали охотиться на американского оленя — карибу.</a:t>
            </a:r>
          </a:p>
          <a:p>
            <a:endParaRPr lang="ru-RU"/>
          </a:p>
        </p:txBody>
      </p:sp>
    </p:spTree>
    <p:extLst>
      <p:ext uri="{BB962C8B-B14F-4D97-AF65-F5344CB8AC3E}">
        <p14:creationId xmlns:p14="http://schemas.microsoft.com/office/powerpoint/2010/main" xmlns="" val="156522952"/>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02492" y="506927"/>
            <a:ext cx="6241816" cy="1000502"/>
          </a:xfrm>
        </p:spPr>
        <p:txBody>
          <a:bodyPr>
            <a:normAutofit/>
          </a:bodyPr>
          <a:lstStyle/>
          <a:p>
            <a:r>
              <a:rPr lang="ru-RU" sz="3600" b="1" i="1" u="sng"/>
              <a:t>Белые медведи</a:t>
            </a:r>
          </a:p>
        </p:txBody>
      </p:sp>
      <p:sp>
        <p:nvSpPr>
          <p:cNvPr id="4" name="Текст 3"/>
          <p:cNvSpPr>
            <a:spLocks noGrp="1"/>
          </p:cNvSpPr>
          <p:nvPr>
            <p:ph type="body" sz="half" idx="2"/>
          </p:nvPr>
        </p:nvSpPr>
        <p:spPr>
          <a:xfrm>
            <a:off x="902492" y="1507429"/>
            <a:ext cx="6634723" cy="4770141"/>
          </a:xfrm>
        </p:spPr>
        <p:txBody>
          <a:bodyPr>
            <a:noAutofit/>
          </a:bodyPr>
          <a:lstStyle/>
          <a:p>
            <a:pPr algn="just"/>
            <a:r>
              <a:rPr lang="ru-RU" b="0" i="0">
                <a:solidFill>
                  <a:srgbClr val="3D3D3D"/>
                </a:solidFill>
                <a:effectLst/>
                <a:latin typeface="Arial" panose="020B0604020202020204" pitchFamily="34" charset="0"/>
              </a:rPr>
              <a:t>Главным символом Арктики считаются белые медведи. В регионе насчитывается 19 популяций белого медведя, численность которых составляет порядка 22 тысяч особей. Они ведут полуводный образ жизни, ключевыми участками суши для размножения белых медведей являются северное побережье Чукотки, Земля Франца-Иосифа, Мыс Желания на Новой Земле. На территории заповедника «Остров Врангеля» находится около 400 родовых берлог, поэтому его называют «родильным домом» медведя. Также на острове находятся крупнейшие в Арктике береговые лежбища моржа. И это единственное место, где животным не угрожает опасность. Охота на белого медведя запрещена с 1956 года, но коренное население Канады, Гренландии имеет лицензии, которые выкупают браконьеры. По оценкам ученых заповедника, таким образом ежегодно истребляют 300-350 медведей.</a:t>
            </a:r>
          </a:p>
        </p:txBody>
      </p:sp>
      <p:pic>
        <p:nvPicPr>
          <p:cNvPr id="5" name="Рисунок 4"/>
          <p:cNvPicPr>
            <a:picLocks noChangeAspect="1"/>
          </p:cNvPicPr>
          <p:nvPr/>
        </p:nvPicPr>
        <p:blipFill>
          <a:blip r:embed="rId2"/>
          <a:stretch>
            <a:fillRect/>
          </a:stretch>
        </p:blipFill>
        <p:spPr>
          <a:xfrm rot="1246562">
            <a:off x="7824511" y="2034956"/>
            <a:ext cx="3385075" cy="224041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xmlns="" val="904290751"/>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8980" y="2750210"/>
            <a:ext cx="9601196" cy="1303867"/>
          </a:xfrm>
        </p:spPr>
        <p:txBody>
          <a:bodyPr>
            <a:normAutofit/>
          </a:bodyPr>
          <a:lstStyle/>
          <a:p>
            <a:r>
              <a:rPr lang="ru-RU" sz="4800" b="1"/>
              <a:t>Конец.  Спасибо за просмотр. </a:t>
            </a:r>
          </a:p>
        </p:txBody>
      </p:sp>
    </p:spTree>
    <p:extLst>
      <p:ext uri="{BB962C8B-B14F-4D97-AF65-F5344CB8AC3E}">
        <p14:creationId xmlns:p14="http://schemas.microsoft.com/office/powerpoint/2010/main" xmlns="" val="1851642040"/>
      </p:ext>
    </p:extLst>
  </p:cSld>
  <p:clrMapOvr>
    <a:masterClrMapping/>
  </p:clrMapOvr>
  <p:transition spd="slow">
    <p:push dir="u"/>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Натуральные материалы">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249</Words>
  <Application>Microsoft Office PowerPoint</Application>
  <PresentationFormat>Произвольный</PresentationFormat>
  <Paragraphs>26</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Натуральные материалы</vt:lpstr>
      <vt:lpstr>Растительный и животный мир Арктики</vt:lpstr>
      <vt:lpstr>Слайд 2</vt:lpstr>
      <vt:lpstr> Растительный мир</vt:lpstr>
      <vt:lpstr>Карликовые берёзки</vt:lpstr>
      <vt:lpstr>Печёночник </vt:lpstr>
      <vt:lpstr>Животный мир</vt:lpstr>
      <vt:lpstr>Северный олень</vt:lpstr>
      <vt:lpstr>Белые медведи</vt:lpstr>
      <vt:lpstr>Конец.  Спасибо за просмотр.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Растительный и животный мир Арктики</dc:title>
  <dc:creator>Наташа</dc:creator>
  <cp:lastModifiedBy>Наташа</cp:lastModifiedBy>
  <cp:revision>1</cp:revision>
  <dcterms:modified xsi:type="dcterms:W3CDTF">2016-03-05T04:06:09Z</dcterms:modified>
</cp:coreProperties>
</file>