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96" d="100"/>
          <a:sy n="96" d="100"/>
        </p:scale>
        <p:origin x="-420" y="-34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D958F7AE-80C6-4A85-9D3D-3768E4A66477}" type="datetimeFigureOut">
              <a:rPr lang="ru-RU" smtClean="0"/>
              <a:t>22.11.2016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E363220-EE1C-44C0-A02F-70A8847C8AE4}" type="slidenum">
              <a:rPr lang="ru-RU" smtClean="0"/>
              <a:t>‹#›</a:t>
            </a:fld>
            <a:endParaRPr lang="ru-RU"/>
          </a:p>
        </p:txBody>
      </p:sp>
    </p:spTree>
    <p:extLst>
      <p:ext uri="{BB962C8B-B14F-4D97-AF65-F5344CB8AC3E}">
        <p14:creationId xmlns:p14="http://schemas.microsoft.com/office/powerpoint/2010/main" val="12923514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958F7AE-80C6-4A85-9D3D-3768E4A66477}" type="datetimeFigureOut">
              <a:rPr lang="ru-RU" smtClean="0"/>
              <a:t>22.11.2016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E363220-EE1C-44C0-A02F-70A8847C8AE4}" type="slidenum">
              <a:rPr lang="ru-RU" smtClean="0"/>
              <a:t>‹#›</a:t>
            </a:fld>
            <a:endParaRPr lang="ru-RU"/>
          </a:p>
        </p:txBody>
      </p:sp>
    </p:spTree>
    <p:extLst>
      <p:ext uri="{BB962C8B-B14F-4D97-AF65-F5344CB8AC3E}">
        <p14:creationId xmlns:p14="http://schemas.microsoft.com/office/powerpoint/2010/main" val="8089912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958F7AE-80C6-4A85-9D3D-3768E4A66477}" type="datetimeFigureOut">
              <a:rPr lang="ru-RU" smtClean="0"/>
              <a:t>22.11.2016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E363220-EE1C-44C0-A02F-70A8847C8AE4}" type="slidenum">
              <a:rPr lang="ru-RU" smtClean="0"/>
              <a:t>‹#›</a:t>
            </a:fld>
            <a:endParaRPr lang="ru-RU"/>
          </a:p>
        </p:txBody>
      </p:sp>
    </p:spTree>
    <p:extLst>
      <p:ext uri="{BB962C8B-B14F-4D97-AF65-F5344CB8AC3E}">
        <p14:creationId xmlns:p14="http://schemas.microsoft.com/office/powerpoint/2010/main" val="17629666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958F7AE-80C6-4A85-9D3D-3768E4A66477}" type="datetimeFigureOut">
              <a:rPr lang="ru-RU" smtClean="0"/>
              <a:t>22.11.2016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E363220-EE1C-44C0-A02F-70A8847C8AE4}" type="slidenum">
              <a:rPr lang="ru-RU" smtClean="0"/>
              <a:t>‹#›</a:t>
            </a:fld>
            <a:endParaRPr lang="ru-RU"/>
          </a:p>
        </p:txBody>
      </p:sp>
    </p:spTree>
    <p:extLst>
      <p:ext uri="{BB962C8B-B14F-4D97-AF65-F5344CB8AC3E}">
        <p14:creationId xmlns:p14="http://schemas.microsoft.com/office/powerpoint/2010/main" val="3041217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D958F7AE-80C6-4A85-9D3D-3768E4A66477}" type="datetimeFigureOut">
              <a:rPr lang="ru-RU" smtClean="0"/>
              <a:t>22.11.2016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E363220-EE1C-44C0-A02F-70A8847C8AE4}" type="slidenum">
              <a:rPr lang="ru-RU" smtClean="0"/>
              <a:t>‹#›</a:t>
            </a:fld>
            <a:endParaRPr lang="ru-RU"/>
          </a:p>
        </p:txBody>
      </p:sp>
    </p:spTree>
    <p:extLst>
      <p:ext uri="{BB962C8B-B14F-4D97-AF65-F5344CB8AC3E}">
        <p14:creationId xmlns:p14="http://schemas.microsoft.com/office/powerpoint/2010/main" val="1288482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D958F7AE-80C6-4A85-9D3D-3768E4A66477}" type="datetimeFigureOut">
              <a:rPr lang="ru-RU" smtClean="0"/>
              <a:t>22.11.2016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E363220-EE1C-44C0-A02F-70A8847C8AE4}" type="slidenum">
              <a:rPr lang="ru-RU" smtClean="0"/>
              <a:t>‹#›</a:t>
            </a:fld>
            <a:endParaRPr lang="ru-RU"/>
          </a:p>
        </p:txBody>
      </p:sp>
    </p:spTree>
    <p:extLst>
      <p:ext uri="{BB962C8B-B14F-4D97-AF65-F5344CB8AC3E}">
        <p14:creationId xmlns:p14="http://schemas.microsoft.com/office/powerpoint/2010/main" val="718794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D958F7AE-80C6-4A85-9D3D-3768E4A66477}" type="datetimeFigureOut">
              <a:rPr lang="ru-RU" smtClean="0"/>
              <a:t>22.11.2016</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9E363220-EE1C-44C0-A02F-70A8847C8AE4}" type="slidenum">
              <a:rPr lang="ru-RU" smtClean="0"/>
              <a:t>‹#›</a:t>
            </a:fld>
            <a:endParaRPr lang="ru-RU"/>
          </a:p>
        </p:txBody>
      </p:sp>
    </p:spTree>
    <p:extLst>
      <p:ext uri="{BB962C8B-B14F-4D97-AF65-F5344CB8AC3E}">
        <p14:creationId xmlns:p14="http://schemas.microsoft.com/office/powerpoint/2010/main" val="42343190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D958F7AE-80C6-4A85-9D3D-3768E4A66477}" type="datetimeFigureOut">
              <a:rPr lang="ru-RU" smtClean="0"/>
              <a:t>22.11.2016</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9E363220-EE1C-44C0-A02F-70A8847C8AE4}" type="slidenum">
              <a:rPr lang="ru-RU" smtClean="0"/>
              <a:t>‹#›</a:t>
            </a:fld>
            <a:endParaRPr lang="ru-RU"/>
          </a:p>
        </p:txBody>
      </p:sp>
    </p:spTree>
    <p:extLst>
      <p:ext uri="{BB962C8B-B14F-4D97-AF65-F5344CB8AC3E}">
        <p14:creationId xmlns:p14="http://schemas.microsoft.com/office/powerpoint/2010/main" val="34759326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D958F7AE-80C6-4A85-9D3D-3768E4A66477}" type="datetimeFigureOut">
              <a:rPr lang="ru-RU" smtClean="0"/>
              <a:t>22.11.2016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9E363220-EE1C-44C0-A02F-70A8847C8AE4}" type="slidenum">
              <a:rPr lang="ru-RU" smtClean="0"/>
              <a:t>‹#›</a:t>
            </a:fld>
            <a:endParaRPr lang="ru-RU"/>
          </a:p>
        </p:txBody>
      </p:sp>
    </p:spTree>
    <p:extLst>
      <p:ext uri="{BB962C8B-B14F-4D97-AF65-F5344CB8AC3E}">
        <p14:creationId xmlns:p14="http://schemas.microsoft.com/office/powerpoint/2010/main" val="8419582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958F7AE-80C6-4A85-9D3D-3768E4A66477}" type="datetimeFigureOut">
              <a:rPr lang="ru-RU" smtClean="0"/>
              <a:t>22.11.2016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E363220-EE1C-44C0-A02F-70A8847C8AE4}" type="slidenum">
              <a:rPr lang="ru-RU" smtClean="0"/>
              <a:t>‹#›</a:t>
            </a:fld>
            <a:endParaRPr lang="ru-RU"/>
          </a:p>
        </p:txBody>
      </p:sp>
    </p:spTree>
    <p:extLst>
      <p:ext uri="{BB962C8B-B14F-4D97-AF65-F5344CB8AC3E}">
        <p14:creationId xmlns:p14="http://schemas.microsoft.com/office/powerpoint/2010/main" val="41169283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958F7AE-80C6-4A85-9D3D-3768E4A66477}" type="datetimeFigureOut">
              <a:rPr lang="ru-RU" smtClean="0"/>
              <a:t>22.11.2016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E363220-EE1C-44C0-A02F-70A8847C8AE4}" type="slidenum">
              <a:rPr lang="ru-RU" smtClean="0"/>
              <a:t>‹#›</a:t>
            </a:fld>
            <a:endParaRPr lang="ru-RU"/>
          </a:p>
        </p:txBody>
      </p:sp>
    </p:spTree>
    <p:extLst>
      <p:ext uri="{BB962C8B-B14F-4D97-AF65-F5344CB8AC3E}">
        <p14:creationId xmlns:p14="http://schemas.microsoft.com/office/powerpoint/2010/main" val="30064172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duotone>
              <a:schemeClr val="accent1">
                <a:shade val="45000"/>
                <a:satMod val="135000"/>
              </a:schemeClr>
              <a:prstClr val="white"/>
            </a:duotone>
            <a:extLst>
              <a:ext uri="{BEBA8EAE-BF5A-486C-A8C5-ECC9F3942E4B}">
                <a14:imgProps xmlns:a14="http://schemas.microsoft.com/office/drawing/2010/main">
                  <a14:imgLayer r:embed="rId14">
                    <a14:imgEffect>
                      <a14:colorTemperature colorTemp="5300"/>
                    </a14:imgEffect>
                    <a14:imgEffect>
                      <a14:saturation sat="33000"/>
                    </a14:imgEffect>
                  </a14:imgLayer>
                </a14:imgProps>
              </a:ext>
            </a:extLst>
          </a:blip>
          <a:srcRect/>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58F7AE-80C6-4A85-9D3D-3768E4A66477}" type="datetimeFigureOut">
              <a:rPr lang="ru-RU" smtClean="0"/>
              <a:t>22.11.2016</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E363220-EE1C-44C0-A02F-70A8847C8AE4}" type="slidenum">
              <a:rPr lang="ru-RU" smtClean="0"/>
              <a:t>‹#›</a:t>
            </a:fld>
            <a:endParaRPr lang="ru-RU"/>
          </a:p>
        </p:txBody>
      </p:sp>
    </p:spTree>
    <p:extLst>
      <p:ext uri="{BB962C8B-B14F-4D97-AF65-F5344CB8AC3E}">
        <p14:creationId xmlns:p14="http://schemas.microsoft.com/office/powerpoint/2010/main" val="1785134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27584" y="1484784"/>
            <a:ext cx="7772400" cy="1800200"/>
          </a:xfrm>
        </p:spPr>
        <p:txBody>
          <a:bodyPr>
            <a:noAutofit/>
          </a:bodyPr>
          <a:lstStyle/>
          <a:p>
            <a:r>
              <a:rPr lang="ru-RU" dirty="0" smtClean="0"/>
              <a:t>Проект на тему: </a:t>
            </a:r>
            <a:br>
              <a:rPr lang="ru-RU" dirty="0" smtClean="0"/>
            </a:br>
            <a:r>
              <a:rPr lang="ru-RU" dirty="0" smtClean="0"/>
              <a:t>«Психологические особенности здорового образа жизни»</a:t>
            </a:r>
            <a:endParaRPr lang="ru-RU" dirty="0"/>
          </a:p>
        </p:txBody>
      </p:sp>
      <p:sp>
        <p:nvSpPr>
          <p:cNvPr id="3" name="Подзаголовок 2"/>
          <p:cNvSpPr>
            <a:spLocks noGrp="1"/>
          </p:cNvSpPr>
          <p:nvPr>
            <p:ph type="subTitle" idx="1"/>
          </p:nvPr>
        </p:nvSpPr>
        <p:spPr>
          <a:xfrm>
            <a:off x="4932040" y="4149080"/>
            <a:ext cx="3528392" cy="2376264"/>
          </a:xfrm>
        </p:spPr>
        <p:txBody>
          <a:bodyPr>
            <a:normAutofit fontScale="77500" lnSpcReduction="20000"/>
          </a:bodyPr>
          <a:lstStyle/>
          <a:p>
            <a:pPr algn="r"/>
            <a:r>
              <a:rPr lang="ru-RU" dirty="0" smtClean="0">
                <a:solidFill>
                  <a:schemeClr val="tx1"/>
                </a:solidFill>
              </a:rPr>
              <a:t>Подготовил:</a:t>
            </a:r>
          </a:p>
          <a:p>
            <a:pPr algn="r"/>
            <a:r>
              <a:rPr lang="ru-RU" dirty="0">
                <a:solidFill>
                  <a:schemeClr val="tx1"/>
                </a:solidFill>
              </a:rPr>
              <a:t>у</a:t>
            </a:r>
            <a:r>
              <a:rPr lang="ru-RU" dirty="0" smtClean="0">
                <a:solidFill>
                  <a:schemeClr val="tx1"/>
                </a:solidFill>
              </a:rPr>
              <a:t>ченик </a:t>
            </a:r>
            <a:r>
              <a:rPr lang="ru-RU" dirty="0" smtClean="0">
                <a:solidFill>
                  <a:schemeClr val="tx1"/>
                </a:solidFill>
              </a:rPr>
              <a:t>9 </a:t>
            </a:r>
            <a:r>
              <a:rPr lang="ru-RU" dirty="0" smtClean="0">
                <a:solidFill>
                  <a:schemeClr val="tx1"/>
                </a:solidFill>
              </a:rPr>
              <a:t>класса</a:t>
            </a:r>
          </a:p>
          <a:p>
            <a:pPr algn="r"/>
            <a:r>
              <a:rPr lang="ru-RU" dirty="0" smtClean="0">
                <a:solidFill>
                  <a:schemeClr val="tx1"/>
                </a:solidFill>
              </a:rPr>
              <a:t> школы №8 </a:t>
            </a:r>
            <a:r>
              <a:rPr lang="ru-RU" dirty="0" err="1" smtClean="0">
                <a:solidFill>
                  <a:schemeClr val="tx1"/>
                </a:solidFill>
              </a:rPr>
              <a:t>г.Ярцево</a:t>
            </a:r>
            <a:r>
              <a:rPr lang="ru-RU" dirty="0" smtClean="0">
                <a:solidFill>
                  <a:schemeClr val="tx1"/>
                </a:solidFill>
              </a:rPr>
              <a:t> </a:t>
            </a:r>
            <a:endParaRPr lang="ru-RU" dirty="0" smtClean="0">
              <a:solidFill>
                <a:schemeClr val="tx1"/>
              </a:solidFill>
            </a:endParaRPr>
          </a:p>
          <a:p>
            <a:pPr algn="r"/>
            <a:r>
              <a:rPr lang="ru-RU" dirty="0" smtClean="0">
                <a:solidFill>
                  <a:schemeClr val="tx1"/>
                </a:solidFill>
              </a:rPr>
              <a:t>Браун Никита</a:t>
            </a:r>
          </a:p>
          <a:p>
            <a:pPr algn="r"/>
            <a:r>
              <a:rPr lang="ru-RU" dirty="0" smtClean="0">
                <a:solidFill>
                  <a:schemeClr val="tx1"/>
                </a:solidFill>
              </a:rPr>
              <a:t>Руководитель:</a:t>
            </a:r>
          </a:p>
          <a:p>
            <a:pPr algn="r"/>
            <a:r>
              <a:rPr lang="ru-RU" dirty="0" smtClean="0">
                <a:solidFill>
                  <a:schemeClr val="tx1"/>
                </a:solidFill>
              </a:rPr>
              <a:t>Кузьменко Н.К.</a:t>
            </a:r>
          </a:p>
        </p:txBody>
      </p:sp>
    </p:spTree>
    <p:extLst>
      <p:ext uri="{BB962C8B-B14F-4D97-AF65-F5344CB8AC3E}">
        <p14:creationId xmlns:p14="http://schemas.microsoft.com/office/powerpoint/2010/main" val="13466902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3200" u="sng" dirty="0" smtClean="0"/>
              <a:t>Систему функциональных резервов организма можно разбить на подсистемы:</a:t>
            </a:r>
            <a:endParaRPr lang="ru-RU" sz="3200" u="sng" dirty="0"/>
          </a:p>
        </p:txBody>
      </p:sp>
      <p:sp>
        <p:nvSpPr>
          <p:cNvPr id="3" name="Объект 2"/>
          <p:cNvSpPr>
            <a:spLocks noGrp="1"/>
          </p:cNvSpPr>
          <p:nvPr>
            <p:ph idx="1"/>
          </p:nvPr>
        </p:nvSpPr>
        <p:spPr>
          <a:xfrm>
            <a:off x="457200" y="1600201"/>
            <a:ext cx="8229600" cy="2404864"/>
          </a:xfrm>
        </p:spPr>
        <p:txBody>
          <a:bodyPr/>
          <a:lstStyle/>
          <a:p>
            <a:pPr>
              <a:buFont typeface="Wingdings" panose="05000000000000000000" pitchFamily="2" charset="2"/>
              <a:buChar char="§"/>
            </a:pPr>
            <a:r>
              <a:rPr lang="ru-RU" dirty="0" smtClean="0"/>
              <a:t>Биохимические резервы (реакции обмена).</a:t>
            </a:r>
          </a:p>
          <a:p>
            <a:pPr>
              <a:buFont typeface="Wingdings" panose="05000000000000000000" pitchFamily="2" charset="2"/>
              <a:buChar char="§"/>
            </a:pPr>
            <a:r>
              <a:rPr lang="ru-RU" dirty="0" smtClean="0"/>
              <a:t>Физиологические резервы (на уровне клеток, органов, систем органов).</a:t>
            </a:r>
          </a:p>
          <a:p>
            <a:pPr>
              <a:buFont typeface="Wingdings" panose="05000000000000000000" pitchFamily="2" charset="2"/>
              <a:buChar char="§"/>
            </a:pPr>
            <a:r>
              <a:rPr lang="ru-RU" dirty="0" smtClean="0"/>
              <a:t>Психические резервы.</a:t>
            </a:r>
            <a:endParaRPr lang="ru-RU" dirty="0"/>
          </a:p>
        </p:txBody>
      </p:sp>
      <p:pic>
        <p:nvPicPr>
          <p:cNvPr id="2050" name="Picture 2" descr="C:\Users\User\Desktop\sport.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4005064"/>
            <a:ext cx="8484776" cy="25454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71903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050"/>
                                        </p:tgtEl>
                                        <p:attrNameLst>
                                          <p:attrName>style.visibility</p:attrName>
                                        </p:attrNameLst>
                                      </p:cBhvr>
                                      <p:to>
                                        <p:strVal val="visible"/>
                                      </p:to>
                                    </p:set>
                                    <p:animEffect transition="in" filter="fade">
                                      <p:cBhvr>
                                        <p:cTn id="27" dur="5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Основные элементы здорового образа жизни</a:t>
            </a:r>
            <a:endParaRPr lang="ru-RU" dirty="0"/>
          </a:p>
        </p:txBody>
      </p:sp>
      <p:sp>
        <p:nvSpPr>
          <p:cNvPr id="3" name="Объект 2"/>
          <p:cNvSpPr>
            <a:spLocks noGrp="1"/>
          </p:cNvSpPr>
          <p:nvPr>
            <p:ph idx="1"/>
          </p:nvPr>
        </p:nvSpPr>
        <p:spPr/>
        <p:txBody>
          <a:bodyPr>
            <a:normAutofit fontScale="85000" lnSpcReduction="20000"/>
          </a:bodyPr>
          <a:lstStyle/>
          <a:p>
            <a:pPr marL="0" indent="0">
              <a:buNone/>
            </a:pPr>
            <a:r>
              <a:rPr lang="ru-RU" dirty="0" smtClean="0"/>
              <a:t>• распорядок дня</a:t>
            </a:r>
          </a:p>
          <a:p>
            <a:pPr marL="0" indent="0">
              <a:buNone/>
            </a:pPr>
            <a:r>
              <a:rPr lang="ru-RU" dirty="0" smtClean="0"/>
              <a:t>• рациональный режим труда и отдыха, рациональное питание</a:t>
            </a:r>
          </a:p>
          <a:p>
            <a:pPr marL="0" indent="0">
              <a:buNone/>
            </a:pPr>
            <a:r>
              <a:rPr lang="ru-RU" dirty="0" smtClean="0"/>
              <a:t>• дыхание</a:t>
            </a:r>
          </a:p>
          <a:p>
            <a:pPr marL="0" indent="0">
              <a:buNone/>
            </a:pPr>
            <a:r>
              <a:rPr lang="ru-RU" dirty="0" smtClean="0"/>
              <a:t>• режим сна</a:t>
            </a:r>
          </a:p>
          <a:p>
            <a:pPr marL="0" indent="0">
              <a:buNone/>
            </a:pPr>
            <a:r>
              <a:rPr lang="ru-RU" dirty="0" smtClean="0"/>
              <a:t>• искоренение вредных привычек,</a:t>
            </a:r>
          </a:p>
          <a:p>
            <a:pPr marL="0" indent="0">
              <a:buNone/>
            </a:pPr>
            <a:r>
              <a:rPr lang="ru-RU" dirty="0" smtClean="0"/>
              <a:t>• оптимальный двигательный режим,</a:t>
            </a:r>
          </a:p>
          <a:p>
            <a:pPr marL="0" indent="0">
              <a:buNone/>
            </a:pPr>
            <a:r>
              <a:rPr lang="ru-RU" dirty="0" smtClean="0"/>
              <a:t>• плодотворный труд,</a:t>
            </a:r>
          </a:p>
          <a:p>
            <a:pPr marL="0" indent="0">
              <a:buNone/>
            </a:pPr>
            <a:r>
              <a:rPr lang="ru-RU" dirty="0" smtClean="0"/>
              <a:t>• личную гигиену,</a:t>
            </a:r>
          </a:p>
          <a:p>
            <a:pPr marL="0" indent="0">
              <a:buNone/>
            </a:pPr>
            <a:r>
              <a:rPr lang="ru-RU" dirty="0" smtClean="0"/>
              <a:t>• массаж</a:t>
            </a:r>
          </a:p>
          <a:p>
            <a:pPr marL="0" indent="0">
              <a:buNone/>
            </a:pPr>
            <a:r>
              <a:rPr lang="ru-RU" dirty="0" smtClean="0"/>
              <a:t>• закаливание и т.д.</a:t>
            </a:r>
            <a:endParaRPr lang="ru-RU" dirty="0"/>
          </a:p>
        </p:txBody>
      </p:sp>
    </p:spTree>
    <p:extLst>
      <p:ext uri="{BB962C8B-B14F-4D97-AF65-F5344CB8AC3E}">
        <p14:creationId xmlns:p14="http://schemas.microsoft.com/office/powerpoint/2010/main" val="35692215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500"/>
                                        <p:tgtEl>
                                          <p:spTgt spid="3">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fade">
                                      <p:cBhvr>
                                        <p:cTn id="42" dur="500"/>
                                        <p:tgtEl>
                                          <p:spTgt spid="3">
                                            <p:txEl>
                                              <p:pRg st="6" end="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
                                            <p:txEl>
                                              <p:pRg st="7" end="7"/>
                                            </p:txEl>
                                          </p:spTgt>
                                        </p:tgtEl>
                                        <p:attrNameLst>
                                          <p:attrName>style.visibility</p:attrName>
                                        </p:attrNameLst>
                                      </p:cBhvr>
                                      <p:to>
                                        <p:strVal val="visible"/>
                                      </p:to>
                                    </p:set>
                                    <p:animEffect transition="in" filter="fade">
                                      <p:cBhvr>
                                        <p:cTn id="47" dur="500"/>
                                        <p:tgtEl>
                                          <p:spTgt spid="3">
                                            <p:txEl>
                                              <p:pRg st="7" end="7"/>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3">
                                            <p:txEl>
                                              <p:pRg st="8" end="8"/>
                                            </p:txEl>
                                          </p:spTgt>
                                        </p:tgtEl>
                                        <p:attrNameLst>
                                          <p:attrName>style.visibility</p:attrName>
                                        </p:attrNameLst>
                                      </p:cBhvr>
                                      <p:to>
                                        <p:strVal val="visible"/>
                                      </p:to>
                                    </p:set>
                                    <p:animEffect transition="in" filter="fade">
                                      <p:cBhvr>
                                        <p:cTn id="52" dur="500"/>
                                        <p:tgtEl>
                                          <p:spTgt spid="3">
                                            <p:txEl>
                                              <p:pRg st="8" end="8"/>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3">
                                            <p:txEl>
                                              <p:pRg st="9" end="9"/>
                                            </p:txEl>
                                          </p:spTgt>
                                        </p:tgtEl>
                                        <p:attrNameLst>
                                          <p:attrName>style.visibility</p:attrName>
                                        </p:attrNameLst>
                                      </p:cBhvr>
                                      <p:to>
                                        <p:strVal val="visible"/>
                                      </p:to>
                                    </p:set>
                                    <p:animEffect transition="in" filter="fade">
                                      <p:cBhvr>
                                        <p:cTn id="57"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Распорядок дня</a:t>
            </a:r>
            <a:endParaRPr lang="ru-RU" dirty="0"/>
          </a:p>
        </p:txBody>
      </p:sp>
      <p:sp>
        <p:nvSpPr>
          <p:cNvPr id="3" name="Объект 2"/>
          <p:cNvSpPr>
            <a:spLocks noGrp="1"/>
          </p:cNvSpPr>
          <p:nvPr>
            <p:ph idx="1"/>
          </p:nvPr>
        </p:nvSpPr>
        <p:spPr/>
        <p:txBody>
          <a:bodyPr>
            <a:normAutofit fontScale="77500" lnSpcReduction="20000"/>
          </a:bodyPr>
          <a:lstStyle/>
          <a:p>
            <a:pPr marL="0" indent="0">
              <a:buNone/>
            </a:pPr>
            <a:r>
              <a:rPr lang="ru-RU" dirty="0" smtClean="0"/>
              <a:t>Распорядок дня у разных людей может и должен быть разным в зависимости от характера работы, бытовых условий, привычек и склонностей, однако и здесь должен существовать определенный суточный ритм и распорядок дня. Необходимо предусмотреть достаточное время для сна, отдыха. Перерывы между приемами пищи не должны превышать 5-6 часов. Очень важно, чтобы человек спал и принимал пищу всегда в одно и то же время. Таким образом, вырабатываются условные рефлексы. Человек, обедающий в строго определенное время, хорошо знает, что к этому времени у него появляется аппетит, который сменяется ощущением сильного голода, если обед запаздывает. Беспорядок в режиме дня разрушает образовавшиеся условные рефлексы.</a:t>
            </a:r>
            <a:endParaRPr lang="ru-RU" dirty="0"/>
          </a:p>
        </p:txBody>
      </p:sp>
      <p:pic>
        <p:nvPicPr>
          <p:cNvPr id="7170" name="Picture 2" descr="C:\Users\User\Desktop\178-min.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67301" y="1196752"/>
            <a:ext cx="8064896" cy="51813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542784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7170"/>
                                        </p:tgtEl>
                                        <p:attrNameLst>
                                          <p:attrName>style.visibility</p:attrName>
                                        </p:attrNameLst>
                                      </p:cBhvr>
                                      <p:to>
                                        <p:strVal val="visible"/>
                                      </p:to>
                                    </p:set>
                                    <p:animEffect transition="in" filter="fade">
                                      <p:cBhvr>
                                        <p:cTn id="17" dur="500"/>
                                        <p:tgtEl>
                                          <p:spTgt spid="71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Рациональное питание</a:t>
            </a:r>
            <a:endParaRPr lang="ru-RU" dirty="0"/>
          </a:p>
        </p:txBody>
      </p:sp>
      <p:sp>
        <p:nvSpPr>
          <p:cNvPr id="3" name="Объект 2"/>
          <p:cNvSpPr>
            <a:spLocks noGrp="1"/>
          </p:cNvSpPr>
          <p:nvPr>
            <p:ph idx="1"/>
          </p:nvPr>
        </p:nvSpPr>
        <p:spPr/>
        <p:txBody>
          <a:bodyPr>
            <a:normAutofit lnSpcReduction="10000"/>
          </a:bodyPr>
          <a:lstStyle/>
          <a:p>
            <a:pPr marL="0" indent="0">
              <a:buNone/>
            </a:pPr>
            <a:r>
              <a:rPr lang="ru-RU" u="sng" dirty="0" smtClean="0"/>
              <a:t>Первым правилом в любой естественной системе питания должно быть:</a:t>
            </a:r>
          </a:p>
          <a:p>
            <a:pPr marL="0" indent="0">
              <a:buNone/>
            </a:pPr>
            <a:r>
              <a:rPr lang="ru-RU" dirty="0" smtClean="0"/>
              <a:t>• Прием пищи только при ощущениях голода.</a:t>
            </a:r>
          </a:p>
          <a:p>
            <a:pPr marL="0" indent="0">
              <a:buNone/>
            </a:pPr>
            <a:r>
              <a:rPr lang="ru-RU" dirty="0" smtClean="0"/>
              <a:t>• Отказ от приема пищи при болях, умственном и физическом недомогании, при лихорадке и повышенной температуре тела.</a:t>
            </a:r>
          </a:p>
          <a:p>
            <a:pPr marL="0" indent="0">
              <a:buNone/>
            </a:pPr>
            <a:r>
              <a:rPr lang="ru-RU" dirty="0" smtClean="0"/>
              <a:t>• Отказ от приема пищи непосредственно перед сном, а также до и после серьезной работы, физической либо умственной.</a:t>
            </a:r>
          </a:p>
          <a:p>
            <a:pPr marL="0" indent="0">
              <a:buNone/>
            </a:pPr>
            <a:endParaRPr lang="ru-RU" u="sng" dirty="0"/>
          </a:p>
        </p:txBody>
      </p:sp>
    </p:spTree>
    <p:extLst>
      <p:ext uri="{BB962C8B-B14F-4D97-AF65-F5344CB8AC3E}">
        <p14:creationId xmlns:p14="http://schemas.microsoft.com/office/powerpoint/2010/main" val="31960721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11560" y="476672"/>
            <a:ext cx="8229600" cy="6264696"/>
          </a:xfrm>
        </p:spPr>
        <p:txBody>
          <a:bodyPr>
            <a:normAutofit fontScale="92500" lnSpcReduction="20000"/>
          </a:bodyPr>
          <a:lstStyle/>
          <a:p>
            <a:pPr marL="0" indent="0">
              <a:buNone/>
            </a:pPr>
            <a:r>
              <a:rPr lang="ru-RU" u="sng" dirty="0" smtClean="0"/>
              <a:t>Наиболее полезен для детей и подростков школьного возраста четырехразовый режим питания:</a:t>
            </a:r>
          </a:p>
          <a:p>
            <a:pPr marL="0" indent="0">
              <a:buNone/>
            </a:pPr>
            <a:r>
              <a:rPr lang="ru-RU" dirty="0" smtClean="0"/>
              <a:t>• I завтрак — 25% суточного рациона</a:t>
            </a:r>
          </a:p>
          <a:p>
            <a:pPr marL="0" indent="0">
              <a:buNone/>
            </a:pPr>
            <a:r>
              <a:rPr lang="ru-RU" dirty="0" smtClean="0"/>
              <a:t>• II завтрак —15% суточного рациона </a:t>
            </a:r>
          </a:p>
          <a:p>
            <a:pPr marL="0" indent="0">
              <a:buNone/>
            </a:pPr>
            <a:r>
              <a:rPr lang="ru-RU" dirty="0" smtClean="0"/>
              <a:t>• обед—40% суточного рациона</a:t>
            </a:r>
          </a:p>
          <a:p>
            <a:pPr marL="0" indent="0">
              <a:buNone/>
            </a:pPr>
            <a:r>
              <a:rPr lang="ru-RU" dirty="0" smtClean="0"/>
              <a:t>• ужин —20% суточного рациона</a:t>
            </a:r>
          </a:p>
          <a:p>
            <a:pPr marL="0" indent="0">
              <a:buNone/>
            </a:pPr>
            <a:endParaRPr lang="ru-RU" dirty="0" smtClean="0"/>
          </a:p>
          <a:p>
            <a:pPr marL="0" indent="0">
              <a:buNone/>
            </a:pPr>
            <a:r>
              <a:rPr lang="ru-RU" dirty="0" smtClean="0"/>
              <a:t>Самым сытным должен быть обед. Ужинать полезно не позднее, чем за 1,5 ч до сна. Есть рекомендуется всегда в одни и те же часы. Это вырабатывает у человека условный рефлекс, в определенное время у него появляется аппетит. А съеденная с аппетитом пища лучше усваивается.</a:t>
            </a:r>
            <a:endParaRPr lang="ru-RU" dirty="0"/>
          </a:p>
        </p:txBody>
      </p:sp>
      <p:pic>
        <p:nvPicPr>
          <p:cNvPr id="5" name="Picture 2" descr="C:\Users\User\Desktop\zdorovoe-pitani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476672"/>
            <a:ext cx="8817471" cy="60486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145965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fade">
                                      <p:cBhvr>
                                        <p:cTn id="32" dur="500"/>
                                        <p:tgtEl>
                                          <p:spTgt spid="3">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fade">
                                      <p:cBhvr>
                                        <p:cTn id="3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3166"/>
            <a:ext cx="8229600" cy="1143000"/>
          </a:xfrm>
        </p:spPr>
        <p:txBody>
          <a:bodyPr/>
          <a:lstStyle/>
          <a:p>
            <a:r>
              <a:rPr lang="ru-RU" dirty="0" smtClean="0"/>
              <a:t>Режим сна</a:t>
            </a:r>
            <a:endParaRPr lang="ru-RU" dirty="0"/>
          </a:p>
        </p:txBody>
      </p:sp>
      <p:sp>
        <p:nvSpPr>
          <p:cNvPr id="3" name="Объект 2"/>
          <p:cNvSpPr>
            <a:spLocks noGrp="1"/>
          </p:cNvSpPr>
          <p:nvPr>
            <p:ph idx="1"/>
          </p:nvPr>
        </p:nvSpPr>
        <p:spPr>
          <a:xfrm>
            <a:off x="467544" y="1097360"/>
            <a:ext cx="8229600" cy="5760640"/>
          </a:xfrm>
        </p:spPr>
        <p:txBody>
          <a:bodyPr>
            <a:normAutofit fontScale="70000" lnSpcReduction="20000"/>
          </a:bodyPr>
          <a:lstStyle/>
          <a:p>
            <a:pPr marL="0" indent="0">
              <a:buNone/>
            </a:pPr>
            <a:r>
              <a:rPr lang="ru-RU" dirty="0" smtClean="0"/>
              <a:t>Определить время, необходимое для сна, всем без исключения людям нельзя. Потребность во сне у разных людей неодинакова. В среднем эта норма составляет около 8 часов. К сожалению, некоторые люди рассматривают сон как резерв, из которого можно заимствовать время для выполнения тех или иных дел. Систематическое недосыпание приводит к нарушению нервной деятельности, снижению работоспособности, повышенной утомляемости, раздражительности.</a:t>
            </a:r>
          </a:p>
          <a:p>
            <a:pPr marL="0" indent="0">
              <a:buNone/>
            </a:pPr>
            <a:r>
              <a:rPr lang="ru-RU" dirty="0" smtClean="0"/>
              <a:t>Чтобы создать условия для нормального, крепкого и спокойного сна необходимо за 1-1,5ч. до сна прекратить напряженную умственную работу. В помещении нужно выключить свет и установить тишину. Ночное белье должно быть свободным, не затрудняющим кровообращение, нельзя спать в верхней одежде. Желательно ложиться спать в одно и то же время - это способствует быстрому засыпанию. Пренебрежение этими простейшими правилами гигиены сна вызывает отрицательные явления. Сон становится неглубоким и неспокойным, вследствие чего, как правило, со временем развивается бессонница, те или иные расстройства в деятельности нервной системы.</a:t>
            </a:r>
            <a:endParaRPr lang="ru-RU" dirty="0"/>
          </a:p>
        </p:txBody>
      </p:sp>
      <p:pic>
        <p:nvPicPr>
          <p:cNvPr id="9218" name="Picture 2" descr="C:\Users\User\Desktop\ss.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9551" y="1047372"/>
            <a:ext cx="8107225" cy="54059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427096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9218"/>
                                        </p:tgtEl>
                                        <p:attrNameLst>
                                          <p:attrName>style.visibility</p:attrName>
                                        </p:attrNameLst>
                                      </p:cBhvr>
                                      <p:to>
                                        <p:strVal val="visible"/>
                                      </p:to>
                                    </p:set>
                                    <p:animEffect transition="in" filter="fade">
                                      <p:cBhvr>
                                        <p:cTn id="22" dur="500"/>
                                        <p:tgtEl>
                                          <p:spTgt spid="92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Искоренение вредных привычек</a:t>
            </a:r>
            <a:endParaRPr lang="ru-RU" dirty="0"/>
          </a:p>
        </p:txBody>
      </p:sp>
      <p:sp>
        <p:nvSpPr>
          <p:cNvPr id="3" name="Объект 2"/>
          <p:cNvSpPr>
            <a:spLocks noGrp="1"/>
          </p:cNvSpPr>
          <p:nvPr>
            <p:ph idx="1"/>
          </p:nvPr>
        </p:nvSpPr>
        <p:spPr>
          <a:xfrm>
            <a:off x="467544" y="1340768"/>
            <a:ext cx="8229600" cy="4525963"/>
          </a:xfrm>
        </p:spPr>
        <p:txBody>
          <a:bodyPr/>
          <a:lstStyle/>
          <a:p>
            <a:pPr marL="0" indent="0">
              <a:buNone/>
            </a:pPr>
            <a:r>
              <a:rPr lang="ru-RU" sz="2800" dirty="0" smtClean="0"/>
              <a:t>Следующим звеном здорового образа жизни является искоренение вредных привычек (курение, алкоголь, наркотики). Эти нарушители здоровья являются причиной многих заболеваний, резко сокращают продолжительность жизни, снижают работоспособность, пагубно отражаются на здоровье подрастающего поколения и на здоровье будущих детей.</a:t>
            </a:r>
          </a:p>
          <a:p>
            <a:pPr marL="0" indent="0">
              <a:buNone/>
            </a:pPr>
            <a:endParaRPr lang="ru-RU" dirty="0"/>
          </a:p>
        </p:txBody>
      </p:sp>
      <p:pic>
        <p:nvPicPr>
          <p:cNvPr id="4099" name="Picture 3" descr="C:\Users\User\Desktop\zdorovie_kak_ukrepit_immunitet_bg0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116217"/>
            <a:ext cx="8208912" cy="51716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105952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099"/>
                                        </p:tgtEl>
                                        <p:attrNameLst>
                                          <p:attrName>style.visibility</p:attrName>
                                        </p:attrNameLst>
                                      </p:cBhvr>
                                      <p:to>
                                        <p:strVal val="visible"/>
                                      </p:to>
                                    </p:set>
                                    <p:animEffect transition="in" filter="fade">
                                      <p:cBhvr>
                                        <p:cTn id="17" dur="500"/>
                                        <p:tgtEl>
                                          <p:spTgt spid="40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Физические упражнения</a:t>
            </a:r>
            <a:endParaRPr lang="ru-RU" dirty="0"/>
          </a:p>
        </p:txBody>
      </p:sp>
      <p:sp>
        <p:nvSpPr>
          <p:cNvPr id="3" name="Объект 2"/>
          <p:cNvSpPr>
            <a:spLocks noGrp="1"/>
          </p:cNvSpPr>
          <p:nvPr>
            <p:ph idx="1"/>
          </p:nvPr>
        </p:nvSpPr>
        <p:spPr/>
        <p:txBody>
          <a:bodyPr>
            <a:normAutofit fontScale="77500" lnSpcReduction="20000"/>
          </a:bodyPr>
          <a:lstStyle/>
          <a:p>
            <a:pPr marL="0" indent="0">
              <a:buNone/>
            </a:pPr>
            <a:r>
              <a:rPr lang="ru-RU" dirty="0" smtClean="0"/>
              <a:t>Способ достижения гармонии человека один - систематическое выполнение физических упражнений. Кроме того, экспериментально доказано, что регулярные занятия физкультурой, которые рационально входят в режим труда и отдыха, способствуют не только укреплению здоровья, но и существенно повышают эффективность производственной деятельности. Однако не все двигательные действия, выполняемые в быту и процессе работы, являются физическими упражнениями. Ими могут быть только движения, специально подбираемые для воздействия на различные органы и системы, развития физических качеств, коррекции дефектов телосложения.</a:t>
            </a:r>
            <a:endParaRPr lang="ru-RU" dirty="0"/>
          </a:p>
        </p:txBody>
      </p:sp>
      <p:pic>
        <p:nvPicPr>
          <p:cNvPr id="10242" name="Picture 2" descr="C:\Users\User\Desktop\2014042909161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162096"/>
            <a:ext cx="8136904" cy="53610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774934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0242"/>
                                        </p:tgtEl>
                                        <p:attrNameLst>
                                          <p:attrName>style.visibility</p:attrName>
                                        </p:attrNameLst>
                                      </p:cBhvr>
                                      <p:to>
                                        <p:strVal val="visible"/>
                                      </p:to>
                                    </p:set>
                                    <p:animEffect transition="in" filter="fade">
                                      <p:cBhvr>
                                        <p:cTn id="17" dur="500"/>
                                        <p:tgtEl>
                                          <p:spTgt spid="102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Утренняя гимнастика</a:t>
            </a:r>
            <a:endParaRPr lang="ru-RU" dirty="0"/>
          </a:p>
        </p:txBody>
      </p:sp>
      <p:sp>
        <p:nvSpPr>
          <p:cNvPr id="3" name="Объект 2"/>
          <p:cNvSpPr>
            <a:spLocks noGrp="1"/>
          </p:cNvSpPr>
          <p:nvPr>
            <p:ph idx="1"/>
          </p:nvPr>
        </p:nvSpPr>
        <p:spPr>
          <a:xfrm>
            <a:off x="457200" y="1600200"/>
            <a:ext cx="8229600" cy="4997152"/>
          </a:xfrm>
        </p:spPr>
        <p:txBody>
          <a:bodyPr>
            <a:normAutofit fontScale="77500" lnSpcReduction="20000"/>
          </a:bodyPr>
          <a:lstStyle/>
          <a:p>
            <a:pPr marL="0" indent="0">
              <a:buNone/>
            </a:pPr>
            <a:r>
              <a:rPr lang="ru-RU" dirty="0" smtClean="0"/>
              <a:t>Утренняя гимнастика - физические упражнения, выполняемые утром после сна и способствующие ускоренному переходу организма к бодрому работоспособному состоянию. Во время сна центральная нервная система человека находится в состоянии своеобразного отдыха от дневной активности. При этом снижается интенсивность физиологических процессов в организме. После пробуждения возбудимость центральной нервной системы и функциональная активность различных органов постепенно повышается, но процесс этот может быть довольно длительным, что сказывается на работоспособности, которая остаётся сниженной по сравнению с обычной и на самочувствии: человек ощущает сонливость, вялость, порой проявляет беспричинную раздражительность.</a:t>
            </a:r>
            <a:endParaRPr lang="ru-RU" dirty="0"/>
          </a:p>
        </p:txBody>
      </p:sp>
      <p:pic>
        <p:nvPicPr>
          <p:cNvPr id="11266" name="Picture 2" descr="C:\Users\User\Desktop\zaryadka-po-utram.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188640"/>
            <a:ext cx="8280920" cy="64807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596172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1266"/>
                                        </p:tgtEl>
                                        <p:attrNameLst>
                                          <p:attrName>style.visibility</p:attrName>
                                        </p:attrNameLst>
                                      </p:cBhvr>
                                      <p:to>
                                        <p:strVal val="visible"/>
                                      </p:to>
                                    </p:set>
                                    <p:animEffect transition="in" filter="fade">
                                      <p:cBhvr>
                                        <p:cTn id="17" dur="500"/>
                                        <p:tgtEl>
                                          <p:spTgt spid="112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16632"/>
            <a:ext cx="8229600" cy="1143000"/>
          </a:xfrm>
        </p:spPr>
        <p:txBody>
          <a:bodyPr/>
          <a:lstStyle/>
          <a:p>
            <a:r>
              <a:rPr lang="ru-RU" dirty="0" smtClean="0"/>
              <a:t>Выводы</a:t>
            </a:r>
            <a:endParaRPr lang="ru-RU" dirty="0"/>
          </a:p>
        </p:txBody>
      </p:sp>
      <p:sp>
        <p:nvSpPr>
          <p:cNvPr id="3" name="Объект 2"/>
          <p:cNvSpPr>
            <a:spLocks noGrp="1"/>
          </p:cNvSpPr>
          <p:nvPr>
            <p:ph idx="1"/>
          </p:nvPr>
        </p:nvSpPr>
        <p:spPr>
          <a:xfrm>
            <a:off x="457200" y="1196752"/>
            <a:ext cx="8229600" cy="5328592"/>
          </a:xfrm>
        </p:spPr>
        <p:txBody>
          <a:bodyPr>
            <a:normAutofit fontScale="70000" lnSpcReduction="20000"/>
          </a:bodyPr>
          <a:lstStyle/>
          <a:p>
            <a:pPr marL="0" indent="0">
              <a:buNone/>
            </a:pPr>
            <a:r>
              <a:rPr lang="ru-RU" dirty="0" smtClean="0"/>
              <a:t>Кому из молодых людей не хочется быть сильным, ловким, выносливым, иметь гармонично развитое тело и хорошую координацию движений? Хорошее физическое состояние — залог успешной учебы и плодотворной работы. Физически подготовленному человеку по плечу любая работа.</a:t>
            </a:r>
          </a:p>
          <a:p>
            <a:pPr marL="0" indent="0">
              <a:buNone/>
            </a:pPr>
            <a:r>
              <a:rPr lang="ru-RU" dirty="0" smtClean="0"/>
              <a:t>Далеко не всем людям дарует эти качества природа. Однако их можно приобрести, если дружить с физической культурой и приобщиться к ней с детского возраста.</a:t>
            </a:r>
          </a:p>
          <a:p>
            <a:pPr marL="0" indent="0">
              <a:buNone/>
            </a:pPr>
            <a:r>
              <a:rPr lang="ru-RU" dirty="0" smtClean="0"/>
              <a:t>Физическая культура — составная часть общей культуры. Она не только укрепляет здоровье, но и избавляет от некоторых врожденных и приобретенных недугов. Физическая культура нужна людям и физического и умственного труда. Но особенно она необходима детям и подросткам, так как в их возрасте закладывается фундамент физического развития и здоровья.</a:t>
            </a:r>
          </a:p>
          <a:p>
            <a:pPr marL="0" indent="0">
              <a:buNone/>
            </a:pPr>
            <a:r>
              <a:rPr lang="ru-RU" dirty="0" smtClean="0"/>
              <a:t>Неоценимую услугу физкультура и спорт оказывают и в формировании у молодёжи высоких моральных качеств. Они воспитывают волю, мужество, упорство в достижении цели, чувство ответственности и товарищества.</a:t>
            </a:r>
          </a:p>
          <a:p>
            <a:pPr marL="0" indent="0">
              <a:buNone/>
            </a:pPr>
            <a:endParaRPr lang="ru-RU" dirty="0"/>
          </a:p>
        </p:txBody>
      </p:sp>
    </p:spTree>
    <p:extLst>
      <p:ext uri="{BB962C8B-B14F-4D97-AF65-F5344CB8AC3E}">
        <p14:creationId xmlns:p14="http://schemas.microsoft.com/office/powerpoint/2010/main" val="12005171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Введение</a:t>
            </a:r>
            <a:endParaRPr lang="ru-RU" dirty="0"/>
          </a:p>
        </p:txBody>
      </p:sp>
      <p:sp>
        <p:nvSpPr>
          <p:cNvPr id="3" name="Объект 2"/>
          <p:cNvSpPr>
            <a:spLocks noGrp="1"/>
          </p:cNvSpPr>
          <p:nvPr>
            <p:ph idx="1"/>
          </p:nvPr>
        </p:nvSpPr>
        <p:spPr/>
        <p:txBody>
          <a:bodyPr>
            <a:normAutofit fontScale="85000" lnSpcReduction="20000"/>
          </a:bodyPr>
          <a:lstStyle/>
          <a:p>
            <a:pPr>
              <a:buFont typeface="Wingdings" panose="05000000000000000000" pitchFamily="2" charset="2"/>
              <a:buChar char="§"/>
            </a:pPr>
            <a:r>
              <a:rPr lang="ru-RU" dirty="0" smtClean="0"/>
              <a:t>Здоровый образ жизни (ЗОЖ) - это образ жизни, основанный на принципах нравственности, рационально организованный, активный, трудовой, закаливающий и, в то же время, защищающий от неблагоприятных воздействий окружающей среды, позволяющий до глубокой старости сохранять нравственное, психическое и физическое здоровье. </a:t>
            </a:r>
          </a:p>
          <a:p>
            <a:pPr>
              <a:buFont typeface="Wingdings" panose="05000000000000000000" pitchFamily="2" charset="2"/>
              <a:buChar char="§"/>
            </a:pPr>
            <a:r>
              <a:rPr lang="ru-RU" dirty="0" smtClean="0"/>
              <a:t>По определению Всемирной организации здравоохранения (ВОЗ) "здоровье - это состояние физического, духовного и социального благополучия, а не только отсутствие болезней и физических дефектов".</a:t>
            </a:r>
            <a:endParaRPr lang="ru-RU" dirty="0"/>
          </a:p>
        </p:txBody>
      </p:sp>
    </p:spTree>
    <p:extLst>
      <p:ext uri="{BB962C8B-B14F-4D97-AF65-F5344CB8AC3E}">
        <p14:creationId xmlns:p14="http://schemas.microsoft.com/office/powerpoint/2010/main" val="36556203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Общая характеристика работы</a:t>
            </a:r>
            <a:endParaRPr lang="ru-RU" dirty="0"/>
          </a:p>
        </p:txBody>
      </p:sp>
      <p:sp>
        <p:nvSpPr>
          <p:cNvPr id="3" name="Объект 2"/>
          <p:cNvSpPr>
            <a:spLocks noGrp="1"/>
          </p:cNvSpPr>
          <p:nvPr>
            <p:ph idx="1"/>
          </p:nvPr>
        </p:nvSpPr>
        <p:spPr/>
        <p:txBody>
          <a:bodyPr/>
          <a:lstStyle/>
          <a:p>
            <a:pPr marL="0" indent="0">
              <a:buNone/>
            </a:pPr>
            <a:r>
              <a:rPr lang="ru-RU" u="sng" dirty="0" smtClean="0"/>
              <a:t>Цель</a:t>
            </a:r>
            <a:r>
              <a:rPr lang="ru-RU" dirty="0" smtClean="0"/>
              <a:t>: определить и обосновать потребность в                      здоровом образе жизни и его формировании средствами физической культуры.</a:t>
            </a:r>
          </a:p>
          <a:p>
            <a:pPr marL="0" indent="0">
              <a:buNone/>
            </a:pPr>
            <a:r>
              <a:rPr lang="ru-RU" u="sng" dirty="0" smtClean="0"/>
              <a:t>Гипотеза</a:t>
            </a:r>
            <a:r>
              <a:rPr lang="ru-RU" dirty="0" smtClean="0"/>
              <a:t>: если выявить влияние физической культуры на формирование здорового образа жизни, то можно будет дать практические рекомендации по повышению мотивации к ведению здорового образа жизни.</a:t>
            </a:r>
          </a:p>
          <a:p>
            <a:pPr marL="0" indent="0">
              <a:buNone/>
            </a:pPr>
            <a:endParaRPr lang="ru-RU" dirty="0"/>
          </a:p>
        </p:txBody>
      </p:sp>
    </p:spTree>
    <p:extLst>
      <p:ext uri="{BB962C8B-B14F-4D97-AF65-F5344CB8AC3E}">
        <p14:creationId xmlns:p14="http://schemas.microsoft.com/office/powerpoint/2010/main" val="27285576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Задачи</a:t>
            </a:r>
            <a:endParaRPr lang="ru-RU" dirty="0"/>
          </a:p>
        </p:txBody>
      </p:sp>
      <p:sp>
        <p:nvSpPr>
          <p:cNvPr id="3" name="Объект 2"/>
          <p:cNvSpPr>
            <a:spLocks noGrp="1"/>
          </p:cNvSpPr>
          <p:nvPr>
            <p:ph idx="1"/>
          </p:nvPr>
        </p:nvSpPr>
        <p:spPr/>
        <p:txBody>
          <a:bodyPr>
            <a:noAutofit/>
          </a:bodyPr>
          <a:lstStyle/>
          <a:p>
            <a:pPr>
              <a:buFont typeface="Wingdings" panose="05000000000000000000" pitchFamily="2" charset="2"/>
              <a:buChar char="§"/>
            </a:pPr>
            <a:r>
              <a:rPr lang="ru-RU" dirty="0" smtClean="0"/>
              <a:t>Определить, что является здоровым образом жизни.</a:t>
            </a:r>
          </a:p>
          <a:p>
            <a:pPr>
              <a:buFont typeface="Wingdings" panose="05000000000000000000" pitchFamily="2" charset="2"/>
              <a:buChar char="§"/>
            </a:pPr>
            <a:r>
              <a:rPr lang="ru-RU" dirty="0" smtClean="0"/>
              <a:t>Формирование здорового образа жизни средствами физической культуры.</a:t>
            </a:r>
          </a:p>
          <a:p>
            <a:pPr>
              <a:buFont typeface="Wingdings" panose="05000000000000000000" pitchFamily="2" charset="2"/>
              <a:buChar char="§"/>
            </a:pPr>
            <a:r>
              <a:rPr lang="ru-RU" dirty="0" smtClean="0"/>
              <a:t>Провести исследование</a:t>
            </a:r>
          </a:p>
          <a:p>
            <a:pPr>
              <a:buFont typeface="Wingdings" panose="05000000000000000000" pitchFamily="2" charset="2"/>
              <a:buChar char="§"/>
            </a:pPr>
            <a:r>
              <a:rPr lang="ru-RU" dirty="0" smtClean="0"/>
              <a:t>Проанализировать полученные результаты</a:t>
            </a:r>
            <a:endParaRPr lang="ru-RU" dirty="0"/>
          </a:p>
        </p:txBody>
      </p:sp>
    </p:spTree>
    <p:extLst>
      <p:ext uri="{BB962C8B-B14F-4D97-AF65-F5344CB8AC3E}">
        <p14:creationId xmlns:p14="http://schemas.microsoft.com/office/powerpoint/2010/main" val="29172837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Методы исследования</a:t>
            </a:r>
            <a:endParaRPr lang="ru-RU" dirty="0"/>
          </a:p>
        </p:txBody>
      </p:sp>
      <p:sp>
        <p:nvSpPr>
          <p:cNvPr id="3" name="Объект 2"/>
          <p:cNvSpPr>
            <a:spLocks noGrp="1"/>
          </p:cNvSpPr>
          <p:nvPr>
            <p:ph idx="1"/>
          </p:nvPr>
        </p:nvSpPr>
        <p:spPr/>
        <p:txBody>
          <a:bodyPr/>
          <a:lstStyle/>
          <a:p>
            <a:pPr marL="0" indent="0">
              <a:buNone/>
            </a:pPr>
            <a:r>
              <a:rPr lang="ru-RU" dirty="0" smtClean="0"/>
              <a:t>В процессе написания курсовой работы использовались следующие методы:</a:t>
            </a:r>
          </a:p>
          <a:p>
            <a:pPr>
              <a:buFont typeface="Wingdings" panose="05000000000000000000" pitchFamily="2" charset="2"/>
              <a:buChar char="§"/>
            </a:pPr>
            <a:r>
              <a:rPr lang="ru-RU" dirty="0" smtClean="0"/>
              <a:t>Реферирование - краткое письменное содержание изучаемого научно-методического материала.</a:t>
            </a:r>
          </a:p>
          <a:p>
            <a:pPr>
              <a:buFont typeface="Wingdings" panose="05000000000000000000" pitchFamily="2" charset="2"/>
              <a:buChar char="§"/>
            </a:pPr>
            <a:r>
              <a:rPr lang="ru-RU" dirty="0" smtClean="0"/>
              <a:t>Анализ и обобщение научно-методической литературы.</a:t>
            </a:r>
            <a:endParaRPr lang="ru-RU" dirty="0"/>
          </a:p>
        </p:txBody>
      </p:sp>
    </p:spTree>
    <p:extLst>
      <p:ext uri="{BB962C8B-B14F-4D97-AF65-F5344CB8AC3E}">
        <p14:creationId xmlns:p14="http://schemas.microsoft.com/office/powerpoint/2010/main" val="25458431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ЗОЖ и его компоненты</a:t>
            </a:r>
            <a:endParaRPr lang="ru-RU" dirty="0"/>
          </a:p>
        </p:txBody>
      </p:sp>
      <p:sp>
        <p:nvSpPr>
          <p:cNvPr id="3" name="Объект 2"/>
          <p:cNvSpPr>
            <a:spLocks noGrp="1"/>
          </p:cNvSpPr>
          <p:nvPr>
            <p:ph idx="1"/>
          </p:nvPr>
        </p:nvSpPr>
        <p:spPr/>
        <p:txBody>
          <a:bodyPr>
            <a:normAutofit fontScale="85000" lnSpcReduction="20000"/>
          </a:bodyPr>
          <a:lstStyle/>
          <a:p>
            <a:pPr marL="0" indent="0">
              <a:buNone/>
            </a:pPr>
            <a:r>
              <a:rPr lang="ru-RU" dirty="0" smtClean="0"/>
              <a:t>Перед тем, как коснуться этой темы, я хотел бы раскрыть, что такое личность. Личность – это социальная категория, это характеристика человека, как общественного индивида, субъекта и объекта социальных отношений. «От начала и до конца личность это явление социальной природы, социального происхождения…» Понятие «личность» указывает на связь человека и общества. Таким образом, из выше написанных мною слов, следует, что нужно обращать особое внимание на ведение здорового образа жизни (ЗОЖ) личности. Ведь, если каждая личность будет вести ЗОЖ, то тогда всё наше общество будет здоровым, а это весьма значительно. </a:t>
            </a:r>
            <a:endParaRPr lang="ru-RU" dirty="0"/>
          </a:p>
        </p:txBody>
      </p:sp>
      <p:pic>
        <p:nvPicPr>
          <p:cNvPr id="5122" name="Picture 2" descr="C:\Users\User\Desktop\aaflo_a-IwQ.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1412776"/>
            <a:ext cx="8208912" cy="46345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0065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122"/>
                                        </p:tgtEl>
                                        <p:attrNameLst>
                                          <p:attrName>style.visibility</p:attrName>
                                        </p:attrNameLst>
                                      </p:cBhvr>
                                      <p:to>
                                        <p:strVal val="visible"/>
                                      </p:to>
                                    </p:set>
                                    <p:animEffect transition="in" filter="fade">
                                      <p:cBhvr>
                                        <p:cTn id="17" dur="500"/>
                                        <p:tgtEl>
                                          <p:spTgt spid="51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Мотивация</a:t>
            </a:r>
            <a:endParaRPr lang="ru-RU" dirty="0"/>
          </a:p>
        </p:txBody>
      </p:sp>
      <p:sp>
        <p:nvSpPr>
          <p:cNvPr id="3" name="Объект 2"/>
          <p:cNvSpPr>
            <a:spLocks noGrp="1"/>
          </p:cNvSpPr>
          <p:nvPr>
            <p:ph idx="1"/>
          </p:nvPr>
        </p:nvSpPr>
        <p:spPr>
          <a:xfrm>
            <a:off x="467544" y="1340768"/>
            <a:ext cx="8219256" cy="4997152"/>
          </a:xfrm>
        </p:spPr>
        <p:txBody>
          <a:bodyPr>
            <a:normAutofit/>
          </a:bodyPr>
          <a:lstStyle/>
          <a:p>
            <a:pPr marL="0" indent="0">
              <a:buNone/>
            </a:pPr>
            <a:r>
              <a:rPr lang="ru-RU" dirty="0"/>
              <a:t>Перед тем, как подобно написать о ЗОЖ я хотел бы пояснить, что именно нас побуждает в его формировании. Это, конечно же, мотивы!</a:t>
            </a:r>
          </a:p>
          <a:p>
            <a:pPr marL="0" indent="0">
              <a:buNone/>
            </a:pPr>
            <a:endParaRPr lang="ru-RU" dirty="0" smtClean="0"/>
          </a:p>
        </p:txBody>
      </p:sp>
      <p:pic>
        <p:nvPicPr>
          <p:cNvPr id="1026" name="Picture 2" descr="C:\Users\User\Desktop\Kak-povisit-motivaciyu-k-rabot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9632" y="3501005"/>
            <a:ext cx="6696744" cy="29996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10826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026"/>
                                        </p:tgtEl>
                                        <p:attrNameLst>
                                          <p:attrName>style.visibility</p:attrName>
                                        </p:attrNameLst>
                                      </p:cBhvr>
                                      <p:to>
                                        <p:strVal val="visible"/>
                                      </p:to>
                                    </p:set>
                                    <p:animEffect transition="in" filter="fade">
                                      <p:cBhvr>
                                        <p:cTn id="17"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260648"/>
            <a:ext cx="8229600" cy="6480720"/>
          </a:xfrm>
        </p:spPr>
        <p:txBody>
          <a:bodyPr>
            <a:normAutofit fontScale="85000" lnSpcReduction="20000"/>
          </a:bodyPr>
          <a:lstStyle/>
          <a:p>
            <a:pPr marL="0" indent="0" algn="ctr">
              <a:buNone/>
            </a:pPr>
            <a:r>
              <a:rPr lang="ru-RU" u="sng" dirty="0" smtClean="0"/>
              <a:t>Непосредственные мотивы:</a:t>
            </a:r>
          </a:p>
          <a:p>
            <a:pPr marL="0" indent="0">
              <a:buNone/>
            </a:pPr>
            <a:r>
              <a:rPr lang="ru-RU" dirty="0" smtClean="0"/>
              <a:t>•потребность в чувстве удовлетворения от проявления мышечной активности;</a:t>
            </a:r>
          </a:p>
          <a:p>
            <a:pPr marL="0" indent="0">
              <a:buNone/>
            </a:pPr>
            <a:r>
              <a:rPr lang="ru-RU" dirty="0" smtClean="0"/>
              <a:t>•потребность в эстетическом наслаждении собственной красотой, силой, выносливостью, быстротой, гибкостью, ловкостью;</a:t>
            </a:r>
          </a:p>
          <a:p>
            <a:pPr marL="0" indent="0">
              <a:buNone/>
            </a:pPr>
            <a:r>
              <a:rPr lang="ru-RU" dirty="0" smtClean="0"/>
              <a:t>•стремление проявить себя в трудных, даже экстремальных ситуациях;</a:t>
            </a:r>
          </a:p>
          <a:p>
            <a:pPr marL="0" indent="0">
              <a:buNone/>
            </a:pPr>
            <a:r>
              <a:rPr lang="ru-RU" dirty="0" smtClean="0"/>
              <a:t>•потребность в самовыражении, самоутверждении.</a:t>
            </a:r>
          </a:p>
          <a:p>
            <a:pPr marL="0" indent="0" algn="ctr">
              <a:buNone/>
            </a:pPr>
            <a:r>
              <a:rPr lang="ru-RU" u="sng" dirty="0" smtClean="0"/>
              <a:t>Опосредованные мотивы:</a:t>
            </a:r>
          </a:p>
          <a:p>
            <a:pPr marL="0" indent="0">
              <a:buNone/>
            </a:pPr>
            <a:r>
              <a:rPr lang="ru-RU" dirty="0" smtClean="0"/>
              <a:t>•стремление стать сильным, здоровым;</a:t>
            </a:r>
          </a:p>
          <a:p>
            <a:pPr marL="0" indent="0">
              <a:buNone/>
            </a:pPr>
            <a:r>
              <a:rPr lang="ru-RU" dirty="0" smtClean="0"/>
              <a:t>•стремление через физические упражнения подготовить себя к практической жизни;</a:t>
            </a:r>
          </a:p>
          <a:p>
            <a:pPr marL="0" indent="0">
              <a:buNone/>
            </a:pPr>
            <a:r>
              <a:rPr lang="ru-RU" dirty="0" smtClean="0"/>
              <a:t>•чувство долга («стал заниматься физическими упражнениями, потому что нужно было посещать уроки ФК как обязательные в школьной программе»). </a:t>
            </a:r>
          </a:p>
          <a:p>
            <a:pPr marL="0" indent="0">
              <a:buNone/>
            </a:pPr>
            <a:endParaRPr lang="ru-RU" dirty="0" smtClean="0"/>
          </a:p>
          <a:p>
            <a:pPr marL="0" indent="0">
              <a:buNone/>
            </a:pPr>
            <a:endParaRPr lang="ru-RU" dirty="0"/>
          </a:p>
        </p:txBody>
      </p:sp>
    </p:spTree>
    <p:extLst>
      <p:ext uri="{BB962C8B-B14F-4D97-AF65-F5344CB8AC3E}">
        <p14:creationId xmlns:p14="http://schemas.microsoft.com/office/powerpoint/2010/main" val="5698580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5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fade">
                                      <p:cBhvr>
                                        <p:cTn id="47"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Резервы организма</a:t>
            </a:r>
            <a:endParaRPr lang="ru-RU" dirty="0"/>
          </a:p>
        </p:txBody>
      </p:sp>
      <p:sp>
        <p:nvSpPr>
          <p:cNvPr id="3" name="Объект 2"/>
          <p:cNvSpPr>
            <a:spLocks noGrp="1"/>
          </p:cNvSpPr>
          <p:nvPr>
            <p:ph idx="1"/>
          </p:nvPr>
        </p:nvSpPr>
        <p:spPr/>
        <p:txBody>
          <a:bodyPr>
            <a:normAutofit fontScale="92500" lnSpcReduction="10000"/>
          </a:bodyPr>
          <a:lstStyle/>
          <a:p>
            <a:pPr marL="0" indent="0">
              <a:buNone/>
            </a:pPr>
            <a:r>
              <a:rPr lang="ru-RU" dirty="0" smtClean="0"/>
              <a:t>Целостность человеческой личности проявляется, прежде всего, во взаимосвязи и взаимодействии психических и физических сил организма. Гармония психофизических сил организма повышает резервы здоровья, создает условия для творческого самовыражения в различных областях нашей жизни. Академик Н. М. Амосов предлагает ввести новый медицинский термин "количество здоровья" для обозначения меры резервов организма.</a:t>
            </a:r>
            <a:endParaRPr lang="ru-RU" dirty="0"/>
          </a:p>
        </p:txBody>
      </p:sp>
    </p:spTree>
    <p:extLst>
      <p:ext uri="{BB962C8B-B14F-4D97-AF65-F5344CB8AC3E}">
        <p14:creationId xmlns:p14="http://schemas.microsoft.com/office/powerpoint/2010/main" val="4202236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98</TotalTime>
  <Words>1393</Words>
  <Application>Microsoft Office PowerPoint</Application>
  <PresentationFormat>Экран (4:3)</PresentationFormat>
  <Paragraphs>80</Paragraphs>
  <Slides>19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19</vt:i4>
      </vt:variant>
    </vt:vector>
  </HeadingPairs>
  <TitlesOfParts>
    <vt:vector size="20" baseType="lpstr">
      <vt:lpstr>Тема Office</vt:lpstr>
      <vt:lpstr>Проект на тему:  «Психологические особенности здорового образа жизни»</vt:lpstr>
      <vt:lpstr>Введение</vt:lpstr>
      <vt:lpstr>Общая характеристика работы</vt:lpstr>
      <vt:lpstr>Задачи</vt:lpstr>
      <vt:lpstr>Методы исследования</vt:lpstr>
      <vt:lpstr>ЗОЖ и его компоненты</vt:lpstr>
      <vt:lpstr>Мотивация</vt:lpstr>
      <vt:lpstr>Презентация PowerPoint</vt:lpstr>
      <vt:lpstr>Резервы организма</vt:lpstr>
      <vt:lpstr>Систему функциональных резервов организма можно разбить на подсистемы:</vt:lpstr>
      <vt:lpstr>Основные элементы здорового образа жизни</vt:lpstr>
      <vt:lpstr>Распорядок дня</vt:lpstr>
      <vt:lpstr>Рациональное питание</vt:lpstr>
      <vt:lpstr>Презентация PowerPoint</vt:lpstr>
      <vt:lpstr>Режим сна</vt:lpstr>
      <vt:lpstr>Искоренение вредных привычек</vt:lpstr>
      <vt:lpstr>Физические упражнения</vt:lpstr>
      <vt:lpstr>Утренняя гимнастика</vt:lpstr>
      <vt:lpstr>Выводы</vt:lpstr>
    </vt:vector>
  </TitlesOfParts>
  <Company>SPecialiST RePack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Проект на тему:  «Психологические особенности здорового образа жизни»</dc:title>
  <dc:creator>User</dc:creator>
  <cp:lastModifiedBy>наталья</cp:lastModifiedBy>
  <cp:revision>12</cp:revision>
  <dcterms:created xsi:type="dcterms:W3CDTF">2016-05-26T07:42:17Z</dcterms:created>
  <dcterms:modified xsi:type="dcterms:W3CDTF">2016-11-22T09:39:27Z</dcterms:modified>
</cp:coreProperties>
</file>