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6" r:id="rId2"/>
  </p:sldMasterIdLst>
  <p:notesMasterIdLst>
    <p:notesMasterId r:id="rId16"/>
  </p:notesMasterIdLst>
  <p:sldIdLst>
    <p:sldId id="266" r:id="rId3"/>
    <p:sldId id="267" r:id="rId4"/>
    <p:sldId id="281" r:id="rId5"/>
    <p:sldId id="272" r:id="rId6"/>
    <p:sldId id="278" r:id="rId7"/>
    <p:sldId id="271" r:id="rId8"/>
    <p:sldId id="275" r:id="rId9"/>
    <p:sldId id="273" r:id="rId10"/>
    <p:sldId id="263" r:id="rId11"/>
    <p:sldId id="276" r:id="rId12"/>
    <p:sldId id="280" r:id="rId13"/>
    <p:sldId id="261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nv\Documents\&#1040;&#1085;&#1082;&#1077;&#1090;&#1080;&#1088;&#1086;&#1074;&#1072;&#1085;&#1080;&#1077;%20&#1042;&#1057;&#1054;&#1050;&#1054;\&#1055;&#1088;&#1086;&#1090;&#1086;&#1082;&#1086;&#1083;%20&#1072;&#1085;&#1082;&#1077;&#1090;&#1080;&#1088;&#1086;&#1074;&#1072;&#1085;&#1080;&#1103;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Качество обучения глазами студентов</a:t>
            </a:r>
          </a:p>
        </c:rich>
      </c:tx>
      <c:layout/>
      <c:overlay val="0"/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v>Качество передачи содержания учебного материала</c:v>
          </c:tx>
          <c:cat>
            <c:strRef>
              <c:f>'Протокол анкетирования'!$B$3:$B$21</c:f>
              <c:strCache>
                <c:ptCount val="19"/>
                <c:pt idx="0">
                  <c:v>Андреева А.Ю.</c:v>
                </c:pt>
                <c:pt idx="1">
                  <c:v>Валова Н.Л.</c:v>
                </c:pt>
                <c:pt idx="2">
                  <c:v>Верзилина Е.М.</c:v>
                </c:pt>
                <c:pt idx="3">
                  <c:v>Ефремова Л.А.</c:v>
                </c:pt>
                <c:pt idx="4">
                  <c:v>Золочевская И.Г.</c:v>
                </c:pt>
                <c:pt idx="5">
                  <c:v>Зырянова Л.Г.</c:v>
                </c:pt>
                <c:pt idx="6">
                  <c:v>Кабардаева А.А.</c:v>
                </c:pt>
                <c:pt idx="7">
                  <c:v>Кершницкая М.А.</c:v>
                </c:pt>
                <c:pt idx="8">
                  <c:v>Клементьева Ф.Ш.</c:v>
                </c:pt>
                <c:pt idx="9">
                  <c:v>Куликова И.В.</c:v>
                </c:pt>
                <c:pt idx="10">
                  <c:v>Лихачева Е.С.</c:v>
                </c:pt>
                <c:pt idx="11">
                  <c:v>Петренко А.А.</c:v>
                </c:pt>
                <c:pt idx="12">
                  <c:v>Рожкова Н.Д.</c:v>
                </c:pt>
                <c:pt idx="13">
                  <c:v>Романова С.И.</c:v>
                </c:pt>
                <c:pt idx="14">
                  <c:v>Старкова О.В.</c:v>
                </c:pt>
                <c:pt idx="15">
                  <c:v>Суржик Ю.С.</c:v>
                </c:pt>
                <c:pt idx="16">
                  <c:v>Тарасова Т.Н.</c:v>
                </c:pt>
                <c:pt idx="17">
                  <c:v>Шелякина Н.Е.</c:v>
                </c:pt>
                <c:pt idx="18">
                  <c:v>Югова М.А.</c:v>
                </c:pt>
              </c:strCache>
            </c:strRef>
          </c:cat>
          <c:val>
            <c:numRef>
              <c:f>'Протокол анкетирования'!$P$3:$P$21</c:f>
              <c:numCache>
                <c:formatCode>General</c:formatCode>
                <c:ptCount val="19"/>
                <c:pt idx="0">
                  <c:v>23</c:v>
                </c:pt>
                <c:pt idx="1">
                  <c:v>23</c:v>
                </c:pt>
                <c:pt idx="2">
                  <c:v>25</c:v>
                </c:pt>
                <c:pt idx="3">
                  <c:v>23</c:v>
                </c:pt>
                <c:pt idx="4">
                  <c:v>24</c:v>
                </c:pt>
                <c:pt idx="5">
                  <c:v>23</c:v>
                </c:pt>
                <c:pt idx="6">
                  <c:v>24</c:v>
                </c:pt>
                <c:pt idx="7">
                  <c:v>23</c:v>
                </c:pt>
                <c:pt idx="8">
                  <c:v>21</c:v>
                </c:pt>
                <c:pt idx="9">
                  <c:v>23</c:v>
                </c:pt>
                <c:pt idx="10">
                  <c:v>22</c:v>
                </c:pt>
                <c:pt idx="11">
                  <c:v>21</c:v>
                </c:pt>
                <c:pt idx="12">
                  <c:v>23</c:v>
                </c:pt>
                <c:pt idx="13">
                  <c:v>22</c:v>
                </c:pt>
                <c:pt idx="14">
                  <c:v>21</c:v>
                </c:pt>
                <c:pt idx="15">
                  <c:v>24</c:v>
                </c:pt>
                <c:pt idx="16">
                  <c:v>24</c:v>
                </c:pt>
                <c:pt idx="17">
                  <c:v>23</c:v>
                </c:pt>
                <c:pt idx="18">
                  <c:v>15</c:v>
                </c:pt>
              </c:numCache>
            </c:numRef>
          </c:val>
        </c:ser>
        <c:ser>
          <c:idx val="1"/>
          <c:order val="1"/>
          <c:tx>
            <c:v>качество организации учебного процесса</c:v>
          </c:tx>
          <c:cat>
            <c:strRef>
              <c:f>'Протокол анкетирования'!$B$3:$B$21</c:f>
              <c:strCache>
                <c:ptCount val="19"/>
                <c:pt idx="0">
                  <c:v>Андреева А.Ю.</c:v>
                </c:pt>
                <c:pt idx="1">
                  <c:v>Валова Н.Л.</c:v>
                </c:pt>
                <c:pt idx="2">
                  <c:v>Верзилина Е.М.</c:v>
                </c:pt>
                <c:pt idx="3">
                  <c:v>Ефремова Л.А.</c:v>
                </c:pt>
                <c:pt idx="4">
                  <c:v>Золочевская И.Г.</c:v>
                </c:pt>
                <c:pt idx="5">
                  <c:v>Зырянова Л.Г.</c:v>
                </c:pt>
                <c:pt idx="6">
                  <c:v>Кабардаева А.А.</c:v>
                </c:pt>
                <c:pt idx="7">
                  <c:v>Кершницкая М.А.</c:v>
                </c:pt>
                <c:pt idx="8">
                  <c:v>Клементьева Ф.Ш.</c:v>
                </c:pt>
                <c:pt idx="9">
                  <c:v>Куликова И.В.</c:v>
                </c:pt>
                <c:pt idx="10">
                  <c:v>Лихачева Е.С.</c:v>
                </c:pt>
                <c:pt idx="11">
                  <c:v>Петренко А.А.</c:v>
                </c:pt>
                <c:pt idx="12">
                  <c:v>Рожкова Н.Д.</c:v>
                </c:pt>
                <c:pt idx="13">
                  <c:v>Романова С.И.</c:v>
                </c:pt>
                <c:pt idx="14">
                  <c:v>Старкова О.В.</c:v>
                </c:pt>
                <c:pt idx="15">
                  <c:v>Суржик Ю.С.</c:v>
                </c:pt>
                <c:pt idx="16">
                  <c:v>Тарасова Т.Н.</c:v>
                </c:pt>
                <c:pt idx="17">
                  <c:v>Шелякина Н.Е.</c:v>
                </c:pt>
                <c:pt idx="18">
                  <c:v>Югова М.А.</c:v>
                </c:pt>
              </c:strCache>
            </c:strRef>
          </c:cat>
          <c:val>
            <c:numRef>
              <c:f>'Протокол анкетирования'!$Q$3:$Q$21</c:f>
              <c:numCache>
                <c:formatCode>General</c:formatCode>
                <c:ptCount val="19"/>
                <c:pt idx="0">
                  <c:v>30</c:v>
                </c:pt>
                <c:pt idx="1">
                  <c:v>27</c:v>
                </c:pt>
                <c:pt idx="2">
                  <c:v>29</c:v>
                </c:pt>
                <c:pt idx="3">
                  <c:v>30</c:v>
                </c:pt>
                <c:pt idx="4">
                  <c:v>31</c:v>
                </c:pt>
                <c:pt idx="5">
                  <c:v>32</c:v>
                </c:pt>
                <c:pt idx="6">
                  <c:v>32</c:v>
                </c:pt>
                <c:pt idx="7">
                  <c:v>32</c:v>
                </c:pt>
                <c:pt idx="8">
                  <c:v>28</c:v>
                </c:pt>
                <c:pt idx="9">
                  <c:v>31</c:v>
                </c:pt>
                <c:pt idx="10">
                  <c:v>31</c:v>
                </c:pt>
                <c:pt idx="11">
                  <c:v>31</c:v>
                </c:pt>
                <c:pt idx="12">
                  <c:v>28</c:v>
                </c:pt>
                <c:pt idx="13">
                  <c:v>32</c:v>
                </c:pt>
                <c:pt idx="14">
                  <c:v>30</c:v>
                </c:pt>
                <c:pt idx="15">
                  <c:v>33</c:v>
                </c:pt>
                <c:pt idx="16">
                  <c:v>30</c:v>
                </c:pt>
                <c:pt idx="17">
                  <c:v>33</c:v>
                </c:pt>
                <c:pt idx="18">
                  <c:v>22</c:v>
                </c:pt>
              </c:numCache>
            </c:numRef>
          </c:val>
        </c:ser>
        <c:ser>
          <c:idx val="2"/>
          <c:order val="2"/>
          <c:tx>
            <c:v>общая удовлетворенность качеством обучения</c:v>
          </c:tx>
          <c:cat>
            <c:strRef>
              <c:f>'Протокол анкетирования'!$B$3:$B$21</c:f>
              <c:strCache>
                <c:ptCount val="19"/>
                <c:pt idx="0">
                  <c:v>Андреева А.Ю.</c:v>
                </c:pt>
                <c:pt idx="1">
                  <c:v>Валова Н.Л.</c:v>
                </c:pt>
                <c:pt idx="2">
                  <c:v>Верзилина Е.М.</c:v>
                </c:pt>
                <c:pt idx="3">
                  <c:v>Ефремова Л.А.</c:v>
                </c:pt>
                <c:pt idx="4">
                  <c:v>Золочевская И.Г.</c:v>
                </c:pt>
                <c:pt idx="5">
                  <c:v>Зырянова Л.Г.</c:v>
                </c:pt>
                <c:pt idx="6">
                  <c:v>Кабардаева А.А.</c:v>
                </c:pt>
                <c:pt idx="7">
                  <c:v>Кершницкая М.А.</c:v>
                </c:pt>
                <c:pt idx="8">
                  <c:v>Клементьева Ф.Ш.</c:v>
                </c:pt>
                <c:pt idx="9">
                  <c:v>Куликова И.В.</c:v>
                </c:pt>
                <c:pt idx="10">
                  <c:v>Лихачева Е.С.</c:v>
                </c:pt>
                <c:pt idx="11">
                  <c:v>Петренко А.А.</c:v>
                </c:pt>
                <c:pt idx="12">
                  <c:v>Рожкова Н.Д.</c:v>
                </c:pt>
                <c:pt idx="13">
                  <c:v>Романова С.И.</c:v>
                </c:pt>
                <c:pt idx="14">
                  <c:v>Старкова О.В.</c:v>
                </c:pt>
                <c:pt idx="15">
                  <c:v>Суржик Ю.С.</c:v>
                </c:pt>
                <c:pt idx="16">
                  <c:v>Тарасова Т.Н.</c:v>
                </c:pt>
                <c:pt idx="17">
                  <c:v>Шелякина Н.Е.</c:v>
                </c:pt>
                <c:pt idx="18">
                  <c:v>Югова М.А.</c:v>
                </c:pt>
              </c:strCache>
            </c:strRef>
          </c:cat>
          <c:val>
            <c:numRef>
              <c:f>'Протокол анкетирования'!$R$3:$R$21</c:f>
              <c:numCache>
                <c:formatCode>0</c:formatCode>
                <c:ptCount val="19"/>
                <c:pt idx="0">
                  <c:v>14</c:v>
                </c:pt>
                <c:pt idx="1">
                  <c:v>14</c:v>
                </c:pt>
                <c:pt idx="2">
                  <c:v>13</c:v>
                </c:pt>
                <c:pt idx="3">
                  <c:v>13</c:v>
                </c:pt>
                <c:pt idx="4">
                  <c:v>14</c:v>
                </c:pt>
                <c:pt idx="5">
                  <c:v>14</c:v>
                </c:pt>
                <c:pt idx="6">
                  <c:v>14</c:v>
                </c:pt>
                <c:pt idx="7">
                  <c:v>14</c:v>
                </c:pt>
                <c:pt idx="8">
                  <c:v>10</c:v>
                </c:pt>
                <c:pt idx="9">
                  <c:v>14</c:v>
                </c:pt>
                <c:pt idx="10">
                  <c:v>13</c:v>
                </c:pt>
                <c:pt idx="11">
                  <c:v>13</c:v>
                </c:pt>
                <c:pt idx="12">
                  <c:v>12</c:v>
                </c:pt>
                <c:pt idx="13">
                  <c:v>14</c:v>
                </c:pt>
                <c:pt idx="14">
                  <c:v>13</c:v>
                </c:pt>
                <c:pt idx="15">
                  <c:v>15</c:v>
                </c:pt>
                <c:pt idx="16">
                  <c:v>14</c:v>
                </c:pt>
                <c:pt idx="17">
                  <c:v>14</c:v>
                </c:pt>
                <c:pt idx="18">
                  <c:v>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1409024"/>
        <c:axId val="167344320"/>
      </c:radarChart>
      <c:catAx>
        <c:axId val="41409024"/>
        <c:scaling>
          <c:orientation val="minMax"/>
        </c:scaling>
        <c:delete val="0"/>
        <c:axPos val="b"/>
        <c:majorGridlines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 b="1"/>
            </a:pPr>
            <a:endParaRPr lang="ru-RU"/>
          </a:p>
        </c:txPr>
        <c:crossAx val="167344320"/>
        <c:crosses val="autoZero"/>
        <c:auto val="1"/>
        <c:lblAlgn val="ctr"/>
        <c:lblOffset val="100"/>
        <c:noMultiLvlLbl val="0"/>
      </c:catAx>
      <c:valAx>
        <c:axId val="167344320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none"/>
        <c:minorTickMark val="none"/>
        <c:tickLblPos val="nextTo"/>
        <c:crossAx val="41409024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CF766-3CA3-4E94-8BDC-31213B98CF61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C52CA-8885-4D2A-917C-D2600503D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80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399A-4FEB-4D7E-B3A7-0A5F5B9871CA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EAB5B-527E-4CE3-9583-49C2191068B9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0C52CA-8885-4D2A-917C-D2600503DA9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15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8FD339-3D7B-4353-9415-1794E4007ABD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0A8863-A6DD-4F0D-A6A8-8924270E89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C6A234-06FD-439E-8C46-9EAA0E0E9FB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16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5044A-E2ED-43C4-AB47-4CBE4DE5D3C4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B1F68-451B-4F02-B93C-FF3B4F2AE2E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11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2C33A-450B-4312-AEB9-652A059ABFB3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29CAD-8BB4-4CC7-A523-00D6C1535174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57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7244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410200"/>
            <a:ext cx="77724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039138054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872282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48802812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981026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93317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218713"/>
      </p:ext>
    </p:extLst>
  </p:cSld>
  <p:clrMapOvr>
    <a:masterClrMapping/>
  </p:clrMapOvr>
  <p:transition spd="med">
    <p:whee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474900"/>
      </p:ext>
    </p:extLst>
  </p:cSld>
  <p:clrMapOvr>
    <a:masterClrMapping/>
  </p:clrMapOvr>
  <p:transition spd="med">
    <p:whee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324826452"/>
      </p:ext>
    </p:extLst>
  </p:cSld>
  <p:clrMapOvr>
    <a:masterClrMapping/>
  </p:clrMapOvr>
  <p:transition spd="med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9F058-9CBE-4888-8EF2-79FBEDCC1AE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C2342-F8C6-482D-8737-D1D8125F3A45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102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79670870"/>
      </p:ext>
    </p:extLst>
  </p:cSld>
  <p:clrMapOvr>
    <a:masterClrMapping/>
  </p:clrMapOvr>
  <p:transition spd="med">
    <p:whee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333813"/>
      </p:ext>
    </p:extLst>
  </p:cSld>
  <p:clrMapOvr>
    <a:masterClrMapping/>
  </p:clrMapOvr>
  <p:transition spd="med">
    <p:whee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77000" y="1752600"/>
            <a:ext cx="182880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1752600"/>
            <a:ext cx="53340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23843"/>
      </p:ext>
    </p:extLst>
  </p:cSld>
  <p:clrMapOvr>
    <a:masterClrMapping/>
  </p:clrMapOvr>
  <p:transition spd="med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66A31E-E9E2-446C-8EA6-5CF12CE5F385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56C425-07D6-49E9-AEAF-9F5461A5201F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99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2A9AF-CFE2-47CA-8BF9-04D31BFFDD2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88398-CF81-49BC-8BB4-73600D8FABF0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780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BEAE1F-7CD3-4893-96D2-3B881DDB8025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A54944-4B65-4135-88F1-CE77FCE71714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7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3B22B-EF8F-4493-A83F-F08C24A99A9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DE7C6-77BE-44CD-9C40-92C6152B9AD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156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B1C6F4-2BB3-42A0-A415-51CBC664074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5B1744-2380-46EC-A992-CC6907D248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00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82B61D-8317-44F3-996B-A761D6293E1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CDF087-C643-4289-ABB6-4A5B5F35672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64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ADC2C0-3FDF-4774-82A8-C6B9F1BE9CB1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548C3F-BF5B-47C3-8AB3-454A00F34500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122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284F20C-C469-470C-B0EF-7F737A002601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08.04.2015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2286513F-0CC5-4B68-A85A-4126D40A9394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299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7526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5146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816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 spd="med">
    <p:wheel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2357440"/>
          </a:xfrm>
          <a:solidFill>
            <a:schemeClr val="accent1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Обеспечение функционирования внутренней системы оценки качества образования. Проведение анкетирования в БУ «Нижневартовский медицинский колледж»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725144"/>
            <a:ext cx="7715304" cy="1357322"/>
          </a:xfrm>
        </p:spPr>
        <p:txBody>
          <a:bodyPr/>
          <a:lstStyle/>
          <a:p>
            <a:pPr algn="ctr"/>
            <a:r>
              <a:rPr lang="ru-RU" b="1" dirty="0" smtClean="0"/>
              <a:t>Решетникова С.Н.</a:t>
            </a:r>
          </a:p>
          <a:p>
            <a:pPr algn="ctr"/>
            <a:r>
              <a:rPr lang="ru-RU" sz="2000" dirty="0" smtClean="0"/>
              <a:t>БУ «Нижневартовский медицинский  колледж»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200501"/>
              </p:ext>
            </p:extLst>
          </p:nvPr>
        </p:nvGraphicFramePr>
        <p:xfrm>
          <a:off x="3131840" y="44624"/>
          <a:ext cx="2800945" cy="17071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17" r:id="rId4" imgW="17957160" imgH="8903880" progId="CorelDRAW.Graphic.14">
                  <p:embed/>
                </p:oleObj>
              </mc:Choice>
              <mc:Fallback>
                <p:oleObj r:id="rId4" imgW="17957160" imgH="8903880" progId="CorelDRAW.Graphic.1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44624"/>
                        <a:ext cx="2800945" cy="17071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0405674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03877008"/>
              </p:ext>
            </p:extLst>
          </p:nvPr>
        </p:nvGraphicFramePr>
        <p:xfrm>
          <a:off x="1644650" y="260350"/>
          <a:ext cx="7499350" cy="5988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73564"/>
              </p:ext>
            </p:extLst>
          </p:nvPr>
        </p:nvGraphicFramePr>
        <p:xfrm>
          <a:off x="9525" y="0"/>
          <a:ext cx="1895475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5" r:id="rId4" imgW="17957160" imgH="8903880" progId="CorelDRAW.Graphic.14">
                  <p:embed/>
                </p:oleObj>
              </mc:Choice>
              <mc:Fallback>
                <p:oleObj r:id="rId4" imgW="17957160" imgH="8903880" progId="CorelDRAW.Graphic.1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" y="0"/>
                        <a:ext cx="1895475" cy="122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252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3"/>
            <a:ext cx="7848872" cy="792088"/>
          </a:xfrm>
        </p:spPr>
        <p:txBody>
          <a:bodyPr/>
          <a:lstStyle/>
          <a:p>
            <a:pPr algn="ctr"/>
            <a:r>
              <a:rPr lang="ru-RU" sz="3200" b="1" dirty="0" smtClean="0"/>
              <a:t>Результаты анкетирования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5544616"/>
          </a:xfrm>
        </p:spPr>
        <p:txBody>
          <a:bodyPr/>
          <a:lstStyle/>
          <a:p>
            <a:pPr marL="0" indent="0">
              <a:buNone/>
            </a:pPr>
            <a:r>
              <a:rPr lang="ru-RU" sz="2400" b="1" u="sng" dirty="0" smtClean="0"/>
              <a:t>Качество преподавания: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у 13 преподавателей (68 %) соответствует оптимальному уровню;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у </a:t>
            </a:r>
            <a:r>
              <a:rPr lang="ru-RU" sz="2400" dirty="0"/>
              <a:t>5 преподавателей (26 %) – достаточному уровню;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у </a:t>
            </a:r>
            <a:r>
              <a:rPr lang="ru-RU" sz="2400" dirty="0"/>
              <a:t>1 преподавателя (5 %) – допустимому уровню. </a:t>
            </a:r>
          </a:p>
          <a:p>
            <a:pPr marL="0" indent="0">
              <a:buNone/>
            </a:pPr>
            <a:r>
              <a:rPr lang="ru-RU" sz="2400" u="sng" dirty="0" smtClean="0"/>
              <a:t>Качество </a:t>
            </a:r>
            <a:r>
              <a:rPr lang="ru-RU" sz="2400" u="sng" dirty="0"/>
              <a:t>передачи содержания дисциплины </a:t>
            </a:r>
            <a:r>
              <a:rPr lang="ru-RU" sz="2400" dirty="0"/>
              <a:t> </a:t>
            </a:r>
            <a:r>
              <a:rPr lang="ru-RU" sz="2400" dirty="0" smtClean="0"/>
              <a:t>у </a:t>
            </a:r>
            <a:r>
              <a:rPr lang="ru-RU" sz="2400" dirty="0"/>
              <a:t>большинства преподавателей близко к максимальному (максимальный балл – 25</a:t>
            </a:r>
            <a:r>
              <a:rPr lang="ru-RU" sz="2400" dirty="0" smtClean="0"/>
              <a:t>), средний показатель  </a:t>
            </a:r>
            <a:r>
              <a:rPr lang="ru-RU" sz="2400" dirty="0"/>
              <a:t>составляет 88 %.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u="sng" dirty="0" smtClean="0"/>
              <a:t>Качество организации </a:t>
            </a:r>
            <a:r>
              <a:rPr lang="ru-RU" sz="2400" u="sng" dirty="0"/>
              <a:t>процесса обучения </a:t>
            </a:r>
            <a:r>
              <a:rPr lang="ru-RU" sz="2400" dirty="0"/>
              <a:t>соответствует ожиданиям </a:t>
            </a:r>
            <a:r>
              <a:rPr lang="ru-RU" sz="2400" dirty="0" smtClean="0"/>
              <a:t>обучающихся, средний показатель </a:t>
            </a:r>
            <a:r>
              <a:rPr lang="ru-RU" sz="2400" dirty="0"/>
              <a:t>составляет 81 %.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Средняя общая </a:t>
            </a:r>
            <a:r>
              <a:rPr lang="ru-RU" sz="2400" dirty="0"/>
              <a:t>удовлетворенность качеством обучения составляет 87 %. 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9544628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332657"/>
            <a:ext cx="7315200" cy="792088"/>
          </a:xfrm>
        </p:spPr>
        <p:txBody>
          <a:bodyPr/>
          <a:lstStyle/>
          <a:p>
            <a:pPr algn="ctr"/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124744"/>
            <a:ext cx="7992888" cy="5328592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Подобное анкетирование может проводить  сам преподаватель в конце изучения курса или модуля, что позволит ему увидеть свои достоинства и недостатки и своевременно их скорректировать.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Студентам должны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даваться четкие характеристики оценочных позиций,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позволяющие им более адекватно оценить деятельность преподавателя.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Необходимо повышать активность в стимулировании интереса обучающихся к обучению.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более эффективной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оценки качества работы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преподавателей необходимо использование многомерного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анализа деятельности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преподавателя (результаты самооценки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представленных преподавателем материалов,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анкетирование   студентов).</a:t>
            </a:r>
          </a:p>
        </p:txBody>
      </p:sp>
      <p:pic>
        <p:nvPicPr>
          <p:cNvPr id="40963" name="Picture 5" descr="карандаш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-99392"/>
            <a:ext cx="2022475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856659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 bwMode="auto">
          <a:xfrm>
            <a:off x="2000232" y="4713912"/>
            <a:ext cx="6840760" cy="1393232"/>
          </a:xfrm>
          <a:prstGeom prst="roundRect">
            <a:avLst>
              <a:gd name="adj" fmla="val 5890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4D4D4D"/>
              </a:solidFill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786050" y="1714488"/>
            <a:ext cx="5357850" cy="1595576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Благодарю</a:t>
            </a:r>
            <a:b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за внимание!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052809"/>
              </p:ext>
            </p:extLst>
          </p:nvPr>
        </p:nvGraphicFramePr>
        <p:xfrm>
          <a:off x="4472874" y="4798546"/>
          <a:ext cx="1895475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5" r:id="rId5" imgW="17957160" imgH="8903880" progId="CorelDRAW.Graphic.14">
                  <p:embed/>
                </p:oleObj>
              </mc:Choice>
              <mc:Fallback>
                <p:oleObj r:id="rId5" imgW="17957160" imgH="8903880" progId="CorelDRAW.Graphic.1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2874" y="4798546"/>
                        <a:ext cx="1895475" cy="122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7063338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0013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182563" algn="ctr"/>
            <a:r>
              <a:rPr lang="ru-RU" sz="2600" b="1" dirty="0" smtClean="0">
                <a:solidFill>
                  <a:schemeClr val="tx1"/>
                </a:solidFill>
              </a:rPr>
              <a:t>Задачи внутренней системы </a:t>
            </a:r>
            <a:br>
              <a:rPr lang="ru-RU" sz="2600" b="1" dirty="0" smtClean="0">
                <a:solidFill>
                  <a:schemeClr val="tx1"/>
                </a:solidFill>
              </a:rPr>
            </a:br>
            <a:r>
              <a:rPr lang="ru-RU" sz="2600" b="1" dirty="0" smtClean="0">
                <a:solidFill>
                  <a:schemeClr val="tx1"/>
                </a:solidFill>
              </a:rPr>
              <a:t>оценки качества </a:t>
            </a:r>
            <a:endParaRPr lang="ru-RU" sz="2600" dirty="0">
              <a:solidFill>
                <a:schemeClr val="tx1"/>
              </a:solidFill>
            </a:endParaRPr>
          </a:p>
        </p:txBody>
      </p:sp>
      <p:sp>
        <p:nvSpPr>
          <p:cNvPr id="8" name="Содержимое 5"/>
          <p:cNvSpPr>
            <a:spLocks noGrp="1"/>
          </p:cNvSpPr>
          <p:nvPr>
            <p:ph sz="half" idx="1"/>
          </p:nvPr>
        </p:nvSpPr>
        <p:spPr>
          <a:xfrm>
            <a:off x="1331640" y="1412776"/>
            <a:ext cx="7412320" cy="462608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Получение информации о результатах деятельности образовательной системы образовательной организации;</a:t>
            </a:r>
            <a:endParaRPr lang="ru-RU" sz="2400" dirty="0" smtClean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defTabSz="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Создание системы  инструментария, индикаторов и показателей оценивания качества образования, (на уровне учреждения, преподавателей);</a:t>
            </a:r>
            <a:endParaRPr lang="ru-RU" sz="2400" dirty="0" smtClean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defTabSz="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Анализ качества образовательных услуг;</a:t>
            </a:r>
            <a:endParaRPr lang="ru-RU" sz="2400" dirty="0" smtClean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defTabSz="0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Формирование требований к качеству образования с учетом запросов субъектов внешней среды (в данном случае обучающихся) и т.д.</a:t>
            </a:r>
            <a:endParaRPr lang="ru-RU" sz="2400" dirty="0" smtClean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9" name="Picture 11" descr="http://wpnew.ru/wp-content/uploads/2011/04/sozdat_blo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5013176"/>
            <a:ext cx="1425188" cy="1500198"/>
          </a:xfrm>
          <a:prstGeom prst="rect">
            <a:avLst/>
          </a:prstGeom>
          <a:noFill/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73564"/>
              </p:ext>
            </p:extLst>
          </p:nvPr>
        </p:nvGraphicFramePr>
        <p:xfrm>
          <a:off x="8787" y="0"/>
          <a:ext cx="1896779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65" r:id="rId5" imgW="17957160" imgH="8903880" progId="CorelDRAW.Graphic.14">
                  <p:embed/>
                </p:oleObj>
              </mc:Choice>
              <mc:Fallback>
                <p:oleObj r:id="rId5" imgW="17957160" imgH="8903880" progId="CorelDRAW.Graphic.1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87" y="0"/>
                        <a:ext cx="1896779" cy="12241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3250640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980728"/>
            <a:ext cx="7315200" cy="1224137"/>
          </a:xfrm>
        </p:spPr>
        <p:txBody>
          <a:bodyPr/>
          <a:lstStyle/>
          <a:p>
            <a:r>
              <a:rPr lang="ru-RU" sz="2800" dirty="0"/>
              <a:t>Что </a:t>
            </a:r>
            <a:r>
              <a:rPr lang="ru-RU" sz="2800" dirty="0" smtClean="0"/>
              <a:t>подразумевается </a:t>
            </a:r>
            <a:r>
              <a:rPr lang="ru-RU" sz="2800" dirty="0"/>
              <a:t>под категорией «Качество образования</a:t>
            </a:r>
            <a:r>
              <a:rPr lang="ru-RU" sz="2800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2276872"/>
            <a:ext cx="5832648" cy="396044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Качество образования - комплексная характеристика образовательной деятельности и подготовки обучающегося, выражающая степень их соответствия ФГОС и (или) потребностям физического или юридического лица, в интересах которого осуществляется образовательная деятельность, в том числе степень достижения планируемых результатов образовательной программы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80928"/>
            <a:ext cx="221685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2110437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315200" cy="715963"/>
          </a:xfrm>
        </p:spPr>
        <p:txBody>
          <a:bodyPr/>
          <a:lstStyle/>
          <a:p>
            <a:r>
              <a:rPr lang="ru-RU" dirty="0" smtClean="0"/>
              <a:t>Цель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1628800"/>
            <a:ext cx="7315200" cy="4752528"/>
          </a:xfrm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стандарте ГОСТ Р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ИСО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9001-2011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«Системы менеджмента качества. Требования» (п. 8.2.1 Удовлетворенность потребителей) сказано: «Организация должна проводить мониторинг информации, касающейся восприятия потребителем выполнения организацией его требований, как одного из способов измерения работы системы менеджмента качества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Анкетирование является одним из действенных методов контроля и оценки качества работы преподавателей.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73564"/>
              </p:ext>
            </p:extLst>
          </p:nvPr>
        </p:nvGraphicFramePr>
        <p:xfrm>
          <a:off x="9525" y="0"/>
          <a:ext cx="1895475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5" r:id="rId3" imgW="17957160" imgH="8903880" progId="CorelDRAW.Graphic.14">
                  <p:embed/>
                </p:oleObj>
              </mc:Choice>
              <mc:Fallback>
                <p:oleObj r:id="rId3" imgW="17957160" imgH="8903880" progId="CorelDRAW.Graphic.1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" y="0"/>
                        <a:ext cx="1895475" cy="122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1" descr="http://wpnew.ru/wp-content/uploads/2011/04/sozdat_blo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9" y="5157192"/>
            <a:ext cx="1425188" cy="1500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08655762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64807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1" descr="http://wpnew.ru/wp-content/uploads/2011/04/sozdat_bl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9" y="5733256"/>
            <a:ext cx="1110807" cy="1124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3682502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3"/>
            <a:ext cx="7848872" cy="792088"/>
          </a:xfrm>
        </p:spPr>
        <p:txBody>
          <a:bodyPr/>
          <a:lstStyle/>
          <a:p>
            <a:pPr algn="ctr"/>
            <a:r>
              <a:rPr lang="ru-RU" sz="3200" b="1" dirty="0" smtClean="0"/>
              <a:t>Аспекты образовательного процесса 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8136904" cy="496855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Вопросы 1 – 5 отражали качество передачи содержания дисциплины или ПМ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Вопросы 6 – 12 – качество организации учебного процесса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Вопросы 13 – 15 – характеризовали общую удовлетворённость качеством обучения</a:t>
            </a:r>
          </a:p>
          <a:p>
            <a:pPr>
              <a:buFont typeface="Wingdings" pitchFamily="2" charset="2"/>
              <a:buChar char="Ø"/>
            </a:pP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09896139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0620673" cy="724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54491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6864" cy="1368152"/>
          </a:xfrm>
        </p:spPr>
        <p:txBody>
          <a:bodyPr/>
          <a:lstStyle/>
          <a:p>
            <a:r>
              <a:rPr lang="ru-RU" sz="2400" b="1" dirty="0"/>
              <a:t>По результатам набранных баллов оценивалось качество преподавания дисциплины или </a:t>
            </a:r>
            <a:r>
              <a:rPr lang="ru-RU" sz="2400" b="1" dirty="0" smtClean="0"/>
              <a:t>ПМ</a:t>
            </a:r>
            <a:endParaRPr lang="ru-RU" sz="40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7220134"/>
              </p:ext>
            </p:extLst>
          </p:nvPr>
        </p:nvGraphicFramePr>
        <p:xfrm>
          <a:off x="755576" y="1844824"/>
          <a:ext cx="7993064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532"/>
                <a:gridCol w="39965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Количество набранных баллов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Уровень преподавания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0 – 30 баллов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критический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31 – 55 баллов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допустимый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56 – 65 баллов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достаточный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66 – 75 баллов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оптимальный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419489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73564"/>
              </p:ext>
            </p:extLst>
          </p:nvPr>
        </p:nvGraphicFramePr>
        <p:xfrm>
          <a:off x="9525" y="0"/>
          <a:ext cx="1895475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2" r:id="rId3" imgW="17957160" imgH="8903880" progId="CorelDRAW.Graphic.14">
                  <p:embed/>
                </p:oleObj>
              </mc:Choice>
              <mc:Fallback>
                <p:oleObj r:id="rId3" imgW="17957160" imgH="8903880" progId="CorelDRAW.Graphic.1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" y="0"/>
                        <a:ext cx="1895475" cy="122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899592" y="1196752"/>
            <a:ext cx="8034858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werpoint-template">
  <a:themeElements>
    <a:clrScheme name="powerpoint-template-24 1">
      <a:dk1>
        <a:srgbClr val="4D4D4D"/>
      </a:dk1>
      <a:lt1>
        <a:srgbClr val="FFFFFF"/>
      </a:lt1>
      <a:dk2>
        <a:srgbClr val="4D4D4D"/>
      </a:dk2>
      <a:lt2>
        <a:srgbClr val="CC0000"/>
      </a:lt2>
      <a:accent1>
        <a:srgbClr val="FF9933"/>
      </a:accent1>
      <a:accent2>
        <a:srgbClr val="009900"/>
      </a:accent2>
      <a:accent3>
        <a:srgbClr val="FFFFFF"/>
      </a:accent3>
      <a:accent4>
        <a:srgbClr val="404040"/>
      </a:accent4>
      <a:accent5>
        <a:srgbClr val="FFCAAD"/>
      </a:accent5>
      <a:accent6>
        <a:srgbClr val="008A00"/>
      </a:accent6>
      <a:hlink>
        <a:srgbClr val="3366FF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2583C0"/>
        </a:lt2>
        <a:accent1>
          <a:srgbClr val="35AEE3"/>
        </a:accent1>
        <a:accent2>
          <a:srgbClr val="FCB13C"/>
        </a:accent2>
        <a:accent3>
          <a:srgbClr val="FFFFFF"/>
        </a:accent3>
        <a:accent4>
          <a:srgbClr val="404040"/>
        </a:accent4>
        <a:accent5>
          <a:srgbClr val="AED3EF"/>
        </a:accent5>
        <a:accent6>
          <a:srgbClr val="E4A035"/>
        </a:accent6>
        <a:hlink>
          <a:srgbClr val="F15F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2583C0"/>
        </a:lt2>
        <a:accent1>
          <a:srgbClr val="2994CC"/>
        </a:accent1>
        <a:accent2>
          <a:srgbClr val="2E9FD7"/>
        </a:accent2>
        <a:accent3>
          <a:srgbClr val="FFFFFF"/>
        </a:accent3>
        <a:accent4>
          <a:srgbClr val="404040"/>
        </a:accent4>
        <a:accent5>
          <a:srgbClr val="ACC8E2"/>
        </a:accent5>
        <a:accent6>
          <a:srgbClr val="2990C3"/>
        </a:accent6>
        <a:hlink>
          <a:srgbClr val="35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F15F23"/>
        </a:lt2>
        <a:accent1>
          <a:srgbClr val="F47D2B"/>
        </a:accent1>
        <a:accent2>
          <a:srgbClr val="F69230"/>
        </a:accent2>
        <a:accent3>
          <a:srgbClr val="FFFFFF"/>
        </a:accent3>
        <a:accent4>
          <a:srgbClr val="404040"/>
        </a:accent4>
        <a:accent5>
          <a:srgbClr val="F8BFAC"/>
        </a:accent5>
        <a:accent6>
          <a:srgbClr val="DF842A"/>
        </a:accent6>
        <a:hlink>
          <a:srgbClr val="FCB13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433</Words>
  <Application>Microsoft Office PowerPoint</Application>
  <PresentationFormat>Экран (4:3)</PresentationFormat>
  <Paragraphs>48</Paragraphs>
  <Slides>13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Солнцестояние</vt:lpstr>
      <vt:lpstr>powerpoint-template</vt:lpstr>
      <vt:lpstr>CorelDRAW.Graphic.14</vt:lpstr>
      <vt:lpstr>Обеспечение функционирования внутренней системы оценки качества образования. Проведение анкетирования в БУ «Нижневартовский медицинский колледж»</vt:lpstr>
      <vt:lpstr>Задачи внутренней системы  оценки качества </vt:lpstr>
      <vt:lpstr>Что подразумевается под категорией «Качество образования»</vt:lpstr>
      <vt:lpstr>Цель анкетирования</vt:lpstr>
      <vt:lpstr>Презентация PowerPoint</vt:lpstr>
      <vt:lpstr>Аспекты образовательного процесса </vt:lpstr>
      <vt:lpstr>Презентация PowerPoint</vt:lpstr>
      <vt:lpstr>По результатам набранных баллов оценивалось качество преподавания дисциплины или ПМ</vt:lpstr>
      <vt:lpstr>Результаты анкетирования </vt:lpstr>
      <vt:lpstr>Презентация PowerPoint</vt:lpstr>
      <vt:lpstr>Результаты анкетирования</vt:lpstr>
      <vt:lpstr>Выводы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snv</dc:creator>
  <cp:lastModifiedBy>snv</cp:lastModifiedBy>
  <cp:revision>42</cp:revision>
  <dcterms:created xsi:type="dcterms:W3CDTF">2015-03-27T07:37:14Z</dcterms:created>
  <dcterms:modified xsi:type="dcterms:W3CDTF">2015-04-08T11:27:49Z</dcterms:modified>
</cp:coreProperties>
</file>