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Логистика управления запасами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76256" y="107340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Тема 1.1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2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3024454" cy="854968"/>
          </a:xfrm>
        </p:spPr>
        <p:txBody>
          <a:bodyPr/>
          <a:lstStyle/>
          <a:p>
            <a:r>
              <a:rPr lang="en-US" dirty="0"/>
              <a:t>XYZ-</a:t>
            </a:r>
            <a:r>
              <a:rPr lang="ru-RU" dirty="0"/>
              <a:t>анализ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484784"/>
            <a:ext cx="4248471" cy="504056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XYZ-анализ позволяет произвести классификацию ресурсов компании в зависимости от характера их потребления и точности прогнозирования изменений в их потребности в течение определенного временного цикла.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2" y="1583223"/>
            <a:ext cx="4107185" cy="265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ABC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XYZ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70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57606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Алгоритм проведения можно представить в четырёх этапах</a:t>
            </a:r>
            <a:r>
              <a:rPr lang="ru-RU" dirty="0" smtClean="0"/>
              <a:t>:</a:t>
            </a:r>
          </a:p>
          <a:p>
            <a:pPr marL="68580" indent="0">
              <a:buNone/>
            </a:pPr>
            <a:endParaRPr lang="ru-RU" dirty="0" smtClean="0"/>
          </a:p>
          <a:p>
            <a:r>
              <a:rPr lang="ru-RU" dirty="0"/>
              <a:t>Определение </a:t>
            </a:r>
            <a:r>
              <a:rPr lang="ru-RU" dirty="0" smtClean="0"/>
              <a:t>коэффициентов вариации</a:t>
            </a:r>
            <a:r>
              <a:rPr lang="ru-RU" dirty="0"/>
              <a:t> для анализируемых </a:t>
            </a:r>
            <a:r>
              <a:rPr lang="ru-RU" dirty="0" smtClean="0"/>
              <a:t>ресурсов</a:t>
            </a:r>
            <a:endParaRPr lang="ru-RU" dirty="0"/>
          </a:p>
          <a:p>
            <a:r>
              <a:rPr lang="ru-RU" dirty="0"/>
              <a:t>Группировка ресурсов в соответствии с возрастанием коэффициента </a:t>
            </a:r>
            <a:r>
              <a:rPr lang="ru-RU" dirty="0" smtClean="0"/>
              <a:t>вариации</a:t>
            </a:r>
            <a:endParaRPr lang="ru-RU" dirty="0"/>
          </a:p>
          <a:p>
            <a:r>
              <a:rPr lang="ru-RU" dirty="0"/>
              <a:t>Распределение по </a:t>
            </a:r>
            <a:r>
              <a:rPr lang="ru-RU" dirty="0" smtClean="0"/>
              <a:t>категориям:</a:t>
            </a:r>
          </a:p>
          <a:p>
            <a:pPr marL="68580" indent="0">
              <a:buNone/>
            </a:pPr>
            <a:r>
              <a:rPr lang="ru-RU" dirty="0" smtClean="0"/>
              <a:t>X(  0-10%) – </a:t>
            </a:r>
            <a:r>
              <a:rPr lang="ru-RU" dirty="0"/>
              <a:t>С</a:t>
            </a:r>
            <a:r>
              <a:rPr lang="ru-RU" dirty="0" smtClean="0"/>
              <a:t>табильное потребление.</a:t>
            </a:r>
          </a:p>
          <a:p>
            <a:pPr marL="68580" indent="0">
              <a:buNone/>
            </a:pPr>
            <a:r>
              <a:rPr lang="ru-RU" dirty="0" smtClean="0"/>
              <a:t>Y(10-25%) – Известные тенденции на спрос.</a:t>
            </a:r>
          </a:p>
          <a:p>
            <a:pPr marL="68580" indent="0">
              <a:buNone/>
            </a:pPr>
            <a:r>
              <a:rPr lang="ru-RU" dirty="0" smtClean="0"/>
              <a:t>Z( 25% + ) – Невозможность прогнозирования.</a:t>
            </a:r>
            <a:endParaRPr lang="ru-RU" dirty="0"/>
          </a:p>
          <a:p>
            <a:r>
              <a:rPr lang="ru-RU" dirty="0"/>
              <a:t>Графическое представление результатов анализа.</a:t>
            </a:r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ABC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XYZ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1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453336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568863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Коэффициент вариации</a:t>
            </a:r>
            <a:r>
              <a:rPr lang="ru-RU" dirty="0">
                <a:solidFill>
                  <a:schemeClr val="tx1"/>
                </a:solidFill>
              </a:rPr>
              <a:t> — это </a:t>
            </a:r>
            <a:r>
              <a:rPr lang="ru-RU" dirty="0" smtClean="0">
                <a:solidFill>
                  <a:schemeClr val="tx1"/>
                </a:solidFill>
              </a:rPr>
              <a:t>отношение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среднеквадратичного отклонения</a:t>
            </a:r>
            <a:r>
              <a:rPr lang="ru-RU" dirty="0">
                <a:solidFill>
                  <a:schemeClr val="tx1"/>
                </a:solidFill>
              </a:rPr>
              <a:t> к </a:t>
            </a:r>
            <a:r>
              <a:rPr lang="ru-RU" dirty="0" smtClean="0">
                <a:solidFill>
                  <a:schemeClr val="tx1"/>
                </a:solidFill>
              </a:rPr>
              <a:t>среднеарифметическому значению</a:t>
            </a:r>
            <a:r>
              <a:rPr lang="ru-RU" dirty="0">
                <a:solidFill>
                  <a:schemeClr val="tx1"/>
                </a:solidFill>
              </a:rPr>
              <a:t> измеряемых значений ресурса.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</a:rPr>
              <a:t>Рассчитывается по формуле: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ru-RU" dirty="0"/>
              <a:t>Г</a:t>
            </a:r>
            <a:r>
              <a:rPr lang="ru-RU" dirty="0" smtClean="0"/>
              <a:t>де:</a:t>
            </a:r>
            <a:endParaRPr lang="ru-RU" dirty="0"/>
          </a:p>
          <a:p>
            <a:r>
              <a:rPr lang="en-US" dirty="0" smtClean="0"/>
              <a:t>V -</a:t>
            </a:r>
            <a:r>
              <a:rPr lang="ru-RU" dirty="0"/>
              <a:t> коэффициент вариации</a:t>
            </a:r>
          </a:p>
          <a:p>
            <a:r>
              <a:rPr lang="en-US" dirty="0" smtClean="0"/>
              <a:t>O - </a:t>
            </a:r>
            <a:r>
              <a:rPr lang="ru-RU" dirty="0" smtClean="0"/>
              <a:t>среднеквадратичное </a:t>
            </a:r>
            <a:r>
              <a:rPr lang="ru-RU" dirty="0"/>
              <a:t>отклонение</a:t>
            </a:r>
          </a:p>
          <a:p>
            <a:r>
              <a:rPr lang="en-US" dirty="0" smtClean="0"/>
              <a:t>X</a:t>
            </a:r>
            <a:r>
              <a:rPr lang="ru-RU" dirty="0"/>
              <a:t> </a:t>
            </a:r>
            <a:r>
              <a:rPr lang="en-US" dirty="0" smtClean="0"/>
              <a:t>- </a:t>
            </a:r>
            <a:r>
              <a:rPr lang="ru-RU" dirty="0" smtClean="0"/>
              <a:t>среднеарифметическое</a:t>
            </a:r>
            <a:endParaRPr lang="ru-RU" dirty="0"/>
          </a:p>
          <a:p>
            <a:r>
              <a:rPr lang="en-US" dirty="0" smtClean="0"/>
              <a:t>X</a:t>
            </a:r>
            <a:r>
              <a:rPr lang="en-US" sz="1800" dirty="0" smtClean="0"/>
              <a:t>i</a:t>
            </a:r>
            <a:r>
              <a:rPr lang="en-US" dirty="0" smtClean="0"/>
              <a:t> - </a:t>
            </a:r>
            <a:r>
              <a:rPr lang="ru-RU" dirty="0" smtClean="0"/>
              <a:t>i-тое </a:t>
            </a:r>
            <a:r>
              <a:rPr lang="ru-RU" dirty="0"/>
              <a:t>значение статистического ряда</a:t>
            </a:r>
          </a:p>
          <a:p>
            <a:r>
              <a:rPr lang="en-US" sz="3200" dirty="0" smtClean="0"/>
              <a:t>n - </a:t>
            </a:r>
            <a:r>
              <a:rPr lang="ru-RU" dirty="0" smtClean="0"/>
              <a:t>количество </a:t>
            </a:r>
            <a:r>
              <a:rPr lang="ru-RU" dirty="0"/>
              <a:t>значений в статическом ряде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4514850" cy="695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ABC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XYZ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98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86" y="692696"/>
            <a:ext cx="8423094" cy="710952"/>
          </a:xfrm>
        </p:spPr>
        <p:txBody>
          <a:bodyPr>
            <a:normAutofit fontScale="90000"/>
          </a:bodyPr>
          <a:lstStyle/>
          <a:p>
            <a:r>
              <a:rPr lang="ru-RU" dirty="0"/>
              <a:t>Система управления запасами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547" y="1628800"/>
            <a:ext cx="7704856" cy="273630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Система управления запасами - это комплекс мероприятий по созданию и пополнению запасов, организации непрерывного контроля и оперативного </a:t>
            </a:r>
            <a:r>
              <a:rPr lang="ru-RU" dirty="0" smtClean="0"/>
              <a:t>планирование поставок.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3240" y="3717032"/>
            <a:ext cx="567692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1794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764704"/>
            <a:ext cx="6072219" cy="57606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Главный механизм системы управления запасами, который необходимо внедрить в работу всех элементов, состоит в реализации принципа обратной связи. </a:t>
            </a:r>
            <a:r>
              <a:rPr lang="ru-RU" dirty="0" smtClean="0"/>
              <a:t>и </a:t>
            </a:r>
            <a:r>
              <a:rPr lang="ru-RU" dirty="0"/>
              <a:t>оценивает результативность ее функционирования.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2473" y="3933056"/>
            <a:ext cx="356439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425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Суть этого принципа заключается в том, что если руководящее звено системы оказывает управляющее воздействие на ее рабочий элемент, то в системе должна существовать «обратная связь», которая обеспечивает поступление данных о новом состоянии всей системы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61495" y="4149080"/>
            <a:ext cx="2108407" cy="4499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Администрация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982655" y="4131212"/>
            <a:ext cx="1224136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+mj-lt"/>
                <a:cs typeface="Arial" pitchFamily="34" charset="0"/>
              </a:rPr>
              <a:t>Технолог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496882" y="4149080"/>
            <a:ext cx="1901480" cy="4320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Кладовщики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695757" y="4149080"/>
            <a:ext cx="1656184" cy="44991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+mj-lt"/>
                <a:cs typeface="Arial" pitchFamily="34" charset="0"/>
              </a:rPr>
              <a:t>Грузчики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696861" y="4201372"/>
            <a:ext cx="28579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32811" y="4187580"/>
            <a:ext cx="28579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411595" y="4194476"/>
            <a:ext cx="28579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669902" y="4585494"/>
            <a:ext cx="31275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184128" y="4581128"/>
            <a:ext cx="31275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398115" y="4598996"/>
            <a:ext cx="31275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19070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024744" cy="1143000"/>
          </a:xfrm>
        </p:spPr>
        <p:txBody>
          <a:bodyPr/>
          <a:lstStyle/>
          <a:p>
            <a:r>
              <a:rPr lang="ru-RU" dirty="0" smtClean="0"/>
              <a:t>Системы управления: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MRP-1</a:t>
            </a:r>
            <a:endParaRPr lang="ru-RU" dirty="0" smtClean="0"/>
          </a:p>
          <a:p>
            <a:r>
              <a:rPr lang="en-US" dirty="0" smtClean="0"/>
              <a:t>MRP-2</a:t>
            </a:r>
            <a:endParaRPr lang="ru-RU" dirty="0" smtClean="0"/>
          </a:p>
          <a:p>
            <a:r>
              <a:rPr lang="en-US" dirty="0" smtClean="0"/>
              <a:t>JIT(</a:t>
            </a:r>
            <a:r>
              <a:rPr lang="ru-RU" dirty="0" smtClean="0"/>
              <a:t>Точно в срок)</a:t>
            </a:r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276872"/>
            <a:ext cx="4189883" cy="41898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1608778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MRP-1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 ней производятся </a:t>
            </a:r>
            <a:r>
              <a:rPr lang="ru-RU" dirty="0"/>
              <a:t>обработка и корректировка информации о приходе, движении и расходе материалов (сырья, комплектующих), учет запасов по месту их хранения, </a:t>
            </a:r>
            <a:r>
              <a:rPr lang="ru-RU" dirty="0" smtClean="0"/>
              <a:t>выбор </a:t>
            </a:r>
            <a:r>
              <a:rPr lang="ru-RU" dirty="0"/>
              <a:t>стратегий пополнения и контроля уровня запасов по каждой позиции </a:t>
            </a:r>
            <a:r>
              <a:rPr lang="ru-RU" dirty="0" smtClean="0"/>
              <a:t>номенклатуры </a:t>
            </a:r>
            <a:r>
              <a:rPr lang="ru-RU" dirty="0"/>
              <a:t>сырья и материалов, контроль скорости </a:t>
            </a:r>
            <a:r>
              <a:rPr lang="ru-RU" dirty="0" smtClean="0"/>
              <a:t>оборачиваемости запасов.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2995921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MRP-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</a:t>
            </a:r>
            <a:r>
              <a:rPr lang="ru-RU" dirty="0" smtClean="0"/>
              <a:t>совершенствованная система </a:t>
            </a:r>
            <a:r>
              <a:rPr lang="ru-RU" dirty="0"/>
              <a:t>планирования потребностей в материалах и отличается от системы MRP-1 в первую очередь номенклатурой выполняемых функций. В ней объединены производственное, финансовое планирование и логистические операции.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10734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2619914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JIT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концепции «Точно-в-срок» исключаются требования к наличию минимума запасов - ресурсы должны поступать по мере появления потребностей производства.</a:t>
            </a:r>
          </a:p>
          <a:p>
            <a:r>
              <a:rPr lang="ru-RU" dirty="0"/>
              <a:t>Э</a:t>
            </a:r>
            <a:r>
              <a:rPr lang="ru-RU" dirty="0" smtClean="0"/>
              <a:t>то современная </a:t>
            </a:r>
            <a:r>
              <a:rPr lang="ru-RU" dirty="0"/>
              <a:t>концепция построения логистической системы в </a:t>
            </a:r>
            <a:r>
              <a:rPr lang="ru-RU" dirty="0" smtClean="0"/>
              <a:t>производстве, снабжении</a:t>
            </a:r>
            <a:r>
              <a:rPr lang="ru-RU" dirty="0"/>
              <a:t> и дистрибьюции, основанная на синхронизации процессов доставки материальных ресурсов и готовой продукции в необходимых количествах к </a:t>
            </a:r>
            <a:r>
              <a:rPr lang="ru-RU" dirty="0" smtClean="0"/>
              <a:t>нужному времени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правление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запасами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023398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6984892" cy="3508977"/>
          </a:xfrm>
        </p:spPr>
        <p:txBody>
          <a:bodyPr/>
          <a:lstStyle/>
          <a:p>
            <a:r>
              <a:rPr lang="ru-RU" dirty="0" smtClean="0"/>
              <a:t>Основные понятия управления запасами</a:t>
            </a:r>
          </a:p>
          <a:p>
            <a:r>
              <a:rPr lang="en-US" dirty="0" smtClean="0"/>
              <a:t>ABC</a:t>
            </a:r>
            <a:r>
              <a:rPr lang="ru-RU" dirty="0" smtClean="0"/>
              <a:t> и </a:t>
            </a:r>
            <a:r>
              <a:rPr lang="en-US" dirty="0" smtClean="0"/>
              <a:t>XYZ </a:t>
            </a:r>
            <a:r>
              <a:rPr lang="ru-RU" dirty="0" smtClean="0"/>
              <a:t>анализ</a:t>
            </a:r>
          </a:p>
          <a:p>
            <a:r>
              <a:rPr lang="ru-RU" dirty="0" smtClean="0"/>
              <a:t>Системы управления запасами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473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4824536" cy="54619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Материальный запас — </a:t>
            </a:r>
            <a:r>
              <a:rPr lang="ru-RU" dirty="0" smtClean="0"/>
              <a:t>это материальная </a:t>
            </a:r>
            <a:r>
              <a:rPr lang="ru-RU" dirty="0"/>
              <a:t>продукция, изделия народного потребления, ожидающие вступления</a:t>
            </a:r>
            <a:r>
              <a:rPr lang="ru-RU" dirty="0" smtClean="0"/>
              <a:t>:</a:t>
            </a:r>
          </a:p>
          <a:p>
            <a:pPr marL="68580" indent="0">
              <a:buNone/>
            </a:pPr>
            <a:endParaRPr lang="ru-RU" dirty="0" smtClean="0"/>
          </a:p>
          <a:p>
            <a:r>
              <a:rPr lang="ru-RU" dirty="0"/>
              <a:t>в процесс производственного </a:t>
            </a:r>
            <a:r>
              <a:rPr lang="ru-RU" dirty="0" smtClean="0"/>
              <a:t>потребления</a:t>
            </a:r>
            <a:endParaRPr lang="ru-RU" dirty="0"/>
          </a:p>
          <a:p>
            <a:r>
              <a:rPr lang="ru-RU" dirty="0"/>
              <a:t>в процесс </a:t>
            </a:r>
            <a:r>
              <a:rPr lang="ru-RU" dirty="0" smtClean="0"/>
              <a:t>продажи</a:t>
            </a:r>
            <a:endParaRPr lang="ru-RU" dirty="0"/>
          </a:p>
          <a:p>
            <a:r>
              <a:rPr lang="ru-RU" dirty="0"/>
              <a:t>в процесс личного </a:t>
            </a:r>
            <a:r>
              <a:rPr lang="ru-RU" dirty="0" smtClean="0"/>
              <a:t>потребления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Основные понятия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0759" y="2780928"/>
            <a:ext cx="348615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323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764704"/>
            <a:ext cx="5760640" cy="568863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С</a:t>
            </a:r>
            <a:r>
              <a:rPr lang="ru-RU" dirty="0" smtClean="0"/>
              <a:t>одержание </a:t>
            </a:r>
            <a:r>
              <a:rPr lang="ru-RU" dirty="0"/>
              <a:t>запасов — один из наиболее существенных факторов, определяющих целесообразность сокращения последних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>Несмотря на то, что содержание запасов сопряжено с определенными затратами, предприниматели вынуждены их создавать, так как отсутствие запасов может привести к еще большей потере прибыли.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3371" y="2800644"/>
            <a:ext cx="2647950" cy="2752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6771" y="1844824"/>
            <a:ext cx="1581150" cy="110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Основные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понятия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59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92696"/>
            <a:ext cx="3816542" cy="5418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запасов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36904" cy="51845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Производственные(Сырьё):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Товарные(Готовая продукция):</a:t>
            </a:r>
          </a:p>
          <a:p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Каждый из этих запасов делится на текущий и страховой.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3024336" cy="1722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0773" y="1641554"/>
            <a:ext cx="2781974" cy="2063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Основные понятия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95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08912" cy="5688632"/>
          </a:xfrm>
        </p:spPr>
        <p:txBody>
          <a:bodyPr/>
          <a:lstStyle/>
          <a:p>
            <a:pPr marL="68580" indent="0">
              <a:buNone/>
            </a:pPr>
            <a:r>
              <a:rPr lang="ru-RU" b="1" i="1" dirty="0" smtClean="0"/>
              <a:t>  Запасы </a:t>
            </a:r>
            <a:r>
              <a:rPr lang="ru-RU" b="1" i="1" dirty="0"/>
              <a:t>текущие</a:t>
            </a:r>
            <a:r>
              <a:rPr lang="ru-RU" dirty="0"/>
              <a:t> </a:t>
            </a:r>
            <a:r>
              <a:rPr lang="ru-RU" dirty="0" smtClean="0"/>
              <a:t>— </a:t>
            </a:r>
            <a:r>
              <a:rPr lang="ru-RU" dirty="0"/>
              <a:t>э</a:t>
            </a:r>
            <a:r>
              <a:rPr lang="ru-RU" dirty="0" smtClean="0"/>
              <a:t>та </a:t>
            </a:r>
            <a:r>
              <a:rPr lang="ru-RU" dirty="0"/>
              <a:t>категория запасов обеспечивает непрерывность производственного или торгового процесса между очередными </a:t>
            </a:r>
            <a:r>
              <a:rPr lang="ru-RU" dirty="0" smtClean="0"/>
              <a:t>поставками во избежание простоев.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b="1" i="1" dirty="0" smtClean="0"/>
          </a:p>
          <a:p>
            <a:pPr marL="68580" indent="0">
              <a:buNone/>
            </a:pPr>
            <a:r>
              <a:rPr lang="ru-RU" b="1" i="1" dirty="0" smtClean="0"/>
              <a:t>  Запасы </a:t>
            </a:r>
            <a:r>
              <a:rPr lang="ru-RU" b="1" i="1" dirty="0"/>
              <a:t>страховые</a:t>
            </a:r>
            <a:r>
              <a:rPr lang="ru-RU" dirty="0"/>
              <a:t> — предназначены для непрерывного обеспечения материалами или товарами производственного или торгового процесса в случае различных непредвиденных </a:t>
            </a:r>
            <a:r>
              <a:rPr lang="ru-RU" dirty="0" smtClean="0"/>
              <a:t>обстоятельств(Перебои в работе поставщика).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Основные понятия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992888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Задача логиста в данной сфере это определение необходимых запасов на предприятии, во избежание потери прибыли.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35007"/>
            <a:ext cx="5972175" cy="3752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Основные понятия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5348" y="908720"/>
            <a:ext cx="432048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ABC</a:t>
            </a:r>
            <a:r>
              <a:rPr lang="ru-RU" dirty="0"/>
              <a:t> </a:t>
            </a:r>
            <a:r>
              <a:rPr lang="ru-RU" dirty="0" smtClean="0"/>
              <a:t>анализ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Идея анализа </a:t>
            </a:r>
            <a:r>
              <a:rPr lang="ru-RU" i="1" dirty="0"/>
              <a:t>АВС </a:t>
            </a:r>
            <a:r>
              <a:rPr lang="ru-RU" dirty="0"/>
              <a:t>состоит в том, чтобы из всего </a:t>
            </a:r>
            <a:r>
              <a:rPr lang="ru-RU" dirty="0" smtClean="0"/>
              <a:t>множества </a:t>
            </a:r>
            <a:r>
              <a:rPr lang="ru-RU" dirty="0"/>
              <a:t>однотипных объектов </a:t>
            </a:r>
            <a:r>
              <a:rPr lang="ru-RU" dirty="0" smtClean="0"/>
              <a:t>выделить группы, наиболее </a:t>
            </a:r>
            <a:r>
              <a:rPr lang="ru-RU" dirty="0"/>
              <a:t>значимые с точки зрения </a:t>
            </a:r>
            <a:r>
              <a:rPr lang="ru-RU" dirty="0" smtClean="0"/>
              <a:t>обозначенной цели.</a:t>
            </a:r>
          </a:p>
          <a:p>
            <a:pPr marL="68580" indent="0">
              <a:buNone/>
            </a:pPr>
            <a:r>
              <a:rPr lang="ru-RU" dirty="0" smtClean="0"/>
              <a:t>Таких </a:t>
            </a:r>
            <a:r>
              <a:rPr lang="ru-RU" dirty="0"/>
              <a:t>объектов, как </a:t>
            </a:r>
            <a:r>
              <a:rPr lang="ru-RU" dirty="0" smtClean="0"/>
              <a:t>правило</a:t>
            </a:r>
            <a:r>
              <a:rPr lang="ru-RU" dirty="0"/>
              <a:t>, немного, и именно на них необходимо сосредоточить </a:t>
            </a:r>
            <a:r>
              <a:rPr lang="ru-RU" dirty="0" smtClean="0"/>
              <a:t>внимание.</a:t>
            </a: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ABC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XYZ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27868"/>
            <a:ext cx="38766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388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Этот </a:t>
            </a:r>
            <a:r>
              <a:rPr lang="ru-RU" dirty="0" smtClean="0"/>
              <a:t>анализ</a:t>
            </a:r>
            <a:r>
              <a:rPr lang="ru-RU" dirty="0"/>
              <a:t> является одним из методов рационализации и может применяться в сфере деятельности любого предприятия.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В </a:t>
            </a:r>
            <a:r>
              <a:rPr lang="ru-RU" dirty="0"/>
              <a:t>его основе лежит принцип Парето —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20 </a:t>
            </a:r>
            <a:r>
              <a:rPr lang="ru-RU" dirty="0"/>
              <a:t>% всех товаров дают 80 % оборота.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529163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55588" y="91369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ABC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XYZ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анализ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56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512</TotalTime>
  <Words>453</Words>
  <Application>Microsoft Office PowerPoint</Application>
  <PresentationFormat>Экран (4:3)</PresentationFormat>
  <Paragraphs>95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Логистика управления запасами</vt:lpstr>
      <vt:lpstr>Содержание</vt:lpstr>
      <vt:lpstr>Слайд 3</vt:lpstr>
      <vt:lpstr>Слайд 4</vt:lpstr>
      <vt:lpstr>Виды запасов</vt:lpstr>
      <vt:lpstr>Слайд 6</vt:lpstr>
      <vt:lpstr>Слайд 7</vt:lpstr>
      <vt:lpstr>ABC анализ </vt:lpstr>
      <vt:lpstr>Слайд 9</vt:lpstr>
      <vt:lpstr>XYZ-анализ</vt:lpstr>
      <vt:lpstr>Слайд 11</vt:lpstr>
      <vt:lpstr>Слайд 12</vt:lpstr>
      <vt:lpstr>Система управления запасами</vt:lpstr>
      <vt:lpstr>Слайд 14</vt:lpstr>
      <vt:lpstr>Слайд 15</vt:lpstr>
      <vt:lpstr>Системы управления:</vt:lpstr>
      <vt:lpstr>MRP-1</vt:lpstr>
      <vt:lpstr>MRP-2</vt:lpstr>
      <vt:lpstr>  JIT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Логистика управления запасами</dc:title>
  <dc:creator>Дмитрий</dc:creator>
  <cp:lastModifiedBy>я</cp:lastModifiedBy>
  <cp:revision>67</cp:revision>
  <dcterms:created xsi:type="dcterms:W3CDTF">2016-02-09T14:31:37Z</dcterms:created>
  <dcterms:modified xsi:type="dcterms:W3CDTF">2016-02-18T07:12:29Z</dcterms:modified>
</cp:coreProperties>
</file>