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4"/>
  </p:notesMasterIdLst>
  <p:sldIdLst>
    <p:sldId id="324" r:id="rId2"/>
    <p:sldId id="323" r:id="rId3"/>
    <p:sldId id="325" r:id="rId4"/>
    <p:sldId id="266" r:id="rId5"/>
    <p:sldId id="326" r:id="rId6"/>
    <p:sldId id="264" r:id="rId7"/>
    <p:sldId id="256" r:id="rId8"/>
    <p:sldId id="329" r:id="rId9"/>
    <p:sldId id="330" r:id="rId10"/>
    <p:sldId id="331" r:id="rId11"/>
    <p:sldId id="282" r:id="rId12"/>
    <p:sldId id="32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61B"/>
    <a:srgbClr val="000804"/>
    <a:srgbClr val="D5AB81"/>
    <a:srgbClr val="990099"/>
    <a:srgbClr val="6600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39" autoAdjust="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AC95CB7-62FD-4C4C-86D5-D3508C1ECF3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23F340-E102-4799-8B0A-7CF4D609A6A5}" type="slidenum">
              <a:rPr lang="ru-RU"/>
              <a:pPr/>
              <a:t>4</a:t>
            </a:fld>
            <a:endParaRPr lang="ru-RU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80F463-B9F5-4F27-9E57-DDC80318FA60}" type="slidenum">
              <a:rPr lang="ru-RU"/>
              <a:pPr/>
              <a:t>6</a:t>
            </a:fld>
            <a:endParaRPr lang="ru-RU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03C7B4-4430-4AEC-9C9B-F5DEBE2EA115}" type="slidenum">
              <a:rPr lang="ru-RU"/>
              <a:pPr/>
              <a:t>7</a:t>
            </a:fld>
            <a:endParaRPr lang="ru-RU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A90088-3435-42E7-9F6E-9C0566C10CC6}" type="slidenum">
              <a:rPr lang="ru-RU"/>
              <a:pPr/>
              <a:t>11</a:t>
            </a:fld>
            <a:endParaRPr lang="ru-RU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5339465-B944-42A0-A18A-1B0D5F068E38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34823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B3D496-5E3B-42B8-83F6-AE7EED493B6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711B5-DD74-4196-9038-E2F84A4719AA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57E44F7-E450-4070-A525-F403351B6EDA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0C7651B-9BD4-43A1-8445-3F8DCE7936D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14253-18FF-47B0-BCED-BEAA15095EBA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96CCEC-16D8-4EB0-BB6D-5538EB8A9374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4FF4D-EAA5-43E2-8B4C-14E5FEAC7AD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F9067-800B-41E4-857C-554A8B5616A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670AE-2AA3-4F42-93AB-A57D67F01BDE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1DEA2-46D2-46D3-9A8D-8B2C279F7915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BA1128-DB3E-4853-A8E1-C0C757C4014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8B2142-8D0B-428E-83CE-B0AE6BEFD56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C27038CD-EC48-41DF-BBC1-5C01804E42D1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33799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cs typeface="+mn-cs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cs typeface="+mn-cs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8" name="TextBox 18"/>
          <p:cNvSpPr txBox="1">
            <a:spLocks noChangeArrowheads="1"/>
          </p:cNvSpPr>
          <p:nvPr/>
        </p:nvSpPr>
        <p:spPr bwMode="auto">
          <a:xfrm>
            <a:off x="8358188" y="-428625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>
              <a:latin typeface="Calibri" pitchFamily="34" charset="0"/>
            </a:endParaRPr>
          </a:p>
        </p:txBody>
      </p:sp>
      <p:sp>
        <p:nvSpPr>
          <p:cNvPr id="215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>
              <a:latin typeface="Calibri" pitchFamily="34" charset="0"/>
            </a:endParaRPr>
          </a:p>
        </p:txBody>
      </p:sp>
      <p:sp>
        <p:nvSpPr>
          <p:cNvPr id="215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>
              <a:latin typeface="Calibri" pitchFamily="34" charset="0"/>
            </a:endParaRPr>
          </a:p>
        </p:txBody>
      </p:sp>
      <p:sp>
        <p:nvSpPr>
          <p:cNvPr id="2159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>
              <a:latin typeface="Calibri" pitchFamily="34" charset="0"/>
            </a:endParaRPr>
          </a:p>
        </p:txBody>
      </p:sp>
      <p:sp>
        <p:nvSpPr>
          <p:cNvPr id="216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>
              <a:latin typeface="Calibri" pitchFamily="34" charset="0"/>
            </a:endParaRPr>
          </a:p>
        </p:txBody>
      </p:sp>
      <p:sp>
        <p:nvSpPr>
          <p:cNvPr id="2161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>
              <a:latin typeface="Calibri" pitchFamily="34" charset="0"/>
            </a:endParaRPr>
          </a:p>
        </p:txBody>
      </p:sp>
      <p:sp>
        <p:nvSpPr>
          <p:cNvPr id="216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>
              <a:latin typeface="Calibri" pitchFamily="34" charset="0"/>
            </a:endParaRPr>
          </a:p>
        </p:txBody>
      </p:sp>
      <p:sp>
        <p:nvSpPr>
          <p:cNvPr id="216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>
              <a:latin typeface="Calibri" pitchFamily="34" charset="0"/>
            </a:endParaRPr>
          </a:p>
        </p:txBody>
      </p:sp>
      <p:pic>
        <p:nvPicPr>
          <p:cNvPr id="2174" name="Picture 126" descr="j03008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4365625"/>
            <a:ext cx="2592388" cy="2093913"/>
          </a:xfrm>
          <a:prstGeom prst="rect">
            <a:avLst/>
          </a:prstGeom>
          <a:noFill/>
        </p:spPr>
      </p:pic>
      <p:sp>
        <p:nvSpPr>
          <p:cNvPr id="2175" name="Text Box 127"/>
          <p:cNvSpPr txBox="1">
            <a:spLocks noChangeArrowheads="1"/>
          </p:cNvSpPr>
          <p:nvPr/>
        </p:nvSpPr>
        <p:spPr bwMode="auto">
          <a:xfrm>
            <a:off x="2124075" y="3573463"/>
            <a:ext cx="532765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r>
              <a:rPr lang="ru-RU" sz="6000" b="1" i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Алгебра 8 класс</a:t>
            </a:r>
          </a:p>
          <a:p>
            <a:pPr eaLnBrk="1" hangingPunct="1">
              <a:spcBef>
                <a:spcPct val="50000"/>
              </a:spcBef>
            </a:pPr>
            <a:endParaRPr lang="ru-RU" sz="6000" b="1" i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2176" name="Text Box 128"/>
          <p:cNvSpPr txBox="1">
            <a:spLocks noChangeArrowheads="1"/>
          </p:cNvSpPr>
          <p:nvPr/>
        </p:nvSpPr>
        <p:spPr bwMode="auto">
          <a:xfrm>
            <a:off x="1403350" y="1125538"/>
            <a:ext cx="6553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80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Теорема Виета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4243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200276"/>
                <a:gridCol w="1914524"/>
                <a:gridCol w="2057400"/>
              </a:tblGrid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Определить коэффициенты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Найти </a:t>
                      </a:r>
                      <a:endParaRPr lang="ru-RU" sz="18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– в + с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Найти корни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4х</a:t>
                      </a:r>
                      <a:r>
                        <a:rPr lang="ru-RU" sz="1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+ 3х – 1 =0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-5х</a:t>
                      </a:r>
                      <a:r>
                        <a:rPr lang="ru-RU" sz="1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- 2х + 3= 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– 7х - 8 = 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3х</a:t>
                      </a:r>
                      <a:r>
                        <a:rPr lang="ru-RU" sz="1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+ 2х - 1= 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2х</a:t>
                      </a:r>
                      <a:r>
                        <a:rPr lang="ru-RU" sz="1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– 3 = 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-х</a:t>
                      </a:r>
                      <a:r>
                        <a:rPr lang="ru-RU" sz="1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- 3х -2 = 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094058" y="280958"/>
            <a:ext cx="19895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Группа №3</a:t>
            </a:r>
            <a:endParaRPr lang="ru-RU" sz="28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067425"/>
          </a:xfrm>
        </p:spPr>
        <p:txBody>
          <a:bodyPr/>
          <a:lstStyle/>
          <a:p>
            <a:r>
              <a:rPr lang="ru-RU" sz="3300" b="1"/>
              <a:t>Ситуации, в которых может использоваться теорема Виета:</a:t>
            </a:r>
            <a:br>
              <a:rPr lang="ru-RU" sz="3300" b="1"/>
            </a:br>
            <a:r>
              <a:rPr lang="ru-RU" sz="3300" b="1"/>
              <a:t/>
            </a:r>
            <a:br>
              <a:rPr lang="ru-RU" sz="3300" b="1"/>
            </a:br>
            <a:r>
              <a:rPr lang="ru-RU" sz="3300" b="1"/>
              <a:t>1.</a:t>
            </a:r>
            <a:r>
              <a:rPr lang="ru-RU" sz="2900" b="1"/>
              <a:t>Проверка правильности найденных корней.</a:t>
            </a:r>
            <a:br>
              <a:rPr lang="ru-RU" sz="2900" b="1"/>
            </a:br>
            <a:r>
              <a:rPr lang="ru-RU" sz="2900" b="1"/>
              <a:t>2. Составление квадратных уравнений с заданными корнями.</a:t>
            </a:r>
            <a:br>
              <a:rPr lang="ru-RU" sz="2900" b="1"/>
            </a:br>
            <a:r>
              <a:rPr lang="ru-RU" sz="2900" b="1"/>
              <a:t>3. Устное нахождение целых корней приведенного квадратного уравнения.</a:t>
            </a:r>
            <a:br>
              <a:rPr lang="ru-RU" sz="2900" b="1"/>
            </a:br>
            <a:endParaRPr lang="ru-RU" sz="29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7369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«</a:t>
            </a:r>
            <a:r>
              <a:rPr lang="ru-RU" b="1" i="1" dirty="0" smtClean="0"/>
              <a:t>В математике, как ни в какой другой области, не принимают ничего на веру, здесь всегда требуются доказательства» </a:t>
            </a: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b="1" i="1" dirty="0" smtClean="0"/>
              <a:t>                                                      У</a:t>
            </a:r>
            <a:r>
              <a:rPr lang="ru-RU" b="1" i="1" dirty="0" smtClean="0"/>
              <a:t>. </a:t>
            </a:r>
            <a:r>
              <a:rPr lang="ru-RU" b="1" i="1" dirty="0" err="1" smtClean="0"/>
              <a:t>Сойер</a:t>
            </a:r>
            <a:endParaRPr lang="ru-RU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202255"/>
          </a:xfrm>
        </p:spPr>
        <p:txBody>
          <a:bodyPr/>
          <a:lstStyle/>
          <a:p>
            <a:pPr lvl="1"/>
            <a:r>
              <a:rPr lang="ru-RU" sz="4000" b="1" dirty="0" smtClean="0"/>
              <a:t>х</a:t>
            </a:r>
            <a:r>
              <a:rPr lang="ru-RU" sz="4000" b="1" baseline="30000" dirty="0" smtClean="0"/>
              <a:t>2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х</a:t>
            </a:r>
            <a:r>
              <a:rPr lang="ru-RU" sz="4000" b="1" dirty="0" smtClean="0"/>
              <a:t> – 30 = 0</a:t>
            </a:r>
            <a:endParaRPr lang="ru-RU" sz="4000" dirty="0" smtClean="0"/>
          </a:p>
          <a:p>
            <a:pPr lvl="1"/>
            <a:r>
              <a:rPr lang="ru-RU" sz="4000" b="1" dirty="0" smtClean="0"/>
              <a:t>7х</a:t>
            </a:r>
            <a:r>
              <a:rPr lang="ru-RU" sz="4000" b="1" baseline="30000" dirty="0" smtClean="0"/>
              <a:t>2</a:t>
            </a:r>
            <a:r>
              <a:rPr lang="ru-RU" sz="4000" b="1" dirty="0" smtClean="0"/>
              <a:t> + 8х + 1= 0</a:t>
            </a:r>
            <a:endParaRPr lang="ru-RU" sz="4000" dirty="0" smtClean="0"/>
          </a:p>
          <a:p>
            <a:pPr lvl="1"/>
            <a:r>
              <a:rPr lang="ru-RU" sz="4000" b="1" dirty="0" smtClean="0"/>
              <a:t>2х</a:t>
            </a:r>
            <a:r>
              <a:rPr lang="ru-RU" sz="4000" b="1" baseline="30000" dirty="0" smtClean="0"/>
              <a:t>2</a:t>
            </a:r>
            <a:r>
              <a:rPr lang="ru-RU" sz="4000" b="1" dirty="0" smtClean="0"/>
              <a:t> – 50 = 0</a:t>
            </a:r>
            <a:endParaRPr lang="ru-RU" sz="4000" dirty="0" smtClean="0"/>
          </a:p>
          <a:p>
            <a:pPr lvl="1"/>
            <a:r>
              <a:rPr lang="ru-RU" sz="4000" b="1" dirty="0" smtClean="0"/>
              <a:t>х</a:t>
            </a:r>
            <a:r>
              <a:rPr lang="ru-RU" sz="4000" b="1" baseline="30000" dirty="0" smtClean="0"/>
              <a:t>2</a:t>
            </a:r>
            <a:r>
              <a:rPr lang="ru-RU" sz="4000" b="1" dirty="0" smtClean="0"/>
              <a:t> – 8х = 0</a:t>
            </a:r>
            <a:endParaRPr lang="ru-RU" sz="4000" dirty="0" smtClean="0"/>
          </a:p>
          <a:p>
            <a:pPr lvl="1"/>
            <a:r>
              <a:rPr lang="ru-RU" sz="4000" b="1" dirty="0" smtClean="0"/>
              <a:t>100х</a:t>
            </a:r>
            <a:r>
              <a:rPr lang="ru-RU" sz="4000" b="1" baseline="30000" dirty="0" smtClean="0"/>
              <a:t>2</a:t>
            </a:r>
            <a:r>
              <a:rPr lang="ru-RU" sz="4000" b="1" dirty="0" smtClean="0"/>
              <a:t> +97х – 197 = 0</a:t>
            </a:r>
            <a:endParaRPr lang="ru-RU" sz="4000" dirty="0" smtClean="0"/>
          </a:p>
          <a:p>
            <a:pPr lvl="1"/>
            <a:r>
              <a:rPr lang="ru-RU" sz="4000" b="1" dirty="0" smtClean="0"/>
              <a:t>13х</a:t>
            </a:r>
            <a:r>
              <a:rPr lang="ru-RU" sz="4000" b="1" baseline="30000" dirty="0" smtClean="0"/>
              <a:t>2</a:t>
            </a:r>
            <a:r>
              <a:rPr lang="ru-RU" sz="4000" b="1" dirty="0" smtClean="0"/>
              <a:t> – 18х +5 = 0</a:t>
            </a:r>
            <a:endParaRPr lang="ru-RU" sz="4000" dirty="0" smtClean="0"/>
          </a:p>
          <a:p>
            <a:pPr lvl="1"/>
            <a:r>
              <a:rPr lang="ru-RU" sz="4000" b="1" dirty="0" smtClean="0"/>
              <a:t>х</a:t>
            </a:r>
            <a:r>
              <a:rPr lang="ru-RU" sz="4000" b="1" baseline="30000" dirty="0" smtClean="0"/>
              <a:t>2</a:t>
            </a:r>
            <a:r>
              <a:rPr lang="ru-RU" sz="4000" b="1" dirty="0" smtClean="0"/>
              <a:t> – 15х +14 = 0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9445"/>
          </a:xfrm>
        </p:spPr>
        <p:txBody>
          <a:bodyPr/>
          <a:lstStyle/>
          <a:p>
            <a:pPr lvl="1"/>
            <a:r>
              <a:rPr lang="ru-RU" sz="2800" b="1" dirty="0" smtClean="0"/>
              <a:t>х</a:t>
            </a:r>
            <a:r>
              <a:rPr lang="ru-RU" sz="2800" b="1" baseline="30000" dirty="0" smtClean="0"/>
              <a:t>2</a:t>
            </a:r>
            <a:r>
              <a:rPr lang="ru-RU" sz="2800" b="1" dirty="0" smtClean="0"/>
              <a:t> – </a:t>
            </a:r>
            <a:r>
              <a:rPr lang="ru-RU" sz="2800" b="1" dirty="0" err="1" smtClean="0"/>
              <a:t>х</a:t>
            </a:r>
            <a:r>
              <a:rPr lang="ru-RU" sz="2800" b="1" dirty="0" smtClean="0"/>
              <a:t> – 30 = </a:t>
            </a:r>
            <a:r>
              <a:rPr lang="ru-RU" sz="2800" b="1" dirty="0" smtClean="0"/>
              <a:t>0       (-5; 6)        И</a:t>
            </a:r>
            <a:endParaRPr lang="ru-RU" sz="2400" dirty="0" smtClean="0"/>
          </a:p>
          <a:p>
            <a:pPr lvl="1"/>
            <a:r>
              <a:rPr lang="ru-RU" sz="2800" b="1" dirty="0" smtClean="0"/>
              <a:t>7х</a:t>
            </a:r>
            <a:r>
              <a:rPr lang="ru-RU" sz="2800" b="1" baseline="30000" dirty="0" smtClean="0"/>
              <a:t>2</a:t>
            </a:r>
            <a:r>
              <a:rPr lang="ru-RU" sz="2800" b="1" dirty="0" smtClean="0"/>
              <a:t> + 8х + 1= </a:t>
            </a:r>
            <a:r>
              <a:rPr lang="ru-RU" sz="2800" b="1" dirty="0" smtClean="0"/>
              <a:t>0      (-1; -1/7)    В</a:t>
            </a:r>
            <a:endParaRPr lang="ru-RU" sz="2400" dirty="0" smtClean="0"/>
          </a:p>
          <a:p>
            <a:pPr lvl="1"/>
            <a:r>
              <a:rPr lang="ru-RU" sz="2800" b="1" dirty="0" smtClean="0"/>
              <a:t>2х</a:t>
            </a:r>
            <a:r>
              <a:rPr lang="ru-RU" sz="2800" b="1" baseline="30000" dirty="0" smtClean="0"/>
              <a:t>2</a:t>
            </a:r>
            <a:r>
              <a:rPr lang="ru-RU" sz="2800" b="1" dirty="0" smtClean="0"/>
              <a:t> – 50 = </a:t>
            </a:r>
            <a:r>
              <a:rPr lang="ru-RU" sz="2800" b="1" dirty="0" smtClean="0"/>
              <a:t>0           (5; -5)         Е</a:t>
            </a:r>
            <a:endParaRPr lang="ru-RU" sz="2400" dirty="0" smtClean="0"/>
          </a:p>
          <a:p>
            <a:pPr lvl="1"/>
            <a:r>
              <a:rPr lang="ru-RU" sz="2800" b="1" dirty="0" smtClean="0"/>
              <a:t>х</a:t>
            </a:r>
            <a:r>
              <a:rPr lang="ru-RU" sz="2800" b="1" baseline="30000" dirty="0" smtClean="0"/>
              <a:t>2</a:t>
            </a:r>
            <a:r>
              <a:rPr lang="ru-RU" sz="2800" b="1" dirty="0" smtClean="0"/>
              <a:t> – 8х = </a:t>
            </a:r>
            <a:r>
              <a:rPr lang="ru-RU" sz="2800" b="1" dirty="0" smtClean="0"/>
              <a:t>0              (0; 8)         Т</a:t>
            </a:r>
            <a:endParaRPr lang="ru-RU" sz="2400" dirty="0" smtClean="0"/>
          </a:p>
          <a:p>
            <a:pPr lvl="1"/>
            <a:r>
              <a:rPr lang="ru-RU" sz="2800" b="1" dirty="0" smtClean="0"/>
              <a:t>100х</a:t>
            </a:r>
            <a:r>
              <a:rPr lang="ru-RU" sz="2800" b="1" baseline="30000" dirty="0" smtClean="0"/>
              <a:t>2</a:t>
            </a:r>
            <a:r>
              <a:rPr lang="ru-RU" sz="2800" b="1" dirty="0" smtClean="0"/>
              <a:t> +97х – 197 = 0</a:t>
            </a:r>
            <a:endParaRPr lang="ru-RU" sz="2400" dirty="0" smtClean="0"/>
          </a:p>
          <a:p>
            <a:pPr lvl="1"/>
            <a:r>
              <a:rPr lang="ru-RU" sz="2800" b="1" dirty="0" smtClean="0"/>
              <a:t>13х</a:t>
            </a:r>
            <a:r>
              <a:rPr lang="ru-RU" sz="2800" b="1" baseline="30000" dirty="0" smtClean="0"/>
              <a:t>2</a:t>
            </a:r>
            <a:r>
              <a:rPr lang="ru-RU" sz="2800" b="1" dirty="0" smtClean="0"/>
              <a:t> – 18х +5 = 0</a:t>
            </a:r>
            <a:endParaRPr lang="ru-RU" sz="2400" dirty="0" smtClean="0"/>
          </a:p>
          <a:p>
            <a:pPr lvl="1"/>
            <a:r>
              <a:rPr lang="ru-RU" sz="2800" b="1" dirty="0" smtClean="0"/>
              <a:t>х</a:t>
            </a:r>
            <a:r>
              <a:rPr lang="ru-RU" sz="2800" b="1" baseline="30000" dirty="0" smtClean="0"/>
              <a:t>2</a:t>
            </a:r>
            <a:r>
              <a:rPr lang="ru-RU" sz="2800" b="1" dirty="0" smtClean="0"/>
              <a:t> – 15х +14 = 0</a:t>
            </a: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4286256"/>
          <a:ext cx="6572296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  <a:gridCol w="1643074"/>
                <a:gridCol w="1643074"/>
                <a:gridCol w="1643074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3" descr="vi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85728"/>
            <a:ext cx="2611437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428959" y="571480"/>
            <a:ext cx="5715041" cy="169386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dirty="0">
                <a:solidFill>
                  <a:srgbClr val="00361B"/>
                </a:solidFill>
              </a:rPr>
              <a:t>Французский ученый </a:t>
            </a:r>
          </a:p>
          <a:p>
            <a:pPr algn="ctr">
              <a:buFont typeface="Wingdings" pitchFamily="2" charset="2"/>
              <a:buNone/>
            </a:pPr>
            <a:r>
              <a:rPr lang="ru-RU" b="1" dirty="0">
                <a:solidFill>
                  <a:srgbClr val="00361B"/>
                </a:solidFill>
              </a:rPr>
              <a:t>Франсуа Виет </a:t>
            </a:r>
          </a:p>
          <a:p>
            <a:pPr algn="ctr">
              <a:buFont typeface="Wingdings" pitchFamily="2" charset="2"/>
              <a:buNone/>
            </a:pPr>
            <a:r>
              <a:rPr lang="ru-RU" b="1" dirty="0">
                <a:solidFill>
                  <a:srgbClr val="00361B"/>
                </a:solidFill>
              </a:rPr>
              <a:t>(1540-1603)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3000372"/>
            <a:ext cx="44291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Знаменитая теорема, устанавливающая </a:t>
            </a:r>
          </a:p>
          <a:p>
            <a:pPr lvl="0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  связь коэффициентов многочлена с    его</a:t>
            </a:r>
          </a:p>
          <a:p>
            <a:pPr lvl="0"/>
            <a:endParaRPr lang="ru-RU" sz="2000" dirty="0" smtClean="0">
              <a:latin typeface="Monotype Corsiva" pitchFamily="66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 корнями,  была обнародована в 1591  г. </a:t>
            </a:r>
          </a:p>
          <a:p>
            <a:pPr lvl="0"/>
            <a:endParaRPr lang="ru-RU" sz="2000" dirty="0" smtClean="0">
              <a:latin typeface="Monotype Corsiva" pitchFamily="66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Теперь она носит имя Виета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702321"/>
          </a:xfrm>
        </p:spPr>
        <p:txBody>
          <a:bodyPr/>
          <a:lstStyle/>
          <a:p>
            <a:r>
              <a:rPr lang="ru-RU" dirty="0" smtClean="0"/>
              <a:t>Задача: записать приведенное квадратное уравнение, корнями которого были бы числа -3; 1.</a:t>
            </a:r>
          </a:p>
          <a:p>
            <a:r>
              <a:rPr lang="ru-RU" dirty="0" smtClean="0"/>
              <a:t>2.</a:t>
            </a:r>
            <a:r>
              <a:rPr lang="ru-RU" dirty="0" smtClean="0"/>
              <a:t> Не решая квадратные уравнения определить корни?</a:t>
            </a:r>
          </a:p>
          <a:p>
            <a:pPr lvl="0">
              <a:buNone/>
            </a:pPr>
            <a:r>
              <a:rPr lang="ru-RU" dirty="0" smtClean="0"/>
              <a:t>1. х²-9х+20=0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2. х²+11х-12=0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3. х²+х-56=0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4. 13х²-18х+5=0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b="1" u="sng">
                <a:solidFill>
                  <a:srgbClr val="00361B"/>
                </a:solidFill>
              </a:rPr>
              <a:t>Цели урока:</a:t>
            </a:r>
          </a:p>
          <a:p>
            <a:pPr>
              <a:buFont typeface="Wingdings" pitchFamily="2" charset="2"/>
              <a:buNone/>
            </a:pPr>
            <a:endParaRPr lang="ru-RU" sz="3600" b="1">
              <a:solidFill>
                <a:srgbClr val="00361B"/>
              </a:solidFill>
            </a:endParaRPr>
          </a:p>
          <a:p>
            <a:r>
              <a:rPr lang="ru-RU" sz="2900" b="1">
                <a:solidFill>
                  <a:srgbClr val="00361B"/>
                </a:solidFill>
              </a:rPr>
              <a:t>Выяснить зависимость между корнями и коэффициентами приведенного квадратного уравнения;</a:t>
            </a:r>
          </a:p>
          <a:p>
            <a:r>
              <a:rPr lang="ru-RU" sz="2900" b="1">
                <a:solidFill>
                  <a:srgbClr val="00361B"/>
                </a:solidFill>
              </a:rPr>
              <a:t>Научиться применять эту зависимость для решения задач.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1268413"/>
            <a:ext cx="7772400" cy="2016125"/>
          </a:xfrm>
        </p:spPr>
        <p:txBody>
          <a:bodyPr/>
          <a:lstStyle/>
          <a:p>
            <a:pPr algn="ctr"/>
            <a:r>
              <a:rPr lang="ru-RU" sz="6600" b="1">
                <a:solidFill>
                  <a:srgbClr val="00361B"/>
                </a:solidFill>
                <a:latin typeface="Arial" charset="0"/>
              </a:rPr>
              <a:t>Теорема Виета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421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88"/>
                <a:gridCol w="1428760"/>
                <a:gridCol w="2343152"/>
                <a:gridCol w="2057400"/>
              </a:tblGrid>
              <a:tr h="60212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Корни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Произведение корней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 корней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– 2х – 15 =0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+ 3х – 28 = 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- 14х + 48 = 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+ 15х + 36 = 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+ </a:t>
                      </a: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– 6 = 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+ 6х + 8 = 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89441" name="Rectangle 1"/>
          <p:cNvSpPr>
            <a:spLocks noChangeArrowheads="1"/>
          </p:cNvSpPr>
          <p:nvPr/>
        </p:nvSpPr>
        <p:spPr bwMode="auto">
          <a:xfrm>
            <a:off x="1071538" y="428604"/>
            <a:ext cx="69294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Группа №1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229600" cy="4453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5974"/>
                <a:gridCol w="1928826"/>
                <a:gridCol w="2057400"/>
                <a:gridCol w="2057400"/>
              </a:tblGrid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Определить коэффициенты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Найти  а +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в+с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Найти корни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-3х</a:t>
                      </a:r>
                      <a:r>
                        <a:rPr lang="ru-RU" sz="1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+ 5х – 2 =0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8х</a:t>
                      </a:r>
                      <a:r>
                        <a:rPr lang="ru-RU" sz="1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- 3х – 5 = 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-х</a:t>
                      </a:r>
                      <a:r>
                        <a:rPr lang="ru-RU" sz="1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+ 9х - 8 = 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4х</a:t>
                      </a:r>
                      <a:r>
                        <a:rPr lang="ru-RU" sz="1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+ 5х - 9 = 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+ 5х – 6 = 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12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-2х</a:t>
                      </a:r>
                      <a:r>
                        <a:rPr lang="ru-RU" sz="18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- 3х + 5 = 0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88417" name="Rectangle 1"/>
          <p:cNvSpPr>
            <a:spLocks noChangeArrowheads="1"/>
          </p:cNvSpPr>
          <p:nvPr/>
        </p:nvSpPr>
        <p:spPr bwMode="auto">
          <a:xfrm rot="10800000" flipV="1">
            <a:off x="1357290" y="485717"/>
            <a:ext cx="41434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Группа №2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902</TotalTime>
  <Words>424</Words>
  <Application>Microsoft PowerPoint</Application>
  <PresentationFormat>Экран (4:3)</PresentationFormat>
  <Paragraphs>83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Край</vt:lpstr>
      <vt:lpstr>Слайд 1</vt:lpstr>
      <vt:lpstr>Слайд 2</vt:lpstr>
      <vt:lpstr>Слайд 3</vt:lpstr>
      <vt:lpstr>Слайд 4</vt:lpstr>
      <vt:lpstr>Слайд 5</vt:lpstr>
      <vt:lpstr>Слайд 6</vt:lpstr>
      <vt:lpstr>Теорема Виета</vt:lpstr>
      <vt:lpstr>Слайд 8</vt:lpstr>
      <vt:lpstr>Слайд 9</vt:lpstr>
      <vt:lpstr>Слайд 10</vt:lpstr>
      <vt:lpstr>Ситуации, в которых может использоваться теорема Виета:  1.Проверка правильности найденных корней. 2. Составление квадратных уравнений с заданными корнями. 3. Устное нахождение целых корней приведенного квадратного уравнения.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Теорема Виета</dc:title>
  <dc:creator>Сергей</dc:creator>
  <cp:lastModifiedBy>KOt</cp:lastModifiedBy>
  <cp:revision>39</cp:revision>
  <dcterms:created xsi:type="dcterms:W3CDTF">2006-02-17T17:35:06Z</dcterms:created>
  <dcterms:modified xsi:type="dcterms:W3CDTF">2016-11-22T13:33:53Z</dcterms:modified>
</cp:coreProperties>
</file>