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4" r:id="rId1"/>
  </p:sldMasterIdLst>
  <p:notesMasterIdLst>
    <p:notesMasterId r:id="rId29"/>
  </p:notesMasterIdLst>
  <p:handoutMasterIdLst>
    <p:handoutMasterId r:id="rId30"/>
  </p:handoutMasterIdLst>
  <p:sldIdLst>
    <p:sldId id="289" r:id="rId2"/>
    <p:sldId id="290" r:id="rId3"/>
    <p:sldId id="291" r:id="rId4"/>
    <p:sldId id="320" r:id="rId5"/>
    <p:sldId id="293" r:id="rId6"/>
    <p:sldId id="294" r:id="rId7"/>
    <p:sldId id="256" r:id="rId8"/>
    <p:sldId id="319" r:id="rId9"/>
    <p:sldId id="259" r:id="rId10"/>
    <p:sldId id="258" r:id="rId11"/>
    <p:sldId id="267" r:id="rId12"/>
    <p:sldId id="325" r:id="rId13"/>
    <p:sldId id="276" r:id="rId14"/>
    <p:sldId id="308" r:id="rId15"/>
    <p:sldId id="309" r:id="rId16"/>
    <p:sldId id="310" r:id="rId17"/>
    <p:sldId id="312" r:id="rId18"/>
    <p:sldId id="324" r:id="rId19"/>
    <p:sldId id="313" r:id="rId20"/>
    <p:sldId id="314" r:id="rId21"/>
    <p:sldId id="264" r:id="rId22"/>
    <p:sldId id="268" r:id="rId23"/>
    <p:sldId id="302" r:id="rId24"/>
    <p:sldId id="326" r:id="rId25"/>
    <p:sldId id="300" r:id="rId26"/>
    <p:sldId id="323" r:id="rId27"/>
    <p:sldId id="284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CCECFF"/>
    <a:srgbClr val="CCFFCC"/>
    <a:srgbClr val="009900"/>
    <a:srgbClr val="FFCCFF"/>
    <a:srgbClr val="FF99FF"/>
    <a:srgbClr val="CC99FF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56" autoAdjust="0"/>
    <p:restoredTop sz="92782" autoAdjust="0"/>
  </p:normalViewPr>
  <p:slideViewPr>
    <p:cSldViewPr>
      <p:cViewPr>
        <p:scale>
          <a:sx n="70" d="100"/>
          <a:sy n="70" d="100"/>
        </p:scale>
        <p:origin x="-1374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52092DD-6D20-4CB4-9875-62507D28F476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4B70471-CAB6-4201-90D2-330128BA1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9E658C77-DEA7-44E0-97E9-66CDFAEEA2BB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03D27DA4-2EDA-4FB7-885E-C9C3396B86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ABD1A-E2F0-426D-8557-60A297B2BB36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32696-89D4-4830-9ADE-2A9ADE0F1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160C4E-7046-41CC-8F8D-3935F2611DF6}" type="datetimeFigureOut">
              <a:rPr lang="ru-RU" smtClean="0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0A17E7-3BD4-4CBF-9F1C-44D92BBB8A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160C4E-7046-41CC-8F8D-3935F2611DF6}" type="datetimeFigureOut">
              <a:rPr lang="ru-RU" smtClean="0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0A17E7-3BD4-4CBF-9F1C-44D92BBB8A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21F715-A87D-4D27-B2B7-0DD743B9D4F7}" type="datetimeFigureOut">
              <a:rPr lang="ru-RU" smtClean="0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81B65C-E64B-4473-B42C-ACABA9EB1D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ABD1A-E2F0-426D-8557-60A297B2BB36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32696-89D4-4830-9ADE-2A9ADE0F1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439A8E-F3EE-46D8-9CF7-22413DB0EF05}" type="datetimeFigureOut">
              <a:rPr lang="ru-RU" smtClean="0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A2DE11-6B59-438B-89B7-69A636F642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68BFAD-F21D-4AA8-AA80-DBA96D5E45A1}" type="datetimeFigureOut">
              <a:rPr lang="ru-RU" smtClean="0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6F3DD0-C13C-41A9-83C7-EF2F85D712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9A3475-84F0-4E1B-A6E3-A044984233D3}" type="datetimeFigureOut">
              <a:rPr lang="ru-RU" smtClean="0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8CD994-6EDD-4D37-A583-9224AC41748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ABD1A-E2F0-426D-8557-60A297B2BB36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32696-89D4-4830-9ADE-2A9ADE0F1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F1DFFB-0294-485D-9C27-F6C125515CE9}" type="datetimeFigureOut">
              <a:rPr lang="ru-RU" smtClean="0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B9E9D6-0507-4EF6-A535-CB0EC4ED47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3B5735-A0E9-48C5-82C8-1F65F3DDFB62}" type="datetimeFigureOut">
              <a:rPr lang="ru-RU" smtClean="0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6BDD46-0CB3-4A11-8143-9DB5DC4353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6160C4E-7046-41CC-8F8D-3935F2611DF6}" type="datetimeFigureOut">
              <a:rPr lang="ru-RU" smtClean="0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60A17E7-3BD4-4CBF-9F1C-44D92BBB8A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slide" Target="slide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slide" Target="slide6.xml"/><Relationship Id="rId7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hq-wallpapers_ru_macro_12_1280x1024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9" name="Rectangle 3"/>
          <p:cNvSpPr txBox="1">
            <a:spLocks noChangeArrowheads="1"/>
          </p:cNvSpPr>
          <p:nvPr/>
        </p:nvSpPr>
        <p:spPr bwMode="white">
          <a:xfrm>
            <a:off x="571472" y="1357298"/>
            <a:ext cx="5643562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400" b="1" dirty="0" err="1"/>
              <a:t>Мультимедийная</a:t>
            </a:r>
            <a:r>
              <a:rPr lang="ru-RU" sz="2400" b="1" dirty="0"/>
              <a:t> разработка </a:t>
            </a:r>
          </a:p>
          <a:p>
            <a:pPr algn="ctr"/>
            <a:endParaRPr lang="ru-RU" sz="2400" i="1" dirty="0"/>
          </a:p>
          <a:p>
            <a:pPr algn="ctr"/>
            <a:r>
              <a:rPr lang="ru-RU" sz="2400" i="1" dirty="0"/>
              <a:t>образовательной области</a:t>
            </a:r>
            <a:r>
              <a:rPr lang="ru-RU" sz="2400" dirty="0"/>
              <a:t> </a:t>
            </a:r>
            <a:r>
              <a:rPr lang="ru-RU" sz="2400" dirty="0" smtClean="0"/>
              <a:t>«Речевое развитие» </a:t>
            </a:r>
            <a:endParaRPr lang="ru-RU" sz="2400" dirty="0"/>
          </a:p>
          <a:p>
            <a:pPr algn="ctr"/>
            <a:r>
              <a:rPr lang="ru-RU" sz="2400" b="1" i="1" dirty="0"/>
              <a:t>непосредственно-образовательной деятельности</a:t>
            </a:r>
            <a:r>
              <a:rPr lang="ru-RU" sz="2400" dirty="0"/>
              <a:t> </a:t>
            </a:r>
          </a:p>
          <a:p>
            <a:pPr algn="ctr"/>
            <a:r>
              <a:rPr lang="ru-RU" sz="2400" dirty="0"/>
              <a:t>развитию речи </a:t>
            </a:r>
          </a:p>
          <a:p>
            <a:pPr algn="ctr"/>
            <a:r>
              <a:rPr lang="ru-RU" sz="2400" dirty="0"/>
              <a:t>с детьми 4-5 лет группы общеразвивающей направленности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2400" dirty="0"/>
          </a:p>
        </p:txBody>
      </p:sp>
      <p:sp>
        <p:nvSpPr>
          <p:cNvPr id="6150" name="Содержимое 1"/>
          <p:cNvSpPr txBox="1">
            <a:spLocks/>
          </p:cNvSpPr>
          <p:nvPr/>
        </p:nvSpPr>
        <p:spPr bwMode="auto">
          <a:xfrm>
            <a:off x="1357290" y="5857875"/>
            <a:ext cx="5357835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ctr">
              <a:spcBef>
                <a:spcPts val="600"/>
              </a:spcBef>
              <a:buClr>
                <a:schemeClr val="accent1"/>
              </a:buClr>
              <a:buSzPct val="76000"/>
              <a:buFont typeface="Arial" pitchFamily="34" charset="0"/>
              <a:buNone/>
            </a:pPr>
            <a:r>
              <a:rPr lang="ru-RU" sz="2000" b="1" i="1" dirty="0" err="1" smtClean="0"/>
              <a:t>Атапина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Роушания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Шайхмурзиновна</a:t>
            </a:r>
            <a:endParaRPr lang="ru-RU" sz="2000" b="1" i="1" dirty="0"/>
          </a:p>
          <a:p>
            <a:pPr marL="273050" indent="-273050" algn="ctr">
              <a:spcBef>
                <a:spcPts val="600"/>
              </a:spcBef>
              <a:buClr>
                <a:schemeClr val="accent1"/>
              </a:buClr>
              <a:buSzPct val="76000"/>
              <a:buFont typeface="Arial" pitchFamily="34" charset="0"/>
              <a:buNone/>
            </a:pPr>
            <a:r>
              <a:rPr lang="ru-RU" sz="2000" i="1" dirty="0"/>
              <a:t>воспитатель</a:t>
            </a:r>
          </a:p>
        </p:txBody>
      </p:sp>
      <p:pic>
        <p:nvPicPr>
          <p:cNvPr id="8" name="Picture 2" descr="D:\Презентация Атапиной Р.Ш. ДОУ №50\100CANON\IMG_01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72132" y="1428736"/>
            <a:ext cx="3308707" cy="39290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:\J00911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" name="Скругленный прямоугольник 18"/>
          <p:cNvSpPr/>
          <p:nvPr/>
        </p:nvSpPr>
        <p:spPr>
          <a:xfrm>
            <a:off x="857224" y="1000108"/>
            <a:ext cx="7500990" cy="642942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ОРГАНИЗАЦИОННЫЙ ЭТАП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928688" y="1785938"/>
            <a:ext cx="7345362" cy="785812"/>
          </a:xfrm>
          <a:prstGeom prst="flowChartAlternateProcess">
            <a:avLst/>
          </a:prstGeom>
          <a:gradFill flip="none" rotWithShape="1">
            <a:gsLst>
              <a:gs pos="5100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3500000" scaled="1"/>
            <a:tileRect/>
          </a:gradFill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Century Gothic" pitchFamily="34" charset="0"/>
              </a:rPr>
              <a:t>Создание благоприятной эмоциональной обстановки.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Century Gothic" pitchFamily="34" charset="0"/>
              </a:rPr>
              <a:t>Формирование интереса и желания  заниматься, учиться, играть.</a:t>
            </a:r>
            <a:endParaRPr lang="ru-RU" sz="1600" dirty="0">
              <a:latin typeface="Century Gothic" pitchFamily="34" charset="0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285750" y="2786063"/>
            <a:ext cx="857250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ru-RU" b="1" dirty="0">
                <a:cs typeface="+mn-cs"/>
              </a:rPr>
              <a:t>Введение в занятие: Приглашение к занятию.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b="1" dirty="0">
                <a:cs typeface="+mn-cs"/>
              </a:rPr>
              <a:t>Цель: </a:t>
            </a:r>
            <a:r>
              <a:rPr lang="ru-RU" dirty="0">
                <a:cs typeface="Arial" charset="0"/>
              </a:rPr>
              <a:t>Повторение пройденного материала</a:t>
            </a:r>
            <a:endParaRPr lang="ru-RU" b="1" dirty="0"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ru-RU" i="1" dirty="0">
                <a:cs typeface="+mn-cs"/>
              </a:rPr>
              <a:t>Прямая: </a:t>
            </a:r>
            <a:r>
              <a:rPr lang="ru-RU" dirty="0">
                <a:cs typeface="+mn-cs"/>
              </a:rPr>
              <a:t>Нацелить детей на то, чем мы будем заниматься.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ru-RU" i="1" dirty="0" smtClean="0">
                <a:cs typeface="+mn-cs"/>
              </a:rPr>
              <a:t>Косвенная:</a:t>
            </a:r>
            <a:r>
              <a:rPr lang="ru-RU" dirty="0" smtClean="0">
                <a:solidFill>
                  <a:srgbClr val="FF0000"/>
                </a:solidFill>
                <a:cs typeface="+mn-cs"/>
              </a:rPr>
              <a:t> </a:t>
            </a:r>
            <a:r>
              <a:rPr lang="ru-RU" dirty="0">
                <a:cs typeface="+mn-cs"/>
              </a:rPr>
              <a:t>Развитие концентрации внимания, памяти, наглядно-образного мышления.</a:t>
            </a:r>
          </a:p>
        </p:txBody>
      </p:sp>
      <p:sp>
        <p:nvSpPr>
          <p:cNvPr id="18" name="Содержимое 2"/>
          <p:cNvSpPr txBox="1">
            <a:spLocks/>
          </p:cNvSpPr>
          <p:nvPr/>
        </p:nvSpPr>
        <p:spPr bwMode="auto">
          <a:xfrm>
            <a:off x="500063" y="4643438"/>
            <a:ext cx="507206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 typeface="Arial" charset="0"/>
              <a:buNone/>
              <a:defRPr/>
            </a:pPr>
            <a:r>
              <a:rPr lang="ru-RU" i="1" dirty="0">
                <a:cs typeface="+mn-cs"/>
              </a:rPr>
              <a:t>     Воспитатель предлагает детям  настроится на поездку к </a:t>
            </a:r>
            <a:r>
              <a:rPr lang="ru-RU" i="1" dirty="0" smtClean="0">
                <a:cs typeface="+mn-cs"/>
              </a:rPr>
              <a:t>лесовику.</a:t>
            </a:r>
            <a:endParaRPr lang="ru-RU" i="1" dirty="0">
              <a:cs typeface="+mn-cs"/>
            </a:endParaRPr>
          </a:p>
          <a:p>
            <a:pPr marL="342900" indent="-342900" algn="just">
              <a:spcBef>
                <a:spcPct val="20000"/>
              </a:spcBef>
              <a:buFont typeface="Arial" charset="0"/>
              <a:buNone/>
              <a:defRPr/>
            </a:pPr>
            <a:r>
              <a:rPr lang="ru-RU" b="1" i="1" dirty="0">
                <a:cs typeface="+mn-cs"/>
              </a:rPr>
              <a:t>Особый</a:t>
            </a:r>
            <a:r>
              <a:rPr lang="ru-RU" i="1" dirty="0">
                <a:cs typeface="+mn-cs"/>
              </a:rPr>
              <a:t> </a:t>
            </a:r>
            <a:r>
              <a:rPr lang="ru-RU" b="1" i="1" dirty="0">
                <a:cs typeface="+mn-cs"/>
              </a:rPr>
              <a:t>интерес</a:t>
            </a:r>
            <a:r>
              <a:rPr lang="ru-RU" i="1" dirty="0">
                <a:cs typeface="+mn-cs"/>
              </a:rPr>
              <a:t>: процесс игры.</a:t>
            </a:r>
          </a:p>
        </p:txBody>
      </p:sp>
      <p:pic>
        <p:nvPicPr>
          <p:cNvPr id="2050" name="Picture 2" descr="D:\Презентация Атапиной Р.Ш. ДОУ №50\100CANON\IMG_00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86446" y="4214818"/>
            <a:ext cx="2755711" cy="2066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:\J00911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5" name="Содержимое 4"/>
          <p:cNvSpPr>
            <a:spLocks noGrp="1"/>
          </p:cNvSpPr>
          <p:nvPr>
            <p:ph idx="1"/>
          </p:nvPr>
        </p:nvSpPr>
        <p:spPr>
          <a:xfrm>
            <a:off x="357158" y="1714488"/>
            <a:ext cx="8320087" cy="2571768"/>
          </a:xfrm>
        </p:spPr>
        <p:txBody>
          <a:bodyPr>
            <a:noAutofit/>
          </a:bodyPr>
          <a:lstStyle/>
          <a:p>
            <a:pPr indent="20638" algn="just">
              <a:buNone/>
              <a:defRPr/>
            </a:pPr>
            <a:r>
              <a:rPr lang="ru-RU" sz="1600" dirty="0" smtClean="0">
                <a:latin typeface="Century Gothic" pitchFamily="34" charset="0"/>
              </a:rPr>
              <a:t>Вход детей в группу. Дети встают полукругом.</a:t>
            </a:r>
          </a:p>
          <a:p>
            <a:pPr>
              <a:buNone/>
            </a:pPr>
            <a:r>
              <a:rPr lang="ru-RU" sz="1600" b="1" dirty="0" smtClean="0">
                <a:latin typeface="Century Gothic" pitchFamily="34" charset="0"/>
              </a:rPr>
              <a:t> Воспитатель: </a:t>
            </a:r>
            <a:r>
              <a:rPr lang="ru-RU" sz="1600" dirty="0" smtClean="0">
                <a:latin typeface="Century Gothic" pitchFamily="34" charset="0"/>
              </a:rPr>
              <a:t>Здравствуйте, ребята! </a:t>
            </a:r>
          </a:p>
          <a:p>
            <a:pPr>
              <a:buNone/>
            </a:pPr>
            <a:r>
              <a:rPr lang="ru-RU" sz="1600" i="1" dirty="0" smtClean="0">
                <a:latin typeface="Century Gothic" pitchFamily="34" charset="0"/>
              </a:rPr>
              <a:t>		Ты мой друг и я твой друг.</a:t>
            </a:r>
          </a:p>
          <a:p>
            <a:pPr>
              <a:buNone/>
            </a:pPr>
            <a:r>
              <a:rPr lang="ru-RU" sz="1600" i="1" dirty="0" smtClean="0">
                <a:latin typeface="Century Gothic" pitchFamily="34" charset="0"/>
              </a:rPr>
              <a:t>		Крепко за руки возьмись </a:t>
            </a:r>
          </a:p>
          <a:p>
            <a:pPr>
              <a:buNone/>
            </a:pPr>
            <a:r>
              <a:rPr lang="ru-RU" sz="1600" i="1" dirty="0" smtClean="0">
                <a:latin typeface="Century Gothic" pitchFamily="34" charset="0"/>
              </a:rPr>
              <a:t>		И друг другу улыбнись!   </a:t>
            </a:r>
          </a:p>
          <a:p>
            <a:pPr>
              <a:buNone/>
            </a:pPr>
            <a:r>
              <a:rPr lang="ru-RU" sz="1600" dirty="0" smtClean="0">
                <a:latin typeface="Century Gothic" pitchFamily="34" charset="0"/>
              </a:rPr>
              <a:t>Ребята, посмотрите, к нам прилетел воздушный шарик!  Ребята, посмотрите, здесь письмо. Давайте прочитаем!</a:t>
            </a:r>
            <a:br>
              <a:rPr lang="ru-RU" sz="1600" dirty="0" smtClean="0">
                <a:latin typeface="Century Gothic" pitchFamily="34" charset="0"/>
              </a:rPr>
            </a:br>
            <a:endParaRPr lang="ru-RU" sz="1600" dirty="0" smtClean="0">
              <a:latin typeface="Century Gothic" pitchFamily="34" charset="0"/>
            </a:endParaRPr>
          </a:p>
          <a:p>
            <a:pPr indent="20638" algn="just">
              <a:buNone/>
              <a:defRPr/>
            </a:pPr>
            <a:endParaRPr lang="ru-RU" sz="1600" dirty="0" smtClean="0">
              <a:latin typeface="Century Gothic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57224" y="1071546"/>
            <a:ext cx="7500990" cy="571504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ОРГАНИЗАЦИОННЫЙ </a:t>
            </a:r>
            <a:r>
              <a:rPr lang="ru-RU" sz="20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ЭТАП</a:t>
            </a:r>
            <a:endParaRPr lang="ru-RU" sz="2000" b="1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latin typeface="Century Gothic" pitchFamily="34" charset="0"/>
            </a:endParaRPr>
          </a:p>
        </p:txBody>
      </p:sp>
      <p:sp>
        <p:nvSpPr>
          <p:cNvPr id="13" name="Содержимое 4"/>
          <p:cNvSpPr txBox="1">
            <a:spLocks/>
          </p:cNvSpPr>
          <p:nvPr/>
        </p:nvSpPr>
        <p:spPr>
          <a:xfrm>
            <a:off x="357158" y="3786190"/>
            <a:ext cx="4643470" cy="24288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buNone/>
            </a:pPr>
            <a:r>
              <a:rPr lang="ru-RU" sz="1600" i="1" dirty="0" smtClean="0"/>
              <a:t>Здравствуйте девочки и мальчики! Приглашаю вас в гости. Буду очень              </a:t>
            </a:r>
          </a:p>
          <a:p>
            <a:pPr>
              <a:buNone/>
            </a:pPr>
            <a:r>
              <a:rPr lang="ru-RU" sz="1600" i="1" dirty="0" smtClean="0"/>
              <a:t>                   рад встрече с вами!   Лесник.</a:t>
            </a:r>
            <a:endParaRPr lang="ru-RU" sz="16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Воспитатель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: Оказывается, лесник приглашает, вас к себе в гости. А вы знаете кто такой лесник?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Дети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n-ea"/>
                <a:cs typeface="+mn-cs"/>
              </a:rPr>
              <a:t>: Это человек, который живет в лесу.      </a:t>
            </a:r>
          </a:p>
        </p:txBody>
      </p:sp>
      <p:pic>
        <p:nvPicPr>
          <p:cNvPr id="3074" name="Picture 2" descr="D:\Презентация Атапиной Р.Ш. ДОУ №50\100CANON\IMG_00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8" y="3554035"/>
            <a:ext cx="3350931" cy="2513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:\J00911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5" name="Содержимое 4"/>
          <p:cNvSpPr>
            <a:spLocks noGrp="1"/>
          </p:cNvSpPr>
          <p:nvPr>
            <p:ph idx="1"/>
          </p:nvPr>
        </p:nvSpPr>
        <p:spPr>
          <a:xfrm>
            <a:off x="357188" y="1857374"/>
            <a:ext cx="8320087" cy="1500188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1600" b="1" dirty="0" smtClean="0">
                <a:latin typeface="Century Gothic" pitchFamily="34" charset="0"/>
              </a:rPr>
              <a:t>Воспитатель</a:t>
            </a:r>
            <a:r>
              <a:rPr lang="ru-RU" sz="1600" dirty="0" smtClean="0">
                <a:latin typeface="Century Gothic" pitchFamily="34" charset="0"/>
              </a:rPr>
              <a:t>:  Как называется его домик? </a:t>
            </a:r>
          </a:p>
          <a:p>
            <a:pPr lvl="0">
              <a:buNone/>
            </a:pPr>
            <a:r>
              <a:rPr lang="ru-RU" sz="1600" b="1" dirty="0" smtClean="0">
                <a:latin typeface="Century Gothic" pitchFamily="34" charset="0"/>
              </a:rPr>
              <a:t>Дети</a:t>
            </a:r>
            <a:r>
              <a:rPr lang="ru-RU" sz="1600" dirty="0" smtClean="0">
                <a:latin typeface="Century Gothic" pitchFamily="34" charset="0"/>
              </a:rPr>
              <a:t>: Сторожка.</a:t>
            </a:r>
          </a:p>
          <a:p>
            <a:pPr lvl="0">
              <a:buNone/>
            </a:pPr>
            <a:r>
              <a:rPr lang="ru-RU" sz="1600" b="1" dirty="0" smtClean="0">
                <a:latin typeface="Century Gothic" pitchFamily="34" charset="0"/>
              </a:rPr>
              <a:t>Воспитатель</a:t>
            </a:r>
            <a:r>
              <a:rPr lang="ru-RU" sz="1600" dirty="0" smtClean="0">
                <a:latin typeface="Century Gothic" pitchFamily="34" charset="0"/>
              </a:rPr>
              <a:t>: Правильно.  Лесник - это человек, который следит за лесом, чтобы никто не обижал зверей в лесу, не бросал мусор, не ломал деревья, не рвал цветы.</a:t>
            </a:r>
          </a:p>
          <a:p>
            <a:pPr>
              <a:buNone/>
              <a:defRPr/>
            </a:pPr>
            <a:endParaRPr lang="ru-RU" sz="1600" dirty="0" smtClean="0">
              <a:latin typeface="Century Gothic" pitchFamily="34" charset="0"/>
            </a:endParaRPr>
          </a:p>
          <a:p>
            <a:pPr indent="20638" algn="just">
              <a:buNone/>
              <a:defRPr/>
            </a:pPr>
            <a:endParaRPr lang="ru-RU" sz="1600" dirty="0" smtClean="0">
              <a:latin typeface="Century Gothic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57224" y="1071546"/>
            <a:ext cx="7500990" cy="571504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ОРГАНИЗАЦИОННЫЙ </a:t>
            </a:r>
            <a:r>
              <a:rPr lang="ru-RU" sz="20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ЭТАП</a:t>
            </a:r>
            <a:endParaRPr lang="ru-RU" sz="2000" b="1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latin typeface="Century Gothic" pitchFamily="34" charset="0"/>
            </a:endParaRPr>
          </a:p>
        </p:txBody>
      </p:sp>
      <p:pic>
        <p:nvPicPr>
          <p:cNvPr id="4098" name="Picture 2" descr="D:\Презентация Атапиной Р.Ш. ДОУ №50\100CANON\IMG_00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3643314"/>
            <a:ext cx="3214710" cy="24111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9" name="Picture 3" descr="D:\Презентация Атапиной Р.Ш. ДОУ №50\100CANON\IMG_00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81604" y="3643314"/>
            <a:ext cx="3231899" cy="24240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:\J00911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42938" y="3643313"/>
            <a:ext cx="7858125" cy="56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>
              <a:defRPr/>
            </a:pPr>
            <a:endParaRPr lang="ru-RU" sz="1600" b="1" dirty="0">
              <a:latin typeface="+mj-lt"/>
              <a:cs typeface="+mn-cs"/>
            </a:endParaRPr>
          </a:p>
          <a:p>
            <a:pPr eaLnBrk="0" hangingPunct="0">
              <a:defRPr/>
            </a:pPr>
            <a:endParaRPr lang="ru-RU" dirty="0">
              <a:latin typeface="Arial" pitchFamily="34" charset="0"/>
              <a:cs typeface="+mn-cs"/>
            </a:endParaRPr>
          </a:p>
        </p:txBody>
      </p:sp>
      <p:sp>
        <p:nvSpPr>
          <p:cNvPr id="19461" name="Rectangle 1"/>
          <p:cNvSpPr>
            <a:spLocks noChangeArrowheads="1"/>
          </p:cNvSpPr>
          <p:nvPr/>
        </p:nvSpPr>
        <p:spPr bwMode="auto">
          <a:xfrm>
            <a:off x="642938" y="1785938"/>
            <a:ext cx="807243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/>
            <a:r>
              <a:rPr lang="ru-RU" sz="1600" b="1" dirty="0" smtClean="0"/>
              <a:t>Воспитатель</a:t>
            </a:r>
            <a:r>
              <a:rPr lang="ru-RU" sz="1600" dirty="0" smtClean="0"/>
              <a:t>: Вы хотите пойти в гости?</a:t>
            </a:r>
          </a:p>
          <a:p>
            <a:pPr lvl="0"/>
            <a:r>
              <a:rPr lang="ru-RU" sz="1600" b="1" dirty="0" smtClean="0"/>
              <a:t>Дети</a:t>
            </a:r>
            <a:r>
              <a:rPr lang="ru-RU" sz="1600" dirty="0" smtClean="0"/>
              <a:t>: Да.</a:t>
            </a:r>
          </a:p>
          <a:p>
            <a:pPr lvl="0"/>
            <a:r>
              <a:rPr lang="ru-RU" sz="1600" b="1" dirty="0" smtClean="0"/>
              <a:t>Воспитатель</a:t>
            </a:r>
            <a:r>
              <a:rPr lang="ru-RU" sz="1600" dirty="0" smtClean="0"/>
              <a:t>: А кто же покажет нам туда дорогу? Смотрите, пчелка. Давайте у нее спросим:</a:t>
            </a:r>
          </a:p>
          <a:p>
            <a:pPr lvl="0"/>
            <a:r>
              <a:rPr lang="ru-RU" sz="1600" b="1" dirty="0" smtClean="0"/>
              <a:t>Дети</a:t>
            </a:r>
            <a:r>
              <a:rPr lang="ru-RU" sz="1600" dirty="0" smtClean="0"/>
              <a:t>:  Пчёлка, пчёлка - покажи, </a:t>
            </a:r>
          </a:p>
          <a:p>
            <a:pPr lvl="0"/>
            <a:r>
              <a:rPr lang="ru-RU" sz="1600" dirty="0" smtClean="0"/>
              <a:t>            Пчёлка, пчёлка - расскажи. </a:t>
            </a:r>
          </a:p>
          <a:p>
            <a:pPr lvl="0"/>
            <a:r>
              <a:rPr lang="ru-RU" sz="1600" dirty="0" smtClean="0"/>
              <a:t>            Как найти дорожку, </a:t>
            </a:r>
          </a:p>
          <a:p>
            <a:pPr lvl="0"/>
            <a:r>
              <a:rPr lang="ru-RU" sz="1600" dirty="0" smtClean="0"/>
              <a:t>            К леснику в сторожку?</a:t>
            </a:r>
          </a:p>
          <a:p>
            <a:pPr lvl="0"/>
            <a:r>
              <a:rPr lang="ru-RU" sz="1600" b="1" dirty="0" smtClean="0"/>
              <a:t>Пчелка</a:t>
            </a:r>
            <a:r>
              <a:rPr lang="ru-RU" sz="1600" dirty="0" smtClean="0"/>
              <a:t>:   Покажу конечно. Но, я хотела у вас спросить, вы знаете песенку комарика?     </a:t>
            </a:r>
          </a:p>
          <a:p>
            <a:pPr lvl="0"/>
            <a:r>
              <a:rPr lang="ru-RU" sz="1600" b="1" dirty="0" smtClean="0"/>
              <a:t>Дети</a:t>
            </a:r>
            <a:r>
              <a:rPr lang="ru-RU" sz="1600" dirty="0" smtClean="0"/>
              <a:t>: </a:t>
            </a:r>
            <a:r>
              <a:rPr lang="ru-RU" sz="1600" dirty="0" err="1" smtClean="0"/>
              <a:t>З-з-з-з-з</a:t>
            </a:r>
            <a:r>
              <a:rPr lang="ru-RU" sz="1600" dirty="0" smtClean="0"/>
              <a:t>.</a:t>
            </a:r>
          </a:p>
          <a:p>
            <a:pPr lvl="0"/>
            <a:r>
              <a:rPr lang="ru-RU" sz="1600" b="1" dirty="0" smtClean="0"/>
              <a:t>Пчелка</a:t>
            </a:r>
            <a:r>
              <a:rPr lang="ru-RU" sz="1600" dirty="0" smtClean="0"/>
              <a:t>: Песенку жука?</a:t>
            </a:r>
          </a:p>
          <a:p>
            <a:pPr lvl="0"/>
            <a:r>
              <a:rPr lang="ru-RU" sz="1600" b="1" dirty="0" smtClean="0"/>
              <a:t>Дети</a:t>
            </a:r>
            <a:r>
              <a:rPr lang="ru-RU" sz="1600" dirty="0" smtClean="0"/>
              <a:t>: </a:t>
            </a:r>
            <a:r>
              <a:rPr lang="ru-RU" sz="1600" dirty="0" err="1" smtClean="0"/>
              <a:t>Ж-ж-ж-ж</a:t>
            </a:r>
            <a:r>
              <a:rPr lang="ru-RU" sz="1600" dirty="0" smtClean="0"/>
              <a:t>.</a:t>
            </a:r>
          </a:p>
          <a:p>
            <a:pPr lvl="0"/>
            <a:r>
              <a:rPr lang="ru-RU" sz="1600" b="1" dirty="0" smtClean="0"/>
              <a:t>Пчелка</a:t>
            </a:r>
            <a:r>
              <a:rPr lang="ru-RU" sz="1600" dirty="0" smtClean="0"/>
              <a:t>: Песенку  ветра?</a:t>
            </a:r>
          </a:p>
          <a:p>
            <a:pPr lvl="0"/>
            <a:r>
              <a:rPr lang="ru-RU" sz="1600" b="1" dirty="0" smtClean="0"/>
              <a:t>Дети</a:t>
            </a:r>
            <a:r>
              <a:rPr lang="ru-RU" sz="1600" dirty="0" smtClean="0"/>
              <a:t>: Ш-ш-ш-ш.</a:t>
            </a:r>
          </a:p>
          <a:p>
            <a:pPr lvl="0"/>
            <a:r>
              <a:rPr lang="ru-RU" sz="1600" b="1" dirty="0" smtClean="0"/>
              <a:t>Пчелка</a:t>
            </a:r>
            <a:r>
              <a:rPr lang="ru-RU" sz="1600" dirty="0" smtClean="0"/>
              <a:t>: Песенку водички?</a:t>
            </a:r>
          </a:p>
          <a:p>
            <a:pPr lvl="0"/>
            <a:r>
              <a:rPr lang="ru-RU" sz="1600" b="1" dirty="0" smtClean="0"/>
              <a:t>Дети</a:t>
            </a:r>
            <a:r>
              <a:rPr lang="ru-RU" sz="1600" dirty="0" smtClean="0"/>
              <a:t>: </a:t>
            </a:r>
            <a:r>
              <a:rPr lang="ru-RU" sz="1600" dirty="0" err="1" smtClean="0"/>
              <a:t>С-с-с-с</a:t>
            </a:r>
            <a:r>
              <a:rPr lang="ru-RU" sz="1600" dirty="0" smtClean="0"/>
              <a:t>.</a:t>
            </a:r>
          </a:p>
          <a:p>
            <a:pPr lvl="0"/>
            <a:r>
              <a:rPr lang="ru-RU" sz="1600" b="1" dirty="0" smtClean="0">
                <a:ea typeface="Calibri" pitchFamily="34" charset="0"/>
                <a:cs typeface="Times New Roman" pitchFamily="18" charset="0"/>
              </a:rPr>
              <a:t>Пчелка</a:t>
            </a:r>
            <a:r>
              <a:rPr lang="ru-RU" sz="1600" dirty="0" smtClean="0">
                <a:ea typeface="Calibri" pitchFamily="34" charset="0"/>
                <a:cs typeface="Times New Roman" pitchFamily="18" charset="0"/>
              </a:rPr>
              <a:t>: Молодцы, ребята.</a:t>
            </a:r>
            <a:endParaRPr lang="ru-RU" sz="16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57224" y="1071546"/>
            <a:ext cx="7929618" cy="571504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ОСНОВНОЙ  ЭТАП </a:t>
            </a:r>
          </a:p>
          <a:p>
            <a:pPr algn="ctr">
              <a:defRPr/>
            </a:pPr>
            <a:r>
              <a:rPr lang="ru-RU" sz="20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(артикуляционная гимнастика)</a:t>
            </a:r>
            <a:endParaRPr lang="ru-RU" sz="2000" b="1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latin typeface="Century Gothic" pitchFamily="34" charset="0"/>
            </a:endParaRPr>
          </a:p>
        </p:txBody>
      </p:sp>
      <p:sp>
        <p:nvSpPr>
          <p:cNvPr id="13" name="Управляющая кнопка: возврат 12">
            <a:hlinkClick r:id="rId3" action="ppaction://hlinksldjump" highlightClick="1"/>
          </p:cNvPr>
          <p:cNvSpPr/>
          <p:nvPr/>
        </p:nvSpPr>
        <p:spPr>
          <a:xfrm>
            <a:off x="500063" y="6357938"/>
            <a:ext cx="500062" cy="357187"/>
          </a:xfrm>
          <a:prstGeom prst="actionButtonRetur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122" name="Picture 2" descr="D:\Презентация Атапиной Р.Ш. ДОУ №50\100CANON\IMG_00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4000504"/>
            <a:ext cx="3231932" cy="2424113"/>
          </a:xfrm>
          <a:prstGeom prst="ellipse">
            <a:avLst/>
          </a:prstGeom>
          <a:ln w="190500" cap="rnd">
            <a:noFill/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:\J00911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42938" y="3643313"/>
            <a:ext cx="7858125" cy="56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>
              <a:defRPr/>
            </a:pPr>
            <a:endParaRPr lang="ru-RU" sz="1600" b="1" dirty="0">
              <a:latin typeface="+mj-lt"/>
              <a:cs typeface="+mn-cs"/>
            </a:endParaRPr>
          </a:p>
          <a:p>
            <a:pPr eaLnBrk="0" hangingPunct="0">
              <a:defRPr/>
            </a:pPr>
            <a:endParaRPr lang="ru-RU" dirty="0">
              <a:latin typeface="Arial" pitchFamily="34" charset="0"/>
              <a:cs typeface="+mn-cs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57224" y="1071546"/>
            <a:ext cx="7929618" cy="571504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ОСНОВНОЙ  ЭТАП </a:t>
            </a:r>
          </a:p>
          <a:p>
            <a:pPr algn="ctr">
              <a:defRPr/>
            </a:pPr>
            <a:r>
              <a:rPr lang="ru-RU" sz="20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(игра «Узнай </a:t>
            </a:r>
            <a:r>
              <a:rPr lang="ru-RU" sz="2000" b="1" dirty="0" err="1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звуй</a:t>
            </a:r>
            <a:r>
              <a:rPr lang="ru-RU" sz="20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 в слове»)</a:t>
            </a:r>
            <a:endParaRPr lang="ru-RU" sz="2000" b="1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</a:endParaRPr>
          </a:p>
        </p:txBody>
      </p:sp>
      <p:sp>
        <p:nvSpPr>
          <p:cNvPr id="20485" name="Rectangle 1"/>
          <p:cNvSpPr>
            <a:spLocks noChangeArrowheads="1"/>
          </p:cNvSpPr>
          <p:nvPr/>
        </p:nvSpPr>
        <p:spPr bwMode="auto">
          <a:xfrm>
            <a:off x="571500" y="1714500"/>
            <a:ext cx="8001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/>
            <a:r>
              <a:rPr lang="ru-RU" sz="1600" b="1" dirty="0" smtClean="0"/>
              <a:t>Пчелка</a:t>
            </a:r>
            <a:r>
              <a:rPr lang="ru-RU" sz="1600" dirty="0" smtClean="0"/>
              <a:t>:  Ребята, давайте еще поиграем. Я буду называть слова, а вы должны хлопнуть в ладоши, если услышите: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smtClean="0"/>
              <a:t>песенку комарика (3) - </a:t>
            </a:r>
            <a:r>
              <a:rPr lang="ru-RU" sz="1600" i="1" dirty="0" smtClean="0"/>
              <a:t>зебра, </a:t>
            </a:r>
            <a:r>
              <a:rPr lang="ru-RU" sz="1600" dirty="0" smtClean="0"/>
              <a:t>машина, </a:t>
            </a:r>
            <a:r>
              <a:rPr lang="ru-RU" sz="1600" i="1" dirty="0" smtClean="0"/>
              <a:t>зонтик, зима, </a:t>
            </a:r>
            <a:r>
              <a:rPr lang="ru-RU" sz="1600" dirty="0" smtClean="0"/>
              <a:t>снег, </a:t>
            </a:r>
            <a:r>
              <a:rPr lang="ru-RU" sz="1600" i="1" dirty="0" smtClean="0"/>
              <a:t>забор.</a:t>
            </a:r>
            <a:endParaRPr lang="ru-RU" sz="1600" dirty="0" smtClean="0"/>
          </a:p>
          <a:p>
            <a:pPr lvl="0">
              <a:buFont typeface="Arial" pitchFamily="34" charset="0"/>
              <a:buChar char="•"/>
            </a:pPr>
            <a:r>
              <a:rPr lang="ru-RU" sz="1600" dirty="0" smtClean="0"/>
              <a:t>песенку жука (Ж) - </a:t>
            </a:r>
            <a:r>
              <a:rPr lang="ru-RU" sz="1600" i="1" dirty="0" smtClean="0"/>
              <a:t>живот, жираф, </a:t>
            </a:r>
            <a:r>
              <a:rPr lang="ru-RU" sz="1600" dirty="0" smtClean="0"/>
              <a:t>дом, яблоко, </a:t>
            </a:r>
            <a:r>
              <a:rPr lang="ru-RU" sz="1600" i="1" dirty="0" smtClean="0"/>
              <a:t>жук, ёжик, ножик;</a:t>
            </a:r>
            <a:endParaRPr lang="ru-RU" sz="1600" dirty="0" smtClean="0"/>
          </a:p>
          <a:p>
            <a:pPr lvl="0">
              <a:buFont typeface="Arial" pitchFamily="34" charset="0"/>
              <a:buChar char="•"/>
            </a:pPr>
            <a:r>
              <a:rPr lang="ru-RU" sz="1600" dirty="0" smtClean="0"/>
              <a:t>песенку ветра (Ш) - </a:t>
            </a:r>
            <a:r>
              <a:rPr lang="ru-RU" sz="1600" i="1" dirty="0" smtClean="0"/>
              <a:t>шапка, </a:t>
            </a:r>
            <a:r>
              <a:rPr lang="ru-RU" sz="1600" dirty="0" smtClean="0"/>
              <a:t>шуба, конфета, </a:t>
            </a:r>
            <a:r>
              <a:rPr lang="ru-RU" sz="1600" i="1" dirty="0" smtClean="0"/>
              <a:t>шишка, машина;</a:t>
            </a:r>
            <a:endParaRPr lang="ru-RU" sz="1600" dirty="0" smtClean="0"/>
          </a:p>
          <a:p>
            <a:pPr lvl="0">
              <a:buFont typeface="Arial" pitchFamily="34" charset="0"/>
              <a:buChar char="•"/>
            </a:pPr>
            <a:r>
              <a:rPr lang="ru-RU" sz="1600" dirty="0" smtClean="0"/>
              <a:t>песенку водички (С) - </a:t>
            </a:r>
            <a:r>
              <a:rPr lang="ru-RU" sz="1600" i="1" dirty="0" smtClean="0"/>
              <a:t>стол, стул, </a:t>
            </a:r>
            <a:r>
              <a:rPr lang="ru-RU" sz="1600" dirty="0" smtClean="0"/>
              <a:t>рука, </a:t>
            </a:r>
            <a:r>
              <a:rPr lang="ru-RU" sz="1600" i="1" dirty="0" smtClean="0"/>
              <a:t>слон, самолёт, </a:t>
            </a:r>
            <a:r>
              <a:rPr lang="ru-RU" sz="1600" dirty="0" smtClean="0"/>
              <a:t>дерево.     </a:t>
            </a: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42910" y="5500702"/>
            <a:ext cx="78581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/>
              <a:t>Пчелка</a:t>
            </a:r>
            <a:r>
              <a:rPr lang="ru-RU" sz="1600" dirty="0" smtClean="0"/>
              <a:t>: Какие вы молодцы! Дальше на своем пути вы встретите белочку, она вам покажет дорогу.</a:t>
            </a:r>
            <a:endParaRPr lang="ru-RU" sz="1600" dirty="0"/>
          </a:p>
        </p:txBody>
      </p:sp>
      <p:pic>
        <p:nvPicPr>
          <p:cNvPr id="6146" name="Picture 2" descr="D:\Презентация Атапиной Р.Ш. ДОУ №50\100CANON\IMG_00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3214686"/>
            <a:ext cx="3071834" cy="230403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147" name="Picture 3" descr="D:\Презентация Атапиной Р.Ш. ДОУ №50\100CANON\IMG_00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3143248"/>
            <a:ext cx="2762082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:\J00911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42938" y="3643313"/>
            <a:ext cx="7858125" cy="56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>
              <a:defRPr/>
            </a:pPr>
            <a:endParaRPr lang="ru-RU" sz="1600" b="1" dirty="0">
              <a:latin typeface="+mj-lt"/>
              <a:cs typeface="+mn-cs"/>
            </a:endParaRPr>
          </a:p>
          <a:p>
            <a:pPr eaLnBrk="0" hangingPunct="0">
              <a:defRPr/>
            </a:pPr>
            <a:endParaRPr lang="ru-RU" dirty="0">
              <a:latin typeface="Arial" pitchFamily="34" charset="0"/>
              <a:cs typeface="+mn-cs"/>
            </a:endParaRPr>
          </a:p>
        </p:txBody>
      </p:sp>
      <p:sp>
        <p:nvSpPr>
          <p:cNvPr id="21508" name="Rectangle 1"/>
          <p:cNvSpPr>
            <a:spLocks noChangeArrowheads="1"/>
          </p:cNvSpPr>
          <p:nvPr/>
        </p:nvSpPr>
        <p:spPr bwMode="auto">
          <a:xfrm>
            <a:off x="714375" y="1714501"/>
            <a:ext cx="8143875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/>
              <a:t>Воспитатель: </a:t>
            </a:r>
            <a:r>
              <a:rPr lang="ru-RU" sz="1600" dirty="0" smtClean="0"/>
              <a:t>Смотрите, а вот и белочка. Давайте у неё спросим.</a:t>
            </a:r>
          </a:p>
          <a:p>
            <a:pPr lvl="0"/>
            <a:r>
              <a:rPr lang="ru-RU" sz="1600" b="1" dirty="0" smtClean="0"/>
              <a:t>Дети</a:t>
            </a:r>
            <a:r>
              <a:rPr lang="ru-RU" sz="1600" dirty="0" smtClean="0"/>
              <a:t>: 	Белка, белка - расскажи,</a:t>
            </a:r>
          </a:p>
          <a:p>
            <a:pPr lvl="0"/>
            <a:r>
              <a:rPr lang="ru-RU" sz="1600" dirty="0" smtClean="0"/>
              <a:t>	Белка, белка - покажи,</a:t>
            </a:r>
          </a:p>
          <a:p>
            <a:pPr lvl="0"/>
            <a:r>
              <a:rPr lang="ru-RU" sz="1600" dirty="0" smtClean="0"/>
              <a:t>	Как найти дорожку,</a:t>
            </a:r>
          </a:p>
          <a:p>
            <a:pPr lvl="0"/>
            <a:r>
              <a:rPr lang="ru-RU" sz="1600" dirty="0" smtClean="0"/>
              <a:t>	К леснику в сторожку? </a:t>
            </a:r>
          </a:p>
          <a:p>
            <a:pPr lvl="0"/>
            <a:r>
              <a:rPr lang="ru-RU" sz="1600" b="1" dirty="0" smtClean="0"/>
              <a:t>Белка</a:t>
            </a:r>
            <a:r>
              <a:rPr lang="ru-RU" sz="1600" dirty="0" smtClean="0"/>
              <a:t>: Покажу, только поиграйте со мной.  На столах лежат картинки. Вам надо их назвать одним словом. (бабочка, жук, комар, муха, пчела, стрекоза – насекомые; берёза, дуб, ель, клен, сосна, кедр - деревья; скворец, снегирь, сова, сорока, кукушка, ласточка – птицы; брусника, земляника, малина, смородина - ягоды; ромашка, колокольчик, роза, ландыш, василек - цветы; лиса, волк, медведь, заяц, белка, ежик – животные).                                                                                   </a:t>
            </a:r>
            <a:endParaRPr lang="ru-RU" sz="1600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857224" y="1000108"/>
            <a:ext cx="7929618" cy="571504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ОСНОВНОЙ  ЭТАП </a:t>
            </a:r>
          </a:p>
          <a:p>
            <a:pPr algn="ctr">
              <a:defRPr/>
            </a:pPr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(игра </a:t>
            </a:r>
            <a:r>
              <a:rPr lang="ru-RU" sz="20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«Назови одним словом»)</a:t>
            </a:r>
            <a:endParaRPr lang="ru-RU" sz="2000" b="1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</a:endParaRPr>
          </a:p>
        </p:txBody>
      </p:sp>
      <p:pic>
        <p:nvPicPr>
          <p:cNvPr id="7170" name="Picture 2" descr="D:\Презентация Атапиной Р.Ш. ДОУ №50\100CANON\IMG_00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0964" y="4572008"/>
            <a:ext cx="2278153" cy="1708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D:\Презентация Атапиной Р.Ш. ДОУ №50\100CANON\IMG_00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14678" y="4572008"/>
            <a:ext cx="2374734" cy="1781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3" name="Picture 5" descr="D:\Презентация Атапиной Р.Ш. ДОУ №50\100CANON\IMG_002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2264" y="4643446"/>
            <a:ext cx="2190617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:\J00911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42938" y="3643313"/>
            <a:ext cx="7858125" cy="56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>
              <a:defRPr/>
            </a:pPr>
            <a:endParaRPr lang="ru-RU" sz="1600" b="1" dirty="0">
              <a:latin typeface="+mj-lt"/>
              <a:cs typeface="+mn-cs"/>
            </a:endParaRPr>
          </a:p>
          <a:p>
            <a:pPr eaLnBrk="0" hangingPunct="0">
              <a:defRPr/>
            </a:pPr>
            <a:endParaRPr lang="ru-RU" dirty="0">
              <a:latin typeface="Arial" pitchFamily="34" charset="0"/>
              <a:cs typeface="+mn-cs"/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571472" y="1857364"/>
            <a:ext cx="535781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0"/>
            <a:r>
              <a:rPr lang="ru-RU" b="1" dirty="0" smtClean="0">
                <a:cs typeface="Arial" charset="0"/>
              </a:rPr>
              <a:t>Белка: </a:t>
            </a:r>
            <a:r>
              <a:rPr lang="ru-RU" dirty="0" smtClean="0"/>
              <a:t> Молодцы! А теперь поиграйте со мной в игру "Маленький - большой" . У ежика маленькие лапки, а у медведя - большие </a:t>
            </a:r>
            <a:r>
              <a:rPr lang="ru-RU" i="1" dirty="0" smtClean="0"/>
              <a:t>лапищи. </a:t>
            </a:r>
            <a:r>
              <a:rPr lang="ru-RU" dirty="0" smtClean="0"/>
              <a:t>У ежика маленький носик, а у медведя – большой…</a:t>
            </a:r>
          </a:p>
          <a:p>
            <a:pPr lvl="0"/>
            <a:r>
              <a:rPr lang="ru-RU" b="1" dirty="0" smtClean="0"/>
              <a:t>Дети</a:t>
            </a:r>
            <a:r>
              <a:rPr lang="ru-RU" dirty="0" smtClean="0"/>
              <a:t>:  Носище</a:t>
            </a:r>
            <a:r>
              <a:rPr lang="ru-RU" i="1" dirty="0" smtClean="0"/>
              <a:t>. </a:t>
            </a:r>
          </a:p>
          <a:p>
            <a:pPr lvl="0"/>
            <a:r>
              <a:rPr lang="ru-RU" b="1" dirty="0" smtClean="0"/>
              <a:t>Белка</a:t>
            </a:r>
            <a:r>
              <a:rPr lang="ru-RU" i="1" dirty="0" smtClean="0"/>
              <a:t>: </a:t>
            </a:r>
            <a:r>
              <a:rPr lang="ru-RU" dirty="0" smtClean="0"/>
              <a:t>У ежика маленькие глазки, а у медведя – большие…</a:t>
            </a:r>
          </a:p>
          <a:p>
            <a:pPr lvl="0"/>
            <a:r>
              <a:rPr lang="ru-RU" b="1" dirty="0" smtClean="0"/>
              <a:t>Дети</a:t>
            </a:r>
            <a:r>
              <a:rPr lang="ru-RU" dirty="0" smtClean="0"/>
              <a:t>: Глазищи</a:t>
            </a:r>
            <a:r>
              <a:rPr lang="ru-RU" i="1" dirty="0" smtClean="0"/>
              <a:t>. </a:t>
            </a:r>
          </a:p>
          <a:p>
            <a:pPr lvl="0"/>
            <a:r>
              <a:rPr lang="ru-RU" b="1" i="1" dirty="0" smtClean="0"/>
              <a:t>Белка</a:t>
            </a:r>
            <a:r>
              <a:rPr lang="ru-RU" i="1" dirty="0" smtClean="0"/>
              <a:t>: </a:t>
            </a:r>
            <a:r>
              <a:rPr lang="ru-RU" dirty="0" smtClean="0"/>
              <a:t>У ежика маленькая головка, а у медведя – большая…</a:t>
            </a:r>
          </a:p>
          <a:p>
            <a:pPr lvl="0"/>
            <a:r>
              <a:rPr lang="ru-RU" b="1" dirty="0" smtClean="0"/>
              <a:t>Дети</a:t>
            </a:r>
            <a:r>
              <a:rPr lang="ru-RU" dirty="0" smtClean="0"/>
              <a:t>: Головища</a:t>
            </a:r>
            <a:r>
              <a:rPr lang="ru-RU" i="1" dirty="0" smtClean="0"/>
              <a:t>.    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4348" y="1071546"/>
            <a:ext cx="7929618" cy="571504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ОСНОВНОЙ  ЭТАП </a:t>
            </a:r>
          </a:p>
          <a:p>
            <a:pPr algn="ctr">
              <a:defRPr/>
            </a:pPr>
            <a:r>
              <a:rPr lang="ru-RU" sz="20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(игра «</a:t>
            </a:r>
            <a:r>
              <a:rPr lang="ru-RU" sz="2000" b="1" dirty="0" err="1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Большой-маленький</a:t>
            </a:r>
            <a:r>
              <a:rPr lang="ru-RU" sz="20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»)</a:t>
            </a:r>
            <a:endParaRPr lang="ru-RU" sz="2000" b="1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</a:endParaRPr>
          </a:p>
        </p:txBody>
      </p:sp>
      <p:pic>
        <p:nvPicPr>
          <p:cNvPr id="8194" name="Picture 2" descr="D:\Презентация Атапиной Р.Ш. ДОУ №50\100CANON\IMG_00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57884" y="1857364"/>
            <a:ext cx="2690623" cy="2018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D:\Презентация Атапиной Р.Ш. ДОУ №50\100CANON\IMG_00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29322" y="4107683"/>
            <a:ext cx="2803304" cy="2102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:\J00911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" name="Скругленный прямоугольник 17"/>
          <p:cNvSpPr/>
          <p:nvPr/>
        </p:nvSpPr>
        <p:spPr>
          <a:xfrm>
            <a:off x="857224" y="1071546"/>
            <a:ext cx="7929618" cy="571504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ОСНОВНОЙ  ЭТАП </a:t>
            </a:r>
          </a:p>
          <a:p>
            <a:pPr algn="ctr">
              <a:defRPr/>
            </a:pPr>
            <a:r>
              <a:rPr lang="ru-RU" sz="20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(динамическая пауза)</a:t>
            </a:r>
            <a:endParaRPr lang="ru-RU" sz="2000" b="1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latin typeface="Century Gothic" pitchFamily="34" charset="0"/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642938" y="1785938"/>
            <a:ext cx="8072437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>
                <a:cs typeface="Arial" charset="0"/>
              </a:rPr>
              <a:t>Белка: </a:t>
            </a:r>
            <a:r>
              <a:rPr lang="ru-RU" sz="1600" dirty="0" smtClean="0"/>
              <a:t>Вы, наверное, устали? Тогда все дружно встали. Раз - присядка, два - прыжок,   это заячья зарядка.</a:t>
            </a:r>
          </a:p>
          <a:p>
            <a:pPr lvl="0"/>
            <a:r>
              <a:rPr lang="ru-RU" sz="1600" dirty="0" smtClean="0"/>
              <a:t>	</a:t>
            </a:r>
            <a:r>
              <a:rPr lang="ru-RU" sz="1600" i="1" dirty="0" smtClean="0"/>
              <a:t>Зайке холодно стоять, надо зайке поскакать,</a:t>
            </a:r>
          </a:p>
          <a:p>
            <a:pPr lvl="0"/>
            <a:r>
              <a:rPr lang="ru-RU" sz="1600" i="1" dirty="0" smtClean="0"/>
              <a:t>	Вот так, вот так, надо зайке поскакать.</a:t>
            </a:r>
          </a:p>
          <a:p>
            <a:pPr lvl="0"/>
            <a:r>
              <a:rPr lang="ru-RU" sz="1600" i="1" dirty="0" smtClean="0"/>
              <a:t>	Лапки вверх, лапки вниз, на носочках подтянись.</a:t>
            </a:r>
          </a:p>
          <a:p>
            <a:pPr lvl="0"/>
            <a:r>
              <a:rPr lang="ru-RU" sz="1600" i="1" dirty="0" smtClean="0"/>
              <a:t>	Ставим лапки на бочок, на носочках скок-скок-скок.</a:t>
            </a:r>
          </a:p>
          <a:p>
            <a:pPr lvl="0"/>
            <a:r>
              <a:rPr lang="ru-RU" sz="1600" i="1" dirty="0" smtClean="0"/>
              <a:t>	А затем в присядку, чтоб не мерзли лапки.   </a:t>
            </a:r>
          </a:p>
        </p:txBody>
      </p:sp>
      <p:pic>
        <p:nvPicPr>
          <p:cNvPr id="9218" name="Picture 2" descr="D:\Презентация Атапиной Р.Ш. ДОУ №50\100CANON\IMG_00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3857628"/>
            <a:ext cx="2357454" cy="1768211"/>
          </a:xfrm>
          <a:prstGeom prst="ellipse">
            <a:avLst/>
          </a:prstGeom>
          <a:ln w="190500" cap="rnd">
            <a:noFill/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500034" y="5643578"/>
            <a:ext cx="80724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0"/>
            <a:r>
              <a:rPr lang="ru-RU" sz="1600" b="1" dirty="0" smtClean="0"/>
              <a:t>Белка</a:t>
            </a:r>
            <a:r>
              <a:rPr lang="ru-RU" sz="1600" dirty="0" smtClean="0"/>
              <a:t>: Молодцы! Идите дальше, там встретите зайку, он вам дальше дорогу</a:t>
            </a:r>
          </a:p>
          <a:p>
            <a:pPr lvl="0"/>
            <a:r>
              <a:rPr lang="ru-RU" sz="1600" dirty="0" smtClean="0"/>
              <a:t>Покажет.</a:t>
            </a:r>
            <a:endParaRPr lang="ru-RU" sz="1600" dirty="0">
              <a:latin typeface="+mj-lt"/>
            </a:endParaRPr>
          </a:p>
        </p:txBody>
      </p:sp>
      <p:pic>
        <p:nvPicPr>
          <p:cNvPr id="9219" name="Picture 3" descr="D:\Презентация Атапиной Р.Ш. ДОУ №50\100CANON\IMG_003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43240" y="3804046"/>
            <a:ext cx="2500330" cy="1875374"/>
          </a:xfrm>
          <a:prstGeom prst="ellipse">
            <a:avLst/>
          </a:prstGeom>
          <a:ln w="190500" cap="rnd">
            <a:noFill/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220" name="Picture 4" descr="D:\Презентация Атапиной Р.Ш. ДОУ №50\100CANON\IMG_003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00760" y="3786190"/>
            <a:ext cx="2563854" cy="1923021"/>
          </a:xfrm>
          <a:prstGeom prst="ellipse">
            <a:avLst/>
          </a:prstGeom>
          <a:ln w="190500" cap="rnd">
            <a:noFill/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:\J00911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42938" y="3643313"/>
            <a:ext cx="7858125" cy="56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>
              <a:defRPr/>
            </a:pPr>
            <a:endParaRPr lang="ru-RU" sz="1600" b="1" dirty="0">
              <a:latin typeface="+mj-lt"/>
              <a:cs typeface="+mn-cs"/>
            </a:endParaRPr>
          </a:p>
          <a:p>
            <a:pPr eaLnBrk="0" hangingPunct="0">
              <a:defRPr/>
            </a:pPr>
            <a:endParaRPr lang="ru-RU" dirty="0">
              <a:latin typeface="Arial" pitchFamily="34" charset="0"/>
              <a:cs typeface="+mn-cs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57224" y="1071546"/>
            <a:ext cx="7929618" cy="571504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ОСНОВНОЙ  ЭТАП </a:t>
            </a:r>
          </a:p>
          <a:p>
            <a:pPr algn="ctr">
              <a:defRPr/>
            </a:pPr>
            <a:r>
              <a:rPr lang="ru-RU" sz="20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(дидактическая игра «Назови ласково»)</a:t>
            </a:r>
            <a:endParaRPr lang="ru-RU" sz="2000" b="1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latin typeface="Century Gothic" pitchFamily="34" charset="0"/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642938" y="1785938"/>
            <a:ext cx="792959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/>
              <a:t>Дети</a:t>
            </a:r>
            <a:r>
              <a:rPr lang="ru-RU" sz="1600" dirty="0" smtClean="0"/>
              <a:t>:  Зайка, зайка - покажи,</a:t>
            </a:r>
          </a:p>
          <a:p>
            <a:pPr lvl="0"/>
            <a:r>
              <a:rPr lang="ru-RU" sz="1600" dirty="0" smtClean="0"/>
              <a:t>            Зайка, зайка - расскажи,</a:t>
            </a:r>
          </a:p>
          <a:p>
            <a:pPr lvl="0"/>
            <a:r>
              <a:rPr lang="ru-RU" sz="1600" dirty="0" smtClean="0"/>
              <a:t>            Как найти дорожку,</a:t>
            </a:r>
          </a:p>
          <a:p>
            <a:pPr lvl="0"/>
            <a:r>
              <a:rPr lang="ru-RU" sz="1600" dirty="0" smtClean="0"/>
              <a:t>            К леснику в сторожку?                   </a:t>
            </a:r>
          </a:p>
          <a:p>
            <a:pPr lvl="0"/>
            <a:r>
              <a:rPr lang="ru-RU" sz="1600" b="1" dirty="0" smtClean="0"/>
              <a:t>Зайка</a:t>
            </a:r>
            <a:r>
              <a:rPr lang="ru-RU" sz="1600" dirty="0" smtClean="0"/>
              <a:t>:  Конечно! А вы со мной поиграете.  Я вам буду бросать мячик, говорить слово, а вы, бросая мне мяч, называете это слово ласково.  (Лист - листочек, гриб - грибочек, ветка - веточка, куст - кусточек, ягода -ягодка,</a:t>
            </a:r>
          </a:p>
          <a:p>
            <a:pPr lvl="0"/>
            <a:r>
              <a:rPr lang="ru-RU" sz="1600" dirty="0" smtClean="0"/>
              <a:t>трава - травушка, гусеница - </a:t>
            </a:r>
            <a:r>
              <a:rPr lang="ru-RU" sz="1600" dirty="0" err="1" smtClean="0"/>
              <a:t>гусеничка</a:t>
            </a:r>
            <a:r>
              <a:rPr lang="ru-RU" sz="1600" dirty="0" smtClean="0"/>
              <a:t>,  цветок -цветочек, дождь – дождичек</a:t>
            </a:r>
            <a:endParaRPr lang="ru-RU" sz="1600" dirty="0"/>
          </a:p>
        </p:txBody>
      </p:sp>
      <p:pic>
        <p:nvPicPr>
          <p:cNvPr id="10242" name="Picture 2" descr="D:\Презентация Атапиной Р.Ш. ДОУ №50\100CANON\IMG_00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15074" y="4214818"/>
            <a:ext cx="2405066" cy="18039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CCFFCC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43" name="Picture 3" descr="D:\Презентация Атапиной Р.Ш. ДОУ №50\100CANON\IMG_003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4143380"/>
            <a:ext cx="2428860" cy="182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CCFFCC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44" name="Picture 4" descr="D:\Презентация Атапиной Р.Ш. ДОУ №50\100CANON\IMG_003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14678" y="4143380"/>
            <a:ext cx="2469946" cy="18525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CCEC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:\J00911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42938" y="3643313"/>
            <a:ext cx="7858125" cy="56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>
              <a:defRPr/>
            </a:pPr>
            <a:endParaRPr lang="ru-RU" sz="1600" b="1" dirty="0">
              <a:latin typeface="+mj-lt"/>
              <a:cs typeface="+mn-cs"/>
            </a:endParaRPr>
          </a:p>
          <a:p>
            <a:pPr eaLnBrk="0" hangingPunct="0">
              <a:defRPr/>
            </a:pPr>
            <a:endParaRPr lang="ru-RU" dirty="0">
              <a:latin typeface="Arial" pitchFamily="34" charset="0"/>
              <a:cs typeface="+mn-cs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57224" y="1071546"/>
            <a:ext cx="7929618" cy="571504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ОСНОВНОЙ  ЭТАП </a:t>
            </a:r>
          </a:p>
          <a:p>
            <a:pPr algn="ctr">
              <a:defRPr/>
            </a:pPr>
            <a:r>
              <a:rPr lang="ru-RU" sz="20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(словесная игра «Назови детенышей»)</a:t>
            </a:r>
            <a:endParaRPr lang="ru-RU" sz="2000" b="1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latin typeface="Century Gothic" pitchFamily="34" charset="0"/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714375" y="1714500"/>
            <a:ext cx="814387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600" b="1" dirty="0" smtClean="0"/>
              <a:t>Зайка: </a:t>
            </a:r>
            <a:r>
              <a:rPr lang="ru-RU" sz="1600" dirty="0" smtClean="0"/>
              <a:t> Ребята, какие вы молодцы. Я еще хочу с вами поиграть в одну интересную игру. Присаживайтесь на стульчики.  Я вам буду показывать картинку с животным, а вы называйте его детенышей. Будьте внимательны. </a:t>
            </a:r>
            <a:r>
              <a:rPr lang="ru-RU" sz="1600" b="1" dirty="0" smtClean="0"/>
              <a:t>Дети</a:t>
            </a:r>
            <a:r>
              <a:rPr lang="ru-RU" sz="1600" dirty="0" smtClean="0"/>
              <a:t>: Лиса - лисята, волк - волчата, медведь – медвежата, белка - бельчата, ёж – ежата, слон – слоненок, заяц – зайчата.   </a:t>
            </a:r>
          </a:p>
          <a:p>
            <a:r>
              <a:rPr lang="ru-RU" sz="1600" b="1" dirty="0" smtClean="0"/>
              <a:t>Зайка: </a:t>
            </a:r>
            <a:r>
              <a:rPr lang="ru-RU" sz="1600" dirty="0" smtClean="0"/>
              <a:t>Молодцы! Мне так понравилось с вами играть. Идите дальше, встретите там ежика, он вам покажет дорогу. Счастливого пути!</a:t>
            </a:r>
            <a:endParaRPr lang="ru-RU" sz="1600" dirty="0"/>
          </a:p>
        </p:txBody>
      </p:sp>
      <p:pic>
        <p:nvPicPr>
          <p:cNvPr id="11266" name="Picture 2" descr="D:\Презентация Атапиной Р.Ш. ДОУ №50\100CANON\IMG_00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4071942"/>
            <a:ext cx="2666838" cy="2000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7" name="Picture 3" descr="D:\Презентация Атапиной Р.Ш. ДОУ №50\100CANON\IMG_004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14678" y="4143380"/>
            <a:ext cx="2571768" cy="192895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66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8" name="Picture 4" descr="D:\Презентация Атапиной Р.Ш. ДОУ №50\100CANON\IMG_004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72198" y="4143380"/>
            <a:ext cx="2666838" cy="2000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:\03048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" name="Скругленный прямоугольник 4"/>
          <p:cNvSpPr/>
          <p:nvPr/>
        </p:nvSpPr>
        <p:spPr bwMode="auto">
          <a:xfrm>
            <a:off x="1755775" y="2106613"/>
            <a:ext cx="1846263" cy="114458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 anchor="ctr"/>
          <a:lstStyle/>
          <a:p>
            <a:pPr algn="ctr" defTabSz="6223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1200" dirty="0"/>
          </a:p>
        </p:txBody>
      </p:sp>
      <p:sp>
        <p:nvSpPr>
          <p:cNvPr id="21" name="Скругленный прямоугольник 4"/>
          <p:cNvSpPr/>
          <p:nvPr/>
        </p:nvSpPr>
        <p:spPr bwMode="auto">
          <a:xfrm>
            <a:off x="3103563" y="2071688"/>
            <a:ext cx="6040437" cy="117316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 anchor="ctr"/>
          <a:lstStyle/>
          <a:p>
            <a:pPr algn="ctr" defTabSz="6223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12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857224" y="1071546"/>
            <a:ext cx="7500990" cy="500066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sz="24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Тема занятия:  В гости к </a:t>
            </a:r>
            <a:r>
              <a:rPr lang="ru-RU" sz="24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леснику                 </a:t>
            </a:r>
            <a:endParaRPr lang="ru-RU" sz="2400" b="1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latin typeface="Century Gothic" pitchFamily="34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85720" y="1714488"/>
            <a:ext cx="8501122" cy="1285884"/>
          </a:xfrm>
          <a:prstGeom prst="roundRect">
            <a:avLst/>
          </a:prstGeom>
          <a:gradFill flip="none" rotWithShape="1">
            <a:gsLst>
              <a:gs pos="10000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shape">
              <a:fillToRect l="50000" t="50000" r="50000" b="50000"/>
            </a:path>
            <a:tileRect/>
          </a:gra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600" b="1" i="1" dirty="0">
                <a:solidFill>
                  <a:schemeClr val="tx1"/>
                </a:solidFill>
                <a:latin typeface="Century Gothic" pitchFamily="34" charset="0"/>
              </a:rPr>
              <a:t>Цель</a:t>
            </a:r>
            <a:r>
              <a:rPr lang="ru-RU" sz="1600" dirty="0" smtClean="0">
                <a:solidFill>
                  <a:schemeClr val="tx1"/>
                </a:solidFill>
                <a:latin typeface="Century Gothic" pitchFamily="34" charset="0"/>
              </a:rPr>
              <a:t>: обобщение элементарных знаний и представлений о диких животных, птицах, насекомых и  растениях; развитие связной речи, расширение словарного запаса у детей  у детей 4-5 лет группы общеразвивающей направленности. </a:t>
            </a:r>
            <a:endParaRPr lang="ru-RU" sz="1600" dirty="0">
              <a:solidFill>
                <a:srgbClr val="FF0000"/>
              </a:solidFill>
              <a:latin typeface="Century Gothic" pitchFamily="34" charset="0"/>
            </a:endParaRPr>
          </a:p>
          <a:p>
            <a:pPr algn="just">
              <a:defRPr/>
            </a:pPr>
            <a:r>
              <a:rPr lang="ru-RU" sz="1600" b="1" i="1" dirty="0">
                <a:solidFill>
                  <a:schemeClr val="tx1"/>
                </a:solidFill>
                <a:latin typeface="Century Gothic" pitchFamily="34" charset="0"/>
              </a:rPr>
              <a:t>Вид занятия: </a:t>
            </a:r>
            <a:r>
              <a:rPr lang="ru-RU" sz="1600" dirty="0">
                <a:solidFill>
                  <a:schemeClr val="tx1"/>
                </a:solidFill>
                <a:latin typeface="Century Gothic" pitchFamily="34" charset="0"/>
              </a:rPr>
              <a:t>закрепляющее</a:t>
            </a:r>
          </a:p>
        </p:txBody>
      </p:sp>
      <p:sp>
        <p:nvSpPr>
          <p:cNvPr id="7178" name="AutoShape 3"/>
          <p:cNvSpPr>
            <a:spLocks noChangeArrowheads="1"/>
          </p:cNvSpPr>
          <p:nvPr/>
        </p:nvSpPr>
        <p:spPr bwMode="gray">
          <a:xfrm>
            <a:off x="428596" y="3214686"/>
            <a:ext cx="2071688" cy="1000125"/>
          </a:xfrm>
          <a:prstGeom prst="upArrow">
            <a:avLst>
              <a:gd name="adj1" fmla="val 54852"/>
              <a:gd name="adj2" fmla="val 23769"/>
            </a:avLst>
          </a:prstGeom>
          <a:gradFill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85720" y="3357562"/>
            <a:ext cx="2357437" cy="571500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i="1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ЗАДАЧИ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57188" y="3929065"/>
            <a:ext cx="8572500" cy="2285997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ru-RU" sz="1600" dirty="0" smtClean="0">
                <a:solidFill>
                  <a:schemeClr val="tx1"/>
                </a:solidFill>
                <a:latin typeface="Century Gothic" pitchFamily="34" charset="0"/>
              </a:rPr>
              <a:t>Учить различать на слух слова с определенным звуком.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1600" dirty="0" smtClean="0">
                <a:solidFill>
                  <a:schemeClr val="tx1"/>
                </a:solidFill>
                <a:latin typeface="Century Gothic" pitchFamily="34" charset="0"/>
              </a:rPr>
              <a:t>Упражнять в изменении слов при помощи суффиксов.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1600" dirty="0" smtClean="0">
                <a:solidFill>
                  <a:schemeClr val="tx1"/>
                </a:solidFill>
                <a:latin typeface="Century Gothic" pitchFamily="34" charset="0"/>
              </a:rPr>
              <a:t>Активизировать словарный запас детей.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1600" dirty="0" smtClean="0">
                <a:solidFill>
                  <a:schemeClr val="tx1"/>
                </a:solidFill>
                <a:latin typeface="Century Gothic" pitchFamily="34" charset="0"/>
              </a:rPr>
              <a:t>Создать благоприятную атмосферу для детского словотворчества.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ru-RU" sz="1600" dirty="0" smtClean="0">
                <a:solidFill>
                  <a:schemeClr val="tx1"/>
                </a:solidFill>
                <a:latin typeface="Century Gothic" pitchFamily="34" charset="0"/>
              </a:rPr>
              <a:t>Развивать артикуляционный аппарат и мелкую моторику рук.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>
                <a:solidFill>
                  <a:schemeClr val="tx1"/>
                </a:solidFill>
                <a:latin typeface="Century Gothic" pitchFamily="34" charset="0"/>
              </a:rPr>
              <a:t>Развивать внимание, память, мышление, творческие способности,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>
                <a:solidFill>
                  <a:schemeClr val="tx1"/>
                </a:solidFill>
                <a:latin typeface="Century Gothic" pitchFamily="34" charset="0"/>
              </a:rPr>
              <a:t>Развивать фонематическое восприятие, словарь детей.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>
                <a:solidFill>
                  <a:schemeClr val="tx1"/>
                </a:solidFill>
                <a:latin typeface="Century Gothic" pitchFamily="34" charset="0"/>
              </a:rPr>
              <a:t>Воспитывать любовь к, природе.</a:t>
            </a:r>
            <a:endParaRPr lang="ru-RU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:\J00911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42938" y="3643313"/>
            <a:ext cx="7858125" cy="56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>
              <a:defRPr/>
            </a:pPr>
            <a:endParaRPr lang="ru-RU" sz="1600" b="1" dirty="0">
              <a:latin typeface="+mj-lt"/>
              <a:cs typeface="+mn-cs"/>
            </a:endParaRPr>
          </a:p>
          <a:p>
            <a:pPr eaLnBrk="0" hangingPunct="0">
              <a:defRPr/>
            </a:pPr>
            <a:endParaRPr lang="ru-RU" dirty="0">
              <a:latin typeface="Arial" pitchFamily="34" charset="0"/>
              <a:cs typeface="+mn-cs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57224" y="1071546"/>
            <a:ext cx="7929618" cy="571504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ОСНОВНОЙ  ЭТАП </a:t>
            </a:r>
          </a:p>
          <a:p>
            <a:pPr algn="ctr">
              <a:defRPr/>
            </a:pPr>
            <a:r>
              <a:rPr lang="ru-RU" sz="20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(беседа)</a:t>
            </a:r>
            <a:endParaRPr lang="ru-RU" sz="2000" b="1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latin typeface="Century Gothic" pitchFamily="34" charset="0"/>
            </a:endParaRPr>
          </a:p>
        </p:txBody>
      </p:sp>
      <p:sp>
        <p:nvSpPr>
          <p:cNvPr id="26629" name="Rectangle 1"/>
          <p:cNvSpPr>
            <a:spLocks noChangeArrowheads="1"/>
          </p:cNvSpPr>
          <p:nvPr/>
        </p:nvSpPr>
        <p:spPr bwMode="auto">
          <a:xfrm>
            <a:off x="714375" y="1714500"/>
            <a:ext cx="8001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 smtClean="0"/>
              <a:t>Воспитатель</a:t>
            </a:r>
            <a:r>
              <a:rPr lang="ru-RU" sz="1600" dirty="0" smtClean="0"/>
              <a:t>: Смотрите, ёжик. Давайте у него спросим.</a:t>
            </a:r>
            <a:br>
              <a:rPr lang="ru-RU" sz="1600" dirty="0" smtClean="0"/>
            </a:br>
            <a:r>
              <a:rPr lang="ru-RU" sz="1600" b="1" dirty="0" smtClean="0"/>
              <a:t>Дети: </a:t>
            </a:r>
            <a:r>
              <a:rPr lang="ru-RU" sz="1600" dirty="0" smtClean="0"/>
              <a:t>Ёжик, ёжик - расскажи,</a:t>
            </a:r>
          </a:p>
          <a:p>
            <a:r>
              <a:rPr lang="ru-RU" sz="1600" dirty="0" smtClean="0"/>
              <a:t>            Ёжик, ёжик - покажи,</a:t>
            </a:r>
          </a:p>
          <a:p>
            <a:r>
              <a:rPr lang="ru-RU" sz="1600" dirty="0" smtClean="0"/>
              <a:t>            Как найти дорожку, </a:t>
            </a:r>
          </a:p>
          <a:p>
            <a:r>
              <a:rPr lang="ru-RU" sz="1600" dirty="0" smtClean="0"/>
              <a:t>            К леснику в сторожку?</a:t>
            </a:r>
          </a:p>
          <a:p>
            <a:r>
              <a:rPr lang="ru-RU" sz="1600" b="1" dirty="0" smtClean="0"/>
              <a:t>Ёжик</a:t>
            </a:r>
            <a:r>
              <a:rPr lang="ru-RU" sz="1600" dirty="0" smtClean="0"/>
              <a:t>:   Покажу и расскажу. Только ответьте на мои вопросы. Кто живёт в лесу?</a:t>
            </a:r>
          </a:p>
          <a:p>
            <a:pPr lvl="0"/>
            <a:r>
              <a:rPr lang="ru-RU" sz="1600" b="1" dirty="0" smtClean="0"/>
              <a:t>Дети</a:t>
            </a:r>
            <a:r>
              <a:rPr lang="ru-RU" sz="1600" dirty="0" smtClean="0"/>
              <a:t>: Животные и птицы.</a:t>
            </a:r>
          </a:p>
          <a:p>
            <a:pPr lvl="0"/>
            <a:r>
              <a:rPr lang="ru-RU" sz="1600" b="1" dirty="0" smtClean="0"/>
              <a:t>Ежик</a:t>
            </a:r>
            <a:r>
              <a:rPr lang="ru-RU" sz="1600" dirty="0" smtClean="0"/>
              <a:t>: Как называются животные, которые </a:t>
            </a:r>
          </a:p>
          <a:p>
            <a:pPr lvl="0"/>
            <a:r>
              <a:rPr lang="ru-RU" sz="1600" dirty="0" smtClean="0"/>
              <a:t>живут в лесу?</a:t>
            </a:r>
          </a:p>
          <a:p>
            <a:pPr lvl="0">
              <a:buNone/>
            </a:pPr>
            <a:r>
              <a:rPr lang="ru-RU" sz="1600" b="1" dirty="0" smtClean="0"/>
              <a:t>Дети</a:t>
            </a:r>
            <a:r>
              <a:rPr lang="ru-RU" sz="1600" dirty="0" smtClean="0"/>
              <a:t>: Дикие животные. </a:t>
            </a:r>
          </a:p>
          <a:p>
            <a:pPr lvl="0">
              <a:buNone/>
            </a:pPr>
            <a:r>
              <a:rPr lang="ru-RU" sz="1600" b="1" dirty="0" smtClean="0"/>
              <a:t>Ежик</a:t>
            </a:r>
            <a:r>
              <a:rPr lang="ru-RU" sz="1600" dirty="0" smtClean="0"/>
              <a:t>: А вы знаете, кто из животных меняет</a:t>
            </a:r>
          </a:p>
          <a:p>
            <a:pPr lvl="0">
              <a:buNone/>
            </a:pPr>
            <a:r>
              <a:rPr lang="ru-RU" sz="1600" dirty="0" smtClean="0"/>
              <a:t> зимнюю шубку на летнюю?</a:t>
            </a:r>
          </a:p>
          <a:p>
            <a:pPr lvl="0">
              <a:buNone/>
            </a:pPr>
            <a:r>
              <a:rPr lang="ru-RU" sz="1600" b="1" dirty="0" smtClean="0"/>
              <a:t>Дети</a:t>
            </a:r>
            <a:r>
              <a:rPr lang="ru-RU" sz="1600" dirty="0" smtClean="0"/>
              <a:t>: Заяц и белка меняют шубку.</a:t>
            </a:r>
          </a:p>
          <a:p>
            <a:pPr lvl="0">
              <a:buNone/>
            </a:pPr>
            <a:r>
              <a:rPr lang="ru-RU" sz="1600" b="1" dirty="0" smtClean="0"/>
              <a:t>Ежик</a:t>
            </a:r>
            <a:r>
              <a:rPr lang="ru-RU" sz="1600" dirty="0" smtClean="0"/>
              <a:t>: Молодцы, правильно.</a:t>
            </a:r>
          </a:p>
          <a:p>
            <a:pPr lvl="0">
              <a:buNone/>
            </a:pPr>
            <a:r>
              <a:rPr lang="ru-RU" sz="1600" dirty="0" smtClean="0"/>
              <a:t>                          </a:t>
            </a:r>
          </a:p>
          <a:p>
            <a:pPr lvl="0"/>
            <a:endParaRPr lang="ru-RU" sz="1600" dirty="0" smtClean="0"/>
          </a:p>
        </p:txBody>
      </p:sp>
      <p:pic>
        <p:nvPicPr>
          <p:cNvPr id="12290" name="Picture 2" descr="D:\Презентация Атапиной Р.Ш. ДОУ №50\100CANON\IMG_00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8" y="3500438"/>
            <a:ext cx="3143272" cy="2357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:\J00911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571500" y="1714500"/>
            <a:ext cx="8105775" cy="45005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latin typeface="Century Gothic" pitchFamily="34" charset="0"/>
              </a:rPr>
              <a:t>Ежик</a:t>
            </a:r>
            <a:r>
              <a:rPr lang="ru-RU" sz="1600" dirty="0" smtClean="0">
                <a:latin typeface="Century Gothic" pitchFamily="34" charset="0"/>
              </a:rPr>
              <a:t>:  Что делают птицы весной?</a:t>
            </a:r>
          </a:p>
          <a:p>
            <a:pPr lvl="0">
              <a:buNone/>
            </a:pPr>
            <a:r>
              <a:rPr lang="ru-RU" sz="1600" b="1" dirty="0" smtClean="0">
                <a:latin typeface="Century Gothic" pitchFamily="34" charset="0"/>
              </a:rPr>
              <a:t>Дети</a:t>
            </a:r>
            <a:r>
              <a:rPr lang="ru-RU" sz="1600" dirty="0" smtClean="0">
                <a:latin typeface="Century Gothic" pitchFamily="34" charset="0"/>
              </a:rPr>
              <a:t>: Прилетают и вьют гнезда. </a:t>
            </a:r>
          </a:p>
          <a:p>
            <a:pPr lvl="0">
              <a:buNone/>
            </a:pPr>
            <a:r>
              <a:rPr lang="ru-RU" sz="1600" b="1" dirty="0" smtClean="0">
                <a:latin typeface="Century Gothic" pitchFamily="34" charset="0"/>
              </a:rPr>
              <a:t>Ежик</a:t>
            </a:r>
            <a:r>
              <a:rPr lang="ru-RU" sz="1600" dirty="0" smtClean="0">
                <a:latin typeface="Century Gothic" pitchFamily="34" charset="0"/>
              </a:rPr>
              <a:t>: Как люди заботятся о птицах?</a:t>
            </a:r>
          </a:p>
          <a:p>
            <a:pPr lvl="0">
              <a:buNone/>
            </a:pPr>
            <a:r>
              <a:rPr lang="ru-RU" sz="1600" b="1" dirty="0" smtClean="0">
                <a:latin typeface="Century Gothic" pitchFamily="34" charset="0"/>
              </a:rPr>
              <a:t>Дети</a:t>
            </a:r>
            <a:r>
              <a:rPr lang="ru-RU" sz="1600" dirty="0" smtClean="0">
                <a:latin typeface="Century Gothic" pitchFamily="34" charset="0"/>
              </a:rPr>
              <a:t>: Зимой кормят птиц, делают кормушки.</a:t>
            </a:r>
          </a:p>
          <a:p>
            <a:pPr lvl="0">
              <a:buNone/>
            </a:pPr>
            <a:r>
              <a:rPr lang="ru-RU" sz="1600" b="1" dirty="0" smtClean="0">
                <a:latin typeface="Century Gothic" pitchFamily="34" charset="0"/>
              </a:rPr>
              <a:t>Ежик</a:t>
            </a:r>
            <a:r>
              <a:rPr lang="ru-RU" sz="1600" dirty="0" smtClean="0">
                <a:latin typeface="Century Gothic" pitchFamily="34" charset="0"/>
              </a:rPr>
              <a:t>: Ребята, какие деревья   летом и зимой</a:t>
            </a:r>
          </a:p>
          <a:p>
            <a:pPr lvl="0">
              <a:buNone/>
            </a:pPr>
            <a:r>
              <a:rPr lang="ru-RU" sz="1600" dirty="0" smtClean="0">
                <a:latin typeface="Century Gothic" pitchFamily="34" charset="0"/>
              </a:rPr>
              <a:t> стоят зеленые?</a:t>
            </a:r>
          </a:p>
          <a:p>
            <a:pPr lvl="0">
              <a:buNone/>
            </a:pPr>
            <a:r>
              <a:rPr lang="ru-RU" sz="1600" b="1" dirty="0" smtClean="0">
                <a:latin typeface="Century Gothic" pitchFamily="34" charset="0"/>
              </a:rPr>
              <a:t>Дети</a:t>
            </a:r>
            <a:r>
              <a:rPr lang="ru-RU" sz="1600" dirty="0" smtClean="0">
                <a:latin typeface="Century Gothic" pitchFamily="34" charset="0"/>
              </a:rPr>
              <a:t>:  Ель, лиственница, сосна.</a:t>
            </a:r>
          </a:p>
          <a:p>
            <a:pPr lvl="0">
              <a:buNone/>
            </a:pPr>
            <a:r>
              <a:rPr lang="ru-RU" sz="1600" b="1" dirty="0" smtClean="0">
                <a:latin typeface="Century Gothic" pitchFamily="34" charset="0"/>
              </a:rPr>
              <a:t>Ежик</a:t>
            </a:r>
            <a:r>
              <a:rPr lang="ru-RU" sz="1600" dirty="0" smtClean="0">
                <a:latin typeface="Century Gothic" pitchFamily="34" charset="0"/>
              </a:rPr>
              <a:t>: Чего нельзя делать в лесу?</a:t>
            </a:r>
          </a:p>
          <a:p>
            <a:pPr lvl="0">
              <a:buNone/>
            </a:pPr>
            <a:r>
              <a:rPr lang="ru-RU" sz="1600" b="1" dirty="0" smtClean="0">
                <a:latin typeface="Century Gothic" pitchFamily="34" charset="0"/>
              </a:rPr>
              <a:t>Дети</a:t>
            </a:r>
            <a:r>
              <a:rPr lang="ru-RU" sz="1600" dirty="0" smtClean="0">
                <a:latin typeface="Century Gothic" pitchFamily="34" charset="0"/>
              </a:rPr>
              <a:t>:  Нельзя мусорить, ломать ветки, </a:t>
            </a:r>
          </a:p>
          <a:p>
            <a:pPr lvl="0">
              <a:buNone/>
            </a:pPr>
            <a:r>
              <a:rPr lang="ru-RU" sz="1600" dirty="0" smtClean="0">
                <a:latin typeface="Century Gothic" pitchFamily="34" charset="0"/>
              </a:rPr>
              <a:t>рубит деревья, разжигать огонь.</a:t>
            </a:r>
          </a:p>
          <a:p>
            <a:pPr lvl="0">
              <a:buNone/>
            </a:pPr>
            <a:r>
              <a:rPr lang="ru-RU" sz="1600" b="1" dirty="0" smtClean="0">
                <a:latin typeface="Century Gothic" pitchFamily="34" charset="0"/>
              </a:rPr>
              <a:t>Ежик</a:t>
            </a:r>
            <a:r>
              <a:rPr lang="ru-RU" sz="1600" dirty="0" smtClean="0">
                <a:latin typeface="Century Gothic" pitchFamily="34" charset="0"/>
              </a:rPr>
              <a:t>: Правильно.  Молодцы! Много знаете.</a:t>
            </a:r>
          </a:p>
          <a:p>
            <a:pPr lvl="0">
              <a:buNone/>
            </a:pPr>
            <a:r>
              <a:rPr lang="ru-RU" sz="1600" dirty="0" smtClean="0">
                <a:latin typeface="Century Gothic" pitchFamily="34" charset="0"/>
              </a:rPr>
              <a:t> Идите скорее к дедушке-леснику, он уже </a:t>
            </a:r>
          </a:p>
          <a:p>
            <a:pPr>
              <a:buNone/>
            </a:pPr>
            <a:r>
              <a:rPr lang="ru-RU" sz="1600" dirty="0" smtClean="0">
                <a:latin typeface="Century Gothic" pitchFamily="34" charset="0"/>
              </a:rPr>
              <a:t>нас, наверное, заждался.</a:t>
            </a:r>
            <a:r>
              <a:rPr lang="ru-RU" sz="1600" b="1" dirty="0" smtClean="0">
                <a:latin typeface="Century Gothic" pitchFamily="34" charset="0"/>
              </a:rPr>
              <a:t>   </a:t>
            </a:r>
          </a:p>
          <a:p>
            <a:pPr>
              <a:buNone/>
            </a:pPr>
            <a:r>
              <a:rPr lang="ru-RU" sz="1600" b="1" dirty="0" smtClean="0">
                <a:latin typeface="Century Gothic" pitchFamily="34" charset="0"/>
              </a:rPr>
              <a:t>Лесник :</a:t>
            </a:r>
            <a:r>
              <a:rPr lang="ru-RU" sz="1600" dirty="0" smtClean="0">
                <a:latin typeface="Century Gothic" pitchFamily="34" charset="0"/>
              </a:rPr>
              <a:t> Здравствуйте, ребята! </a:t>
            </a:r>
          </a:p>
          <a:p>
            <a:pPr>
              <a:buNone/>
            </a:pPr>
            <a:r>
              <a:rPr lang="ru-RU" sz="1600" dirty="0" smtClean="0">
                <a:latin typeface="Century Gothic" pitchFamily="34" charset="0"/>
              </a:rPr>
              <a:t>Какие вы молодцы, что пришли ко мне в гости. А мне, мои лесные жители уже передали по почте, что вы с ними играли, не обижали. </a:t>
            </a:r>
          </a:p>
          <a:p>
            <a:pPr lvl="0">
              <a:buNone/>
            </a:pPr>
            <a:endParaRPr lang="ru-RU" sz="1600" dirty="0" smtClean="0">
              <a:latin typeface="Century Gothic" pitchFamily="34" charset="0"/>
            </a:endParaRPr>
          </a:p>
          <a:p>
            <a:pPr>
              <a:buNone/>
            </a:pPr>
            <a:endParaRPr lang="ru-RU" sz="1600" dirty="0" smtClean="0">
              <a:latin typeface="Century Gothic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71472" y="1000108"/>
            <a:ext cx="7929618" cy="571504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ОСНОВНОЙ  ЭТАП </a:t>
            </a:r>
          </a:p>
          <a:p>
            <a:pPr algn="ctr">
              <a:defRPr/>
            </a:pPr>
            <a:r>
              <a:rPr lang="ru-RU" sz="20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(беседа)</a:t>
            </a:r>
            <a:endParaRPr lang="ru-RU" sz="2000" b="1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latin typeface="Century Gothic" pitchFamily="34" charset="0"/>
            </a:endParaRPr>
          </a:p>
        </p:txBody>
      </p:sp>
      <p:pic>
        <p:nvPicPr>
          <p:cNvPr id="13314" name="Picture 2" descr="D:\Презентация Атапиной Р.Ш. ДОУ №50\100CANON\IMG_00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1643050"/>
            <a:ext cx="2690644" cy="2018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D:\Презентация Атапиной Р.Ш. ДОУ №50\100CANON\IMG_005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5008" y="3786190"/>
            <a:ext cx="2659124" cy="19944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:\J00911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Скругленный прямоугольник 10"/>
          <p:cNvSpPr/>
          <p:nvPr/>
        </p:nvSpPr>
        <p:spPr>
          <a:xfrm>
            <a:off x="571472" y="1071546"/>
            <a:ext cx="7929618" cy="571504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ЗАКЛЮЧИТЕЛЬНЫЙ  ЭТАП </a:t>
            </a:r>
          </a:p>
          <a:p>
            <a:pPr algn="ctr">
              <a:defRPr/>
            </a:pPr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(подведение итогов, оценка деятельности детей)</a:t>
            </a:r>
          </a:p>
        </p:txBody>
      </p:sp>
      <p:sp>
        <p:nvSpPr>
          <p:cNvPr id="29701" name="TextBox 6"/>
          <p:cNvSpPr txBox="1">
            <a:spLocks noChangeArrowheads="1"/>
          </p:cNvSpPr>
          <p:nvPr/>
        </p:nvSpPr>
        <p:spPr bwMode="auto">
          <a:xfrm>
            <a:off x="642938" y="1857375"/>
            <a:ext cx="521494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dirty="0"/>
              <a:t> </a:t>
            </a:r>
            <a:r>
              <a:rPr lang="ru-RU" sz="1600" b="1" dirty="0" smtClean="0"/>
              <a:t>Лесник</a:t>
            </a:r>
            <a:r>
              <a:rPr lang="ru-RU" sz="1600" dirty="0" smtClean="0"/>
              <a:t>: Расскажите, пожалуйста, с кем вы встречались в лесу? </a:t>
            </a:r>
          </a:p>
          <a:p>
            <a:r>
              <a:rPr lang="ru-RU" sz="1600" b="1" dirty="0" smtClean="0"/>
              <a:t>Дети</a:t>
            </a:r>
            <a:r>
              <a:rPr lang="ru-RU" sz="1600" dirty="0" smtClean="0"/>
              <a:t>:  С белочкой, зайчиком, ежиком и пчелкой.</a:t>
            </a:r>
          </a:p>
          <a:p>
            <a:r>
              <a:rPr lang="ru-RU" sz="1600" b="1" dirty="0" smtClean="0"/>
              <a:t>Лесник</a:t>
            </a:r>
            <a:r>
              <a:rPr lang="ru-RU" sz="1600" dirty="0" smtClean="0"/>
              <a:t>: В какие игры вам понравилось играть?</a:t>
            </a:r>
          </a:p>
          <a:p>
            <a:r>
              <a:rPr lang="ru-RU" sz="1600" b="1" dirty="0" smtClean="0"/>
              <a:t>Дети</a:t>
            </a:r>
            <a:r>
              <a:rPr lang="ru-RU" sz="1600" dirty="0" smtClean="0"/>
              <a:t>:  Называть ласково, одним словом.</a:t>
            </a:r>
          </a:p>
          <a:p>
            <a:r>
              <a:rPr lang="ru-RU" sz="1600" b="1" dirty="0" smtClean="0"/>
              <a:t>Лесник</a:t>
            </a:r>
            <a:r>
              <a:rPr lang="ru-RU" sz="1600" dirty="0" smtClean="0"/>
              <a:t>:  Спасибо, вам, что пришли ко мне в гости. Я угощу вас медком, который собрала пчёлка.   </a:t>
            </a:r>
          </a:p>
          <a:p>
            <a:r>
              <a:rPr lang="ru-RU" sz="1600" b="1" dirty="0" smtClean="0"/>
              <a:t>Воспитатель</a:t>
            </a:r>
            <a:r>
              <a:rPr lang="ru-RU" sz="1600" dirty="0" smtClean="0"/>
              <a:t>:  Ребята, какой вкусный мед. Язычком губы оближите.  Спасибо большое, лесник.</a:t>
            </a:r>
          </a:p>
          <a:p>
            <a:r>
              <a:rPr lang="ru-RU" sz="1600" b="1" dirty="0" smtClean="0"/>
              <a:t>Дети</a:t>
            </a:r>
            <a:r>
              <a:rPr lang="ru-RU" sz="1600" dirty="0" smtClean="0"/>
              <a:t>: Спасибо.</a:t>
            </a:r>
          </a:p>
          <a:p>
            <a:r>
              <a:rPr lang="ru-RU" sz="1600" b="1" dirty="0" smtClean="0"/>
              <a:t>Воспитатель</a:t>
            </a:r>
            <a:r>
              <a:rPr lang="ru-RU" sz="1600" dirty="0" smtClean="0"/>
              <a:t>: Ну а нам, ребята, пора возвращаться в детский сад. Давайте попрощаемся с лесником и в дорогу отправимся.</a:t>
            </a:r>
            <a:endParaRPr lang="ru-RU" sz="1600" dirty="0"/>
          </a:p>
        </p:txBody>
      </p:sp>
      <p:sp>
        <p:nvSpPr>
          <p:cNvPr id="13" name="Управляющая кнопка: возврат 12">
            <a:hlinkClick r:id="rId3" action="ppaction://hlinksldjump" highlightClick="1"/>
          </p:cNvPr>
          <p:cNvSpPr/>
          <p:nvPr/>
        </p:nvSpPr>
        <p:spPr>
          <a:xfrm>
            <a:off x="500063" y="6357938"/>
            <a:ext cx="642937" cy="357187"/>
          </a:xfrm>
          <a:prstGeom prst="actionButtonRetur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5362" name="Picture 2" descr="D:\Презентация Атапиной Р.Ш. ДОУ №50\100CANON\IMG_005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38814" y="1857364"/>
            <a:ext cx="2874748" cy="2156207"/>
          </a:xfrm>
          <a:prstGeom prst="ellipse">
            <a:avLst/>
          </a:prstGeom>
          <a:ln w="190500" cap="rnd">
            <a:noFill/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363" name="Picture 3" descr="D:\Презентация Атапиной Р.Ш. ДОУ №50\100CANON\IMG_005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86446" y="4000504"/>
            <a:ext cx="2944857" cy="2208792"/>
          </a:xfrm>
          <a:prstGeom prst="ellipse">
            <a:avLst/>
          </a:prstGeom>
          <a:ln w="190500" cap="rnd">
            <a:noFill/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D:\Мои документы\мое\анимашки\ФОН\013.bmp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2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24" name="Прямоугольник 12"/>
          <p:cNvSpPr>
            <a:spLocks noChangeArrowheads="1"/>
          </p:cNvSpPr>
          <p:nvPr/>
        </p:nvSpPr>
        <p:spPr bwMode="auto">
          <a:xfrm>
            <a:off x="611188" y="4221163"/>
            <a:ext cx="79930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/>
              <a:t>         </a:t>
            </a:r>
            <a:endParaRPr lang="ru-RU" sz="1400" b="1"/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1071546"/>
            <a:ext cx="7500990" cy="642942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sz="24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САМОАНАЛИЗ                 </a:t>
            </a: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57158" y="1857364"/>
            <a:ext cx="600075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sz="1600" dirty="0" smtClean="0"/>
              <a:t>        </a:t>
            </a:r>
            <a:r>
              <a:rPr lang="ru-RU" sz="1600" b="1" dirty="0" smtClean="0"/>
              <a:t>Основная задача</a:t>
            </a:r>
            <a:r>
              <a:rPr lang="ru-RU" sz="1600" dirty="0" smtClean="0"/>
              <a:t> ознакомления с окружающим состоит в том, чтобы сформировать у детей целостное восприятие и представление о различных предметах и явлениях окружающей действительности. Ознакомление с окружающим обеспечивает существенные сдвиги в умственном развитии детей лишь в том случае, когда дети получают не отдельные знания о предмете или явлении, а определенную целостную систему знаний, отражающую существенные связи и зависимости в той или иной области.</a:t>
            </a:r>
          </a:p>
        </p:txBody>
      </p:sp>
      <p:pic>
        <p:nvPicPr>
          <p:cNvPr id="16386" name="Picture 2" descr="D:\Презентация Атапиной Р.Ш. ДОУ №50\100CANON\IMG_01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1785926"/>
            <a:ext cx="2286016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428596" y="4572008"/>
            <a:ext cx="83582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/>
              <a:t>        На пятом году жизни у ребенка отмечаются значительные успехи</a:t>
            </a:r>
            <a:r>
              <a:rPr lang="ru-RU" sz="1600" dirty="0" smtClean="0"/>
              <a:t> в умственном и речевом развитии. Дети начинают выделять и называть наиболее существенные признаки и качества предметов, устанавливать простейшие связи и точно отражать их в речи. Речь становится разнообразней, точнее и  богаче по содержанию. Возрастает устойчивость внимания к речи окружающих.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Мои документы\мое\анимашки\ФОН\013.bmp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39750" y="2060575"/>
            <a:ext cx="8280400" cy="530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450" b="1" dirty="0">
                <a:cs typeface="+mn-cs"/>
              </a:rPr>
              <a:t>     </a:t>
            </a:r>
            <a:endParaRPr lang="ru-RU" sz="1400" dirty="0">
              <a:cs typeface="+mn-cs"/>
            </a:endParaRPr>
          </a:p>
          <a:p>
            <a:pPr algn="just">
              <a:defRPr/>
            </a:pPr>
            <a:endParaRPr lang="ru-RU" sz="1400" b="1" dirty="0"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27584" y="1052736"/>
            <a:ext cx="7500990" cy="642942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sz="24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САМОАНАЛИЗ                 </a:t>
            </a:r>
          </a:p>
        </p:txBody>
      </p:sp>
      <p:sp>
        <p:nvSpPr>
          <p:cNvPr id="31750" name="Прямоугольник 9"/>
          <p:cNvSpPr>
            <a:spLocks noChangeArrowheads="1"/>
          </p:cNvSpPr>
          <p:nvPr/>
        </p:nvSpPr>
        <p:spPr bwMode="auto">
          <a:xfrm>
            <a:off x="357188" y="1785938"/>
            <a:ext cx="842962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 dirty="0"/>
              <a:t> </a:t>
            </a:r>
            <a:r>
              <a:rPr lang="ru-RU" sz="1600" dirty="0" smtClean="0"/>
              <a:t>    </a:t>
            </a:r>
            <a:r>
              <a:rPr lang="ru-RU" sz="1600" b="1" dirty="0" smtClean="0"/>
              <a:t>На пятом году жизни </a:t>
            </a:r>
            <a:r>
              <a:rPr lang="ru-RU" sz="1600" dirty="0" smtClean="0"/>
              <a:t>ребенок способен узнавать на слух тот или иной звук в слове, вычленять его из слова, подбирать слова на заданный звук. В процессе освоения новых слов малыш не просто запоминает их, он начинает уже осмысливать их звуковую сторону, пытается установить более тесную связь между предметом и словом, его обозначающим, стремится по-своему осознать названия некоторых предметов, действий, т. е. У ребенка появляется мотивированное отношение к лексике.</a:t>
            </a:r>
          </a:p>
          <a:p>
            <a:pPr algn="just"/>
            <a:r>
              <a:rPr lang="ru-RU" sz="1600" dirty="0" smtClean="0"/>
              <a:t>    Знакомство с окружающим — одно из средств формирования у детей устной речи.</a:t>
            </a:r>
            <a:r>
              <a:rPr lang="ru-RU" sz="1600" b="1" dirty="0" smtClean="0"/>
              <a:t>   </a:t>
            </a:r>
          </a:p>
          <a:p>
            <a:pPr algn="just"/>
            <a:r>
              <a:rPr lang="ru-RU" sz="1600" dirty="0" smtClean="0"/>
              <a:t>      </a:t>
            </a:r>
            <a:r>
              <a:rPr lang="ru-RU" sz="1600" b="1" dirty="0"/>
              <a:t>Главная задача на занятии </a:t>
            </a:r>
            <a:r>
              <a:rPr lang="ru-RU" sz="1600" dirty="0"/>
              <a:t>- вызвать у дошкольников интерес к </a:t>
            </a:r>
            <a:r>
              <a:rPr lang="ru-RU" sz="1600" dirty="0" smtClean="0"/>
              <a:t>окружающему миру. </a:t>
            </a:r>
            <a:r>
              <a:rPr lang="ru-RU" sz="1600" dirty="0"/>
              <a:t>Атмосфера эмоционального подъема заинтересованность детей повышает результативность занятий. </a:t>
            </a:r>
          </a:p>
          <a:p>
            <a:pPr algn="just"/>
            <a:r>
              <a:rPr lang="ru-RU" sz="1600" dirty="0"/>
              <a:t>    Задачи, решаемые на занятии, соответствуют возрасту, чередованию различных видов деятельности. </a:t>
            </a:r>
            <a:r>
              <a:rPr lang="ru-RU" sz="1600" dirty="0" smtClean="0"/>
              <a:t>Учитывались следующие требования: умственное, физическое, эмоциональная нагрузка детей.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D:\Мои документы\мое\анимашки\ФОН\013.bmp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277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1071546"/>
            <a:ext cx="7500990" cy="642942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sz="24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САМОАНАЛИЗ                 </a:t>
            </a:r>
          </a:p>
        </p:txBody>
      </p:sp>
      <p:sp>
        <p:nvSpPr>
          <p:cNvPr id="32774" name="Прямоугольник 9"/>
          <p:cNvSpPr>
            <a:spLocks noChangeArrowheads="1"/>
          </p:cNvSpPr>
          <p:nvPr/>
        </p:nvSpPr>
        <p:spPr bwMode="auto">
          <a:xfrm>
            <a:off x="428596" y="1857364"/>
            <a:ext cx="8143875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 dirty="0"/>
              <a:t>  </a:t>
            </a:r>
            <a:r>
              <a:rPr lang="ru-RU" sz="1600" dirty="0" smtClean="0"/>
              <a:t>   Занятие проводилось с детьми 4-5 лет группы общеразвивающей направленности. Состоит из трех этапов, на каждом из которых решались определенные задачи.</a:t>
            </a:r>
          </a:p>
          <a:p>
            <a:pPr algn="just"/>
            <a:r>
              <a:rPr lang="ru-RU" sz="1600" dirty="0" smtClean="0"/>
              <a:t>   </a:t>
            </a:r>
            <a:r>
              <a:rPr lang="ru-RU" sz="1600" b="1" dirty="0"/>
              <a:t>Задача</a:t>
            </a:r>
            <a:r>
              <a:rPr lang="ru-RU" sz="1600" dirty="0"/>
              <a:t> первого этапа решалась при помощи </a:t>
            </a:r>
            <a:r>
              <a:rPr lang="ru-RU" sz="1600" dirty="0" smtClean="0"/>
              <a:t>динамических </a:t>
            </a:r>
            <a:r>
              <a:rPr lang="ru-RU" sz="1600" dirty="0"/>
              <a:t>упражнений. С помощью игровой мотивации, путешествия к </a:t>
            </a:r>
            <a:r>
              <a:rPr lang="ru-RU" sz="1600" dirty="0" smtClean="0"/>
              <a:t>леснику, </a:t>
            </a:r>
            <a:r>
              <a:rPr lang="ru-RU" sz="1600" dirty="0"/>
              <a:t>была создана  благоприятная атмосфера эмоционального подъема, заинтересованность детей.</a:t>
            </a:r>
          </a:p>
          <a:p>
            <a:pPr algn="just"/>
            <a:r>
              <a:rPr lang="ru-RU" sz="1600" dirty="0"/>
              <a:t>      </a:t>
            </a:r>
            <a:r>
              <a:rPr lang="ru-RU" sz="1600" b="1" dirty="0"/>
              <a:t>На втором этапе </a:t>
            </a:r>
            <a:r>
              <a:rPr lang="ru-RU" sz="1600" dirty="0"/>
              <a:t>решалась задача закрепление приобретенных знаний, навыков и умений в различных видах деятельности. Детям было предложено на практическом опыте применить свои знания </a:t>
            </a:r>
            <a:r>
              <a:rPr lang="ru-RU" sz="1600" dirty="0" smtClean="0"/>
              <a:t>окружающего мира.</a:t>
            </a:r>
          </a:p>
          <a:p>
            <a:pPr algn="just"/>
            <a:r>
              <a:rPr lang="ru-RU" sz="1600" dirty="0" smtClean="0"/>
              <a:t>На этом  этапе  мною были использованы: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/>
              <a:t>Артикуляционная гимнастика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/>
              <a:t>«Узнай звук в слове»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/>
              <a:t> «Назови одним словом»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/>
              <a:t>«Скажи ласково»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/>
              <a:t>«Большой - маленький»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/>
              <a:t>«Назови детенышей»   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D:\Мои документы\мое\анимашки\ФОН\013.bmp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4213" y="2060575"/>
            <a:ext cx="7991475" cy="3079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sz="1400" b="1" dirty="0">
                <a:solidFill>
                  <a:schemeClr val="tx1"/>
                </a:solidFill>
              </a:rPr>
              <a:t>    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379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79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1071546"/>
            <a:ext cx="7500990" cy="642942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sz="24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САМОАНАЛИЗ                 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20" y="2000240"/>
            <a:ext cx="85725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1600" dirty="0" smtClean="0"/>
              <a:t>    </a:t>
            </a:r>
            <a:r>
              <a:rPr lang="ru-RU" sz="1600" b="1" dirty="0" smtClean="0">
                <a:cs typeface="+mn-cs"/>
              </a:rPr>
              <a:t>На </a:t>
            </a:r>
            <a:r>
              <a:rPr lang="ru-RU" sz="1600" b="1" dirty="0">
                <a:cs typeface="+mn-cs"/>
              </a:rPr>
              <a:t>заключительном этапе </a:t>
            </a:r>
            <a:r>
              <a:rPr lang="ru-RU" sz="1600" dirty="0">
                <a:cs typeface="+mn-cs"/>
              </a:rPr>
              <a:t>подведены </a:t>
            </a:r>
            <a:r>
              <a:rPr lang="ru-RU" sz="1600" b="1" dirty="0">
                <a:cs typeface="+mn-cs"/>
              </a:rPr>
              <a:t>итоги</a:t>
            </a:r>
            <a:r>
              <a:rPr lang="ru-RU" sz="1600" dirty="0">
                <a:cs typeface="+mn-cs"/>
              </a:rPr>
              <a:t> проведенного  занятия и оценка детьми своей деятельности и деятельности друг друга. </a:t>
            </a:r>
          </a:p>
          <a:p>
            <a:pPr algn="just">
              <a:defRPr/>
            </a:pPr>
            <a:r>
              <a:rPr lang="ru-RU" sz="1600" dirty="0">
                <a:cs typeface="+mn-cs"/>
              </a:rPr>
              <a:t>        </a:t>
            </a:r>
            <a:r>
              <a:rPr lang="ru-RU" sz="1600" dirty="0">
                <a:cs typeface="Arial" charset="0"/>
              </a:rPr>
              <a:t>Для оценивания использовалась педагогическая оценка навыков и умений, положительная оценка детей к тематике занятия, их интереса, дифференцируя её в зависимости от возраста детей.</a:t>
            </a:r>
          </a:p>
          <a:p>
            <a:pPr algn="just">
              <a:defRPr/>
            </a:pPr>
            <a:r>
              <a:rPr lang="ru-RU" sz="1600" dirty="0">
                <a:cs typeface="Arial" charset="0"/>
              </a:rPr>
              <a:t>       </a:t>
            </a:r>
            <a:r>
              <a:rPr lang="ru-RU" sz="1600" b="1" dirty="0">
                <a:cs typeface="Arial" charset="0"/>
              </a:rPr>
              <a:t>Цель занятия достигнута</a:t>
            </a:r>
            <a:r>
              <a:rPr lang="ru-RU" sz="1600" dirty="0">
                <a:cs typeface="Arial" charset="0"/>
              </a:rPr>
              <a:t>, дети получили положительный эмоциональный настрой, закрепили знания </a:t>
            </a:r>
            <a:r>
              <a:rPr lang="ru-RU" sz="1600" dirty="0" smtClean="0">
                <a:cs typeface="Arial" charset="0"/>
              </a:rPr>
              <a:t>окружающего мира и речевого развития. </a:t>
            </a:r>
            <a:endParaRPr lang="ru-RU" sz="1600" dirty="0">
              <a:cs typeface="Arial" charset="0"/>
            </a:endParaRPr>
          </a:p>
          <a:p>
            <a:pPr algn="just">
              <a:defRPr/>
            </a:pPr>
            <a:r>
              <a:rPr lang="ru-RU" sz="1600" dirty="0" smtClean="0"/>
              <a:t>     В работе с детьми 4-5 лет все формы и виды деятельности  использовались с большей долей </a:t>
            </a:r>
            <a:r>
              <a:rPr lang="ru-RU" sz="1600" dirty="0" err="1" smtClean="0"/>
              <a:t>проблемности</a:t>
            </a:r>
            <a:r>
              <a:rPr lang="ru-RU" sz="1600" dirty="0" smtClean="0"/>
              <a:t>, стимулирующей проявление самостоятельности и творчества. Условия проведения занятия соответствовали нормам </a:t>
            </a:r>
            <a:r>
              <a:rPr lang="ru-RU" sz="1600" dirty="0" err="1" smtClean="0"/>
              <a:t>СанПин</a:t>
            </a:r>
            <a:r>
              <a:rPr lang="ru-RU" sz="1600" dirty="0" smtClean="0"/>
              <a:t>. Чередование различных видов деятельности содействовали воспитанию положительных качеств личности ребенка, объединяли детей общими радостными эстетическими переживаниями, учили культуре поведения</a:t>
            </a:r>
            <a:r>
              <a:rPr lang="en-US" sz="1600" dirty="0" smtClean="0"/>
              <a:t>.</a:t>
            </a:r>
            <a:endParaRPr lang="ru-RU" sz="1600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D:\Мои документы\мое\анимашки\ФОН\013.bmp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4213" y="2060575"/>
            <a:ext cx="7991475" cy="3079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sz="1400" b="1" dirty="0">
                <a:solidFill>
                  <a:schemeClr val="tx1"/>
                </a:solidFill>
              </a:rPr>
              <a:t>    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482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1142984"/>
            <a:ext cx="7500990" cy="642942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sz="24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САМОАНАЛИЗ                 </a:t>
            </a:r>
          </a:p>
        </p:txBody>
      </p:sp>
      <p:sp>
        <p:nvSpPr>
          <p:cNvPr id="34826" name="Прямоугольник 13"/>
          <p:cNvSpPr>
            <a:spLocks noChangeArrowheads="1"/>
          </p:cNvSpPr>
          <p:nvPr/>
        </p:nvSpPr>
        <p:spPr bwMode="auto">
          <a:xfrm>
            <a:off x="428625" y="2000250"/>
            <a:ext cx="835818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 b="1" dirty="0">
                <a:cs typeface="Times New Roman" pitchFamily="18" charset="0"/>
              </a:rPr>
              <a:t>       </a:t>
            </a:r>
            <a:r>
              <a:rPr lang="ru-RU" sz="1600" dirty="0" smtClean="0">
                <a:cs typeface="Times New Roman" pitchFamily="18" charset="0"/>
              </a:rPr>
              <a:t>Были включены сюрпризные моменты, беседа, игры, рассматривание предметов. Дидактический материал был подобран с учетом возрастных особенностей детей. Затруднений в ходе проведенного занятия не выявлено по причине соответствия поставленных задач возрасту  и индивидуальным особенностям детей. </a:t>
            </a:r>
            <a:r>
              <a:rPr lang="ru-RU" sz="1600" b="1" dirty="0" smtClean="0">
                <a:cs typeface="Times New Roman" pitchFamily="18" charset="0"/>
              </a:rPr>
              <a:t>	</a:t>
            </a:r>
            <a:endParaRPr lang="ru-RU" sz="1600" dirty="0" smtClean="0"/>
          </a:p>
          <a:p>
            <a:pPr algn="just"/>
            <a:r>
              <a:rPr lang="ru-RU" sz="1600" b="1" dirty="0" smtClean="0">
                <a:cs typeface="Times New Roman" pitchFamily="18" charset="0"/>
              </a:rPr>
              <a:t>     </a:t>
            </a:r>
            <a:r>
              <a:rPr lang="ru-RU" sz="1600" b="1" dirty="0">
                <a:cs typeface="Times New Roman" pitchFamily="18" charset="0"/>
              </a:rPr>
              <a:t>Я считаю, </a:t>
            </a:r>
            <a:r>
              <a:rPr lang="ru-RU" sz="1600" dirty="0">
                <a:cs typeface="Times New Roman" pitchFamily="18" charset="0"/>
              </a:rPr>
              <a:t>что поставленные мною задачи были выполнены в полном объеме. Цель занятия достигнута, дидактический материал, предложенный на занятии был усвоен и закреплен детьми. Уровень знаний, практических умений воспитанников достаточно высокий.  Все дети были активными участниками на протяжении всего занятия. Это позволило сохранить у детей заинтересованность и положительный эмоциональный </a:t>
            </a:r>
            <a:r>
              <a:rPr lang="ru-RU" sz="1600" dirty="0" smtClean="0">
                <a:cs typeface="Times New Roman" pitchFamily="18" charset="0"/>
              </a:rPr>
              <a:t>настрой.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03048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" name="Блок-схема: альтернативный процесс 17"/>
          <p:cNvSpPr/>
          <p:nvPr/>
        </p:nvSpPr>
        <p:spPr>
          <a:xfrm>
            <a:off x="785813" y="1643063"/>
            <a:ext cx="7531100" cy="1428747"/>
          </a:xfrm>
          <a:prstGeom prst="flowChartAlternateProcess">
            <a:avLst/>
          </a:prstGeom>
          <a:gradFill flip="none" rotWithShape="1">
            <a:gsLst>
              <a:gs pos="9500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400" dirty="0" smtClean="0">
                <a:solidFill>
                  <a:schemeClr val="tx1"/>
                </a:solidFill>
                <a:latin typeface="Century Gothic" pitchFamily="34" charset="0"/>
                <a:cs typeface="Times New Roman" pitchFamily="18" charset="0"/>
              </a:rPr>
              <a:t>Мольберты,</a:t>
            </a:r>
            <a:endParaRPr lang="ru-RU" sz="1400" dirty="0">
              <a:solidFill>
                <a:schemeClr val="tx1"/>
              </a:solidFill>
              <a:latin typeface="Century Gothic" pitchFamily="34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400" dirty="0" err="1" smtClean="0">
                <a:solidFill>
                  <a:schemeClr val="tx1"/>
                </a:solidFill>
                <a:latin typeface="Century Gothic" pitchFamily="34" charset="0"/>
                <a:cs typeface="Times New Roman" pitchFamily="18" charset="0"/>
              </a:rPr>
              <a:t>Кукла-лесовичок</a:t>
            </a:r>
            <a:r>
              <a:rPr lang="ru-RU" sz="1400" dirty="0" smtClean="0">
                <a:solidFill>
                  <a:schemeClr val="tx1"/>
                </a:solidFill>
                <a:latin typeface="Century Gothic" pitchFamily="34" charset="0"/>
                <a:cs typeface="Times New Roman" pitchFamily="18" charset="0"/>
              </a:rPr>
              <a:t>,</a:t>
            </a:r>
            <a:endParaRPr lang="ru-RU" sz="1400" dirty="0">
              <a:solidFill>
                <a:schemeClr val="tx1"/>
              </a:solidFill>
              <a:latin typeface="Century Gothic" pitchFamily="34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400" dirty="0">
                <a:solidFill>
                  <a:schemeClr val="tx1"/>
                </a:solidFill>
                <a:latin typeface="Century Gothic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Century Gothic" pitchFamily="34" charset="0"/>
                <a:cs typeface="Times New Roman" pitchFamily="18" charset="0"/>
              </a:rPr>
              <a:t>мяч, </a:t>
            </a:r>
            <a:endParaRPr lang="ru-RU" sz="1400" dirty="0">
              <a:solidFill>
                <a:schemeClr val="tx1"/>
              </a:solidFill>
              <a:latin typeface="Century Gothic" pitchFamily="34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400" dirty="0" smtClean="0">
                <a:solidFill>
                  <a:schemeClr val="tx1"/>
                </a:solidFill>
                <a:latin typeface="Century Gothic" pitchFamily="34" charset="0"/>
                <a:cs typeface="Times New Roman" pitchFamily="18" charset="0"/>
              </a:rPr>
              <a:t>Иллюстрации птиц, животных, деревьев, насекомых, ягод,</a:t>
            </a:r>
            <a:endParaRPr lang="ru-RU" sz="1400" dirty="0">
              <a:solidFill>
                <a:schemeClr val="tx1"/>
              </a:solidFill>
              <a:latin typeface="Century Gothic" pitchFamily="34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400" dirty="0">
                <a:solidFill>
                  <a:schemeClr val="tx1"/>
                </a:solidFill>
                <a:latin typeface="Century Gothic" pitchFamily="34" charset="0"/>
                <a:cs typeface="Times New Roman" pitchFamily="18" charset="0"/>
              </a:rPr>
              <a:t>Картинки  </a:t>
            </a:r>
            <a:r>
              <a:rPr lang="ru-RU" sz="1400" dirty="0" smtClean="0">
                <a:solidFill>
                  <a:schemeClr val="tx1"/>
                </a:solidFill>
                <a:latin typeface="Century Gothic" pitchFamily="34" charset="0"/>
                <a:cs typeface="Times New Roman" pitchFamily="18" charset="0"/>
              </a:rPr>
              <a:t>пчелки, белочки, ежа, зайца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400" dirty="0" err="1" smtClean="0">
                <a:solidFill>
                  <a:schemeClr val="tx1"/>
                </a:solidFill>
                <a:latin typeface="Century Gothic" pitchFamily="34" charset="0"/>
                <a:cs typeface="Times New Roman" pitchFamily="18" charset="0"/>
              </a:rPr>
              <a:t>Манитофон</a:t>
            </a:r>
            <a:r>
              <a:rPr lang="ru-RU" sz="1400" dirty="0" smtClean="0">
                <a:solidFill>
                  <a:schemeClr val="tx1"/>
                </a:solidFill>
                <a:latin typeface="Century Gothic" pitchFamily="34" charset="0"/>
                <a:cs typeface="Times New Roman" pitchFamily="18" charset="0"/>
              </a:rPr>
              <a:t>, аудиозапись «Музыка леса»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400" dirty="0">
                <a:solidFill>
                  <a:schemeClr val="tx1"/>
                </a:solidFill>
                <a:latin typeface="Century Gothic" pitchFamily="34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Century Gothic" pitchFamily="34" charset="0"/>
                <a:cs typeface="Times New Roman" pitchFamily="18" charset="0"/>
              </a:rPr>
            </a:br>
            <a:endParaRPr lang="ru-RU" sz="1400" dirty="0"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24" name="Блок-схема: альтернативный процесс 23"/>
          <p:cNvSpPr/>
          <p:nvPr/>
        </p:nvSpPr>
        <p:spPr>
          <a:xfrm>
            <a:off x="857224" y="3786190"/>
            <a:ext cx="7531100" cy="2357435"/>
          </a:xfrm>
          <a:prstGeom prst="flowChartAlternateProcess">
            <a:avLst/>
          </a:prstGeom>
          <a:gradFill flip="none" rotWithShape="1">
            <a:gsLst>
              <a:gs pos="9500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400" dirty="0">
                <a:solidFill>
                  <a:schemeClr val="tx1"/>
                </a:solidFill>
                <a:latin typeface="Century Gothic" pitchFamily="34" charset="0"/>
                <a:cs typeface="Times New Roman" pitchFamily="18" charset="0"/>
              </a:rPr>
              <a:t>чтение </a:t>
            </a:r>
            <a:r>
              <a:rPr lang="ru-RU" sz="1400" dirty="0" smtClean="0">
                <a:solidFill>
                  <a:schemeClr val="tx1"/>
                </a:solidFill>
                <a:latin typeface="Century Gothic" pitchFamily="34" charset="0"/>
                <a:cs typeface="Times New Roman" pitchFamily="18" charset="0"/>
              </a:rPr>
              <a:t>художественной литературы.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400" dirty="0" smtClean="0">
                <a:solidFill>
                  <a:schemeClr val="tx1"/>
                </a:solidFill>
                <a:latin typeface="Century Gothic" pitchFamily="34" charset="0"/>
                <a:cs typeface="Times New Roman" pitchFamily="18" charset="0"/>
              </a:rPr>
              <a:t>Рассматривание иллюстраций животных, птиц, насекомых, ягод, деревьев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400" dirty="0" smtClean="0">
                <a:solidFill>
                  <a:schemeClr val="tx1"/>
                </a:solidFill>
                <a:latin typeface="Century Gothic" pitchFamily="34" charset="0"/>
                <a:cs typeface="Times New Roman" pitchFamily="18" charset="0"/>
              </a:rPr>
              <a:t>Дидактические игры «Лото» «Четвертый лишний», «Парные картинки»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400" dirty="0" smtClean="0">
                <a:solidFill>
                  <a:schemeClr val="tx1"/>
                </a:solidFill>
                <a:latin typeface="Century Gothic" pitchFamily="34" charset="0"/>
                <a:cs typeface="Times New Roman" pitchFamily="18" charset="0"/>
              </a:rPr>
              <a:t>Просмотр мультимедийных презентаций</a:t>
            </a:r>
            <a:endParaRPr lang="ru-RU" sz="1400" dirty="0">
              <a:solidFill>
                <a:schemeClr val="tx1"/>
              </a:solidFill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857224" y="1142984"/>
            <a:ext cx="7500990" cy="357190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>
              <a:defRPr/>
            </a:pPr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ОБОРУДОВАНИЕ И СРЕДСТВА: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85786" y="3214686"/>
            <a:ext cx="7500990" cy="428628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>
              <a:defRPr/>
            </a:pPr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ПРЕДВАРИТЕЛЬНАЯ РАБОТА: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:\берез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" name="Скругленный прямоугольник 14"/>
          <p:cNvSpPr/>
          <p:nvPr/>
        </p:nvSpPr>
        <p:spPr>
          <a:xfrm>
            <a:off x="857224" y="1142984"/>
            <a:ext cx="7500990" cy="857256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>
              <a:defRPr/>
            </a:pPr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ВЗАИМОСВЯЗЬ ЦЕЛЕЙ данного  занятия с целями других занятий и направленность целей на практическую деятельность воспитанников:</a:t>
            </a:r>
          </a:p>
        </p:txBody>
      </p:sp>
      <p:sp>
        <p:nvSpPr>
          <p:cNvPr id="13" name="Заголовок 2"/>
          <p:cNvSpPr txBox="1">
            <a:spLocks/>
          </p:cNvSpPr>
          <p:nvPr/>
        </p:nvSpPr>
        <p:spPr bwMode="auto">
          <a:xfrm>
            <a:off x="357188" y="2286000"/>
            <a:ext cx="85725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ea typeface="+mj-ea"/>
                <a:cs typeface="Times New Roman" pitchFamily="18" charset="0"/>
              </a:rPr>
              <a:t>    Данное занятие является итоговым обобщающим по разделу «Развитие речи» области «Коммуникация».  В дальнейшем, с детьми продолжится работа в повседневной жизни детского сада, в самостоятельной деятельности.  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ea typeface="+mj-ea"/>
                <a:cs typeface="Times New Roman" pitchFamily="18" charset="0"/>
              </a:rPr>
              <a:t>    </a:t>
            </a:r>
            <a:r>
              <a:rPr lang="ru-RU" sz="1600" dirty="0" smtClean="0">
                <a:ea typeface="+mj-ea"/>
                <a:cs typeface="Times New Roman" pitchFamily="18" charset="0"/>
              </a:rPr>
              <a:t>   </a:t>
            </a:r>
            <a:r>
              <a:rPr lang="ru-RU" sz="1600" dirty="0">
                <a:ea typeface="+mj-ea"/>
                <a:cs typeface="Times New Roman" pitchFamily="18" charset="0"/>
              </a:rPr>
              <a:t>Использовались приемы активизации словаря, сравнения,  предметов. В ходе подготовки к занятию были проведены: </a:t>
            </a:r>
            <a:r>
              <a:rPr lang="ru-RU" sz="1600" dirty="0" smtClean="0">
                <a:cs typeface="Times New Roman" pitchFamily="18" charset="0"/>
              </a:rPr>
              <a:t>чтение художественной литературы. рассматривание иллюстраций  диких животных, птиц, насекомых, ягод, деревьев, дидактические игры «Лото» «Четвертый лишний», «Парные картинки», просмотр </a:t>
            </a:r>
            <a:r>
              <a:rPr lang="ru-RU" sz="1600" dirty="0" err="1" smtClean="0">
                <a:cs typeface="Times New Roman" pitchFamily="18" charset="0"/>
              </a:rPr>
              <a:t>мультимедийных</a:t>
            </a:r>
            <a:r>
              <a:rPr lang="ru-RU" sz="1600" dirty="0" smtClean="0">
                <a:cs typeface="Times New Roman" pitchFamily="18" charset="0"/>
              </a:rPr>
              <a:t> презентаций </a:t>
            </a:r>
            <a:endParaRPr lang="ru-RU" sz="1600" dirty="0">
              <a:solidFill>
                <a:srgbClr val="FF0000"/>
              </a:solidFill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1600" dirty="0">
                <a:ea typeface="+mj-ea"/>
                <a:cs typeface="Times New Roman" pitchFamily="18" charset="0"/>
              </a:rPr>
              <a:t>         </a:t>
            </a:r>
            <a:r>
              <a:rPr lang="ru-RU" sz="1600" b="1" dirty="0">
                <a:ea typeface="+mj-ea"/>
                <a:cs typeface="Times New Roman" pitchFamily="18" charset="0"/>
              </a:rPr>
              <a:t>Цель занятия</a:t>
            </a:r>
            <a:r>
              <a:rPr lang="ru-RU" sz="1600" dirty="0">
                <a:ea typeface="+mj-ea"/>
                <a:cs typeface="Times New Roman" pitchFamily="18" charset="0"/>
              </a:rPr>
              <a:t> направлена на </a:t>
            </a:r>
            <a:r>
              <a:rPr lang="ru-RU" sz="1600" dirty="0" smtClean="0"/>
              <a:t>обобщение элементарных знаний и представлений о диких животных, птицах, насекомых и  растениях; развитие связной речи, расширение словарного запаса у детей  у детей 4-5 лет группы общеразвивающей направленности.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>
                <a:ea typeface="+mj-ea"/>
                <a:cs typeface="Times New Roman" pitchFamily="18" charset="0"/>
              </a:rPr>
              <a:t/>
            </a:r>
            <a:br>
              <a:rPr lang="ru-RU" sz="1600" dirty="0">
                <a:ea typeface="+mj-ea"/>
                <a:cs typeface="Times New Roman" pitchFamily="18" charset="0"/>
              </a:rPr>
            </a:br>
            <a:endParaRPr lang="ru-RU" sz="1600" dirty="0"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берез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43" name="TextBox 6"/>
          <p:cNvSpPr txBox="1">
            <a:spLocks noChangeArrowheads="1"/>
          </p:cNvSpPr>
          <p:nvPr/>
        </p:nvSpPr>
        <p:spPr bwMode="auto">
          <a:xfrm>
            <a:off x="539750" y="1989138"/>
            <a:ext cx="813593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 dirty="0"/>
              <a:t>	</a:t>
            </a:r>
            <a:r>
              <a:rPr lang="ru-RU" sz="1600" b="1" dirty="0"/>
              <a:t>Содержание обучающих, развивающих и воспитательных задач </a:t>
            </a:r>
            <a:r>
              <a:rPr lang="ru-RU" sz="1600" dirty="0"/>
              <a:t>построено с учетом интеграции образовательных областей </a:t>
            </a:r>
            <a:r>
              <a:rPr lang="ru-RU" sz="1600" dirty="0" smtClean="0"/>
              <a:t>«</a:t>
            </a:r>
            <a:r>
              <a:rPr lang="ru-RU" sz="1600" dirty="0"/>
              <a:t>Познание», </a:t>
            </a:r>
            <a:r>
              <a:rPr lang="ru-RU" sz="1600" dirty="0" smtClean="0"/>
              <a:t>«Музыка»,  </a:t>
            </a:r>
            <a:r>
              <a:rPr lang="ru-RU" sz="1600" dirty="0"/>
              <a:t>«Художественная литература» в рамках федеральных государственных требований.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/>
              <a:t>	</a:t>
            </a:r>
            <a:r>
              <a:rPr lang="ru-RU" sz="1600" b="1" dirty="0"/>
              <a:t>Занятие является логически выстроенным</a:t>
            </a:r>
            <a:r>
              <a:rPr lang="ru-RU" sz="1600" dirty="0"/>
              <a:t>, т. к. все компоненты занятия (три этапа) направлены на решение ведущей цели: обобщить знания, умения и навыки по </a:t>
            </a:r>
            <a:r>
              <a:rPr lang="ru-RU" sz="1600" dirty="0" smtClean="0"/>
              <a:t>речевому </a:t>
            </a:r>
            <a:r>
              <a:rPr lang="ru-RU" sz="1600" dirty="0"/>
              <a:t>развитию.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/>
              <a:t>	На данном этапе предложенный материал, а также методы и приемы </a:t>
            </a:r>
            <a:r>
              <a:rPr lang="ru-RU" sz="1600" b="1" dirty="0"/>
              <a:t>доступны</a:t>
            </a:r>
            <a:r>
              <a:rPr lang="ru-RU" sz="1600" dirty="0"/>
              <a:t> для детей в соответствии с возрастными особенностями детей 4-5 лет.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/>
              <a:t>	На данном занятии </a:t>
            </a:r>
            <a:r>
              <a:rPr lang="ru-RU" sz="1600" b="1" dirty="0"/>
              <a:t>научность изложения содержания образования </a:t>
            </a:r>
            <a:r>
              <a:rPr lang="ru-RU" sz="1600" dirty="0"/>
              <a:t>воспитанников реализовывалась через обобщение знаний о </a:t>
            </a:r>
            <a:r>
              <a:rPr lang="ru-RU" sz="1600" dirty="0" smtClean="0"/>
              <a:t>природе и </a:t>
            </a:r>
            <a:r>
              <a:rPr lang="ru-RU" sz="1600" dirty="0"/>
              <a:t>активизацию словаря через сравнение предметов.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57224" y="1071546"/>
            <a:ext cx="7500990" cy="642942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СОДЕРЖАНИЕ ОБРАЗОВАНИЯ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:\берез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813" y="2286000"/>
            <a:ext cx="8072437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69875" indent="-269875" fontAlgn="auto">
              <a:spcBef>
                <a:spcPts val="0"/>
              </a:spcBef>
              <a:spcAft>
                <a:spcPts val="0"/>
              </a:spcAft>
              <a:tabLst>
                <a:tab pos="269875" algn="l"/>
              </a:tabLst>
              <a:defRPr/>
            </a:pPr>
            <a:endParaRPr lang="ru-RU" sz="20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	</a:t>
            </a:r>
          </a:p>
        </p:txBody>
      </p:sp>
      <p:graphicFrame>
        <p:nvGraphicFramePr>
          <p:cNvPr id="12335" name="Group 47"/>
          <p:cNvGraphicFramePr>
            <a:graphicFrameLocks noGrp="1"/>
          </p:cNvGraphicFramePr>
          <p:nvPr/>
        </p:nvGraphicFramePr>
        <p:xfrm>
          <a:off x="428625" y="1928813"/>
          <a:ext cx="8501121" cy="4119216"/>
        </p:xfrm>
        <a:graphic>
          <a:graphicData uri="http://schemas.openxmlformats.org/drawingml/2006/table">
            <a:tbl>
              <a:tblPr/>
              <a:tblGrid>
                <a:gridCol w="571504"/>
                <a:gridCol w="2000264"/>
                <a:gridCol w="4610213"/>
                <a:gridCol w="1319140"/>
              </a:tblGrid>
              <a:tr h="5494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п</a:t>
                      </a:r>
                      <a:endParaRPr kumimoji="0" 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Этапы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Цель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Длительность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7808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Организационный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Создание благоприятной атмосферы, эмоционального подъема, заинтересованности детей.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9558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2.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Основной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None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Учить различать на слух слова с определенным звуком. Упражнять в изменении слов при помощи суффиксов. Создать благоприятную атмосферу для детского словотворчества.</a:t>
                      </a:r>
                    </a:p>
                    <a:p>
                      <a:pPr algn="just">
                        <a:buFont typeface="Wingdings" pitchFamily="2" charset="2"/>
                        <a:buNone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Развивать артикуляционный аппарат и мелкую моторику рук. Развивать внимание, память, мышление, творческие способности,</a:t>
                      </a:r>
                    </a:p>
                    <a:p>
                      <a:pPr algn="just">
                        <a:buFont typeface="Wingdings" pitchFamily="2" charset="2"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" pitchFamily="34" charset="0"/>
                        </a:rPr>
                        <a:t>Развивать фонематическое восприятие, словарь детей.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155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3.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Заключительный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Подведение итогов, оценка деятельности детей.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Рефлексия.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0" name="Скругленный прямоугольник 19"/>
          <p:cNvSpPr/>
          <p:nvPr/>
        </p:nvSpPr>
        <p:spPr>
          <a:xfrm>
            <a:off x="928662" y="1000108"/>
            <a:ext cx="7500990" cy="642942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sz="24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ЭТАПЫ ЗАНЯТИЯ</a:t>
            </a:r>
          </a:p>
        </p:txBody>
      </p:sp>
      <p:sp>
        <p:nvSpPr>
          <p:cNvPr id="10" name="Управляющая кнопка: в конец 9">
            <a:hlinkClick r:id="rId3" action="ppaction://hlinksldjump" highlightClick="1"/>
          </p:cNvPr>
          <p:cNvSpPr/>
          <p:nvPr/>
        </p:nvSpPr>
        <p:spPr>
          <a:xfrm>
            <a:off x="1643063" y="2857500"/>
            <a:ext cx="857250" cy="28575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Управляющая кнопка: в конец 10">
            <a:hlinkClick r:id="rId4" action="ppaction://hlinksldjump" highlightClick="1"/>
          </p:cNvPr>
          <p:cNvSpPr/>
          <p:nvPr/>
        </p:nvSpPr>
        <p:spPr>
          <a:xfrm>
            <a:off x="1500188" y="3857625"/>
            <a:ext cx="857250" cy="28575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правляющая кнопка: в конец 11">
            <a:hlinkClick r:id="rId5" action="ppaction://hlinksldjump" highlightClick="1"/>
          </p:cNvPr>
          <p:cNvSpPr/>
          <p:nvPr/>
        </p:nvSpPr>
        <p:spPr>
          <a:xfrm>
            <a:off x="1500188" y="5572125"/>
            <a:ext cx="785812" cy="28575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:\берез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cxnSp>
        <p:nvCxnSpPr>
          <p:cNvPr id="29" name="Прямая соединительная линия 28"/>
          <p:cNvCxnSpPr/>
          <p:nvPr/>
        </p:nvCxnSpPr>
        <p:spPr>
          <a:xfrm>
            <a:off x="3357563" y="5429250"/>
            <a:ext cx="504825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214688" y="4071938"/>
            <a:ext cx="503237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286125" y="2643188"/>
            <a:ext cx="43338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12294" name="Группа 12"/>
          <p:cNvGrpSpPr>
            <a:grpSpLocks/>
          </p:cNvGrpSpPr>
          <p:nvPr/>
        </p:nvGrpSpPr>
        <p:grpSpPr bwMode="auto">
          <a:xfrm>
            <a:off x="3857625" y="1928813"/>
            <a:ext cx="4643438" cy="1419225"/>
            <a:chOff x="-1" y="467850"/>
            <a:chExt cx="2026399" cy="2225499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-1" y="467850"/>
              <a:ext cx="2022242" cy="2031328"/>
            </a:xfrm>
            <a:prstGeom prst="roundRect">
              <a:avLst/>
            </a:prstGeom>
            <a:blipFill>
              <a:blip r:embed="rId3" cstate="screen"/>
              <a:tile tx="0" ty="0" sx="100000" sy="100000" flip="none" algn="tl"/>
            </a:blipFill>
            <a:ln>
              <a:solidFill>
                <a:srgbClr val="0099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-1" y="467850"/>
              <a:ext cx="2026399" cy="2225499"/>
            </a:xfrm>
            <a:prstGeom prst="roundRect">
              <a:avLst/>
            </a:prstGeom>
            <a:gradFill>
              <a:gsLst>
                <a:gs pos="8200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rect">
                <a:fillToRect l="100000" b="100000"/>
              </a:path>
            </a:gradFill>
            <a:ln>
              <a:solidFill>
                <a:srgbClr val="0099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anchor="ctr"/>
            <a:lstStyle/>
            <a:p>
              <a:pPr algn="ctr">
                <a:defRPr/>
              </a:pPr>
              <a:r>
                <a:rPr lang="ru-RU" sz="1400" b="1" dirty="0">
                  <a:solidFill>
                    <a:srgbClr val="FF0000"/>
                  </a:solidFill>
                  <a:latin typeface="Century Gothic" pitchFamily="34" charset="0"/>
                </a:rPr>
                <a:t>СЛОВЕСНЫЕ</a:t>
              </a:r>
            </a:p>
            <a:p>
              <a:pPr>
                <a:buFontTx/>
                <a:buChar char="-"/>
                <a:defRPr/>
              </a:pPr>
              <a:r>
                <a:rPr lang="ru-RU" sz="1400" dirty="0">
                  <a:solidFill>
                    <a:schemeClr val="tx1"/>
                  </a:solidFill>
                  <a:latin typeface="Century Gothic" pitchFamily="34" charset="0"/>
                </a:rPr>
                <a:t>вопросы;</a:t>
              </a:r>
            </a:p>
            <a:p>
              <a:pPr>
                <a:buFontTx/>
                <a:buChar char="-"/>
                <a:defRPr/>
              </a:pPr>
              <a:r>
                <a:rPr lang="ru-RU" sz="1400" dirty="0">
                  <a:solidFill>
                    <a:schemeClr val="tx1"/>
                  </a:solidFill>
                  <a:latin typeface="Century Gothic" pitchFamily="34" charset="0"/>
                </a:rPr>
                <a:t>беседа;</a:t>
              </a:r>
            </a:p>
            <a:p>
              <a:pPr>
                <a:buFontTx/>
                <a:buChar char="-"/>
                <a:defRPr/>
              </a:pPr>
              <a:r>
                <a:rPr lang="ru-RU" sz="1400" dirty="0">
                  <a:solidFill>
                    <a:schemeClr val="tx1"/>
                  </a:solidFill>
                  <a:latin typeface="Century Gothic" pitchFamily="34" charset="0"/>
                </a:rPr>
                <a:t>художественное слово;</a:t>
              </a:r>
            </a:p>
            <a:p>
              <a:pPr>
                <a:buFontTx/>
                <a:buChar char="-"/>
                <a:defRPr/>
              </a:pPr>
              <a:r>
                <a:rPr lang="ru-RU" sz="1400" dirty="0">
                  <a:solidFill>
                    <a:schemeClr val="tx1"/>
                  </a:solidFill>
                  <a:latin typeface="Century Gothic" pitchFamily="34" charset="0"/>
                </a:rPr>
                <a:t>пояснение;</a:t>
              </a:r>
            </a:p>
            <a:p>
              <a:pPr>
                <a:defRPr/>
              </a:pPr>
              <a:r>
                <a:rPr lang="ru-RU" sz="1400" dirty="0">
                  <a:solidFill>
                    <a:schemeClr val="tx1"/>
                  </a:solidFill>
                  <a:latin typeface="Century Gothic" pitchFamily="34" charset="0"/>
                </a:rPr>
                <a:t>-сюрпризный момент</a:t>
              </a:r>
            </a:p>
          </p:txBody>
        </p:sp>
      </p:grpSp>
      <p:sp>
        <p:nvSpPr>
          <p:cNvPr id="19" name="Скругленный прямоугольник 4"/>
          <p:cNvSpPr/>
          <p:nvPr/>
        </p:nvSpPr>
        <p:spPr bwMode="auto">
          <a:xfrm>
            <a:off x="3786188" y="3571875"/>
            <a:ext cx="4643437" cy="1214438"/>
          </a:xfrm>
          <a:prstGeom prst="roundRect">
            <a:avLst/>
          </a:prstGeom>
          <a:gradFill flip="none" rotWithShape="1">
            <a:gsLst>
              <a:gs pos="8200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rect">
              <a:fillToRect t="100000" r="100000"/>
            </a:path>
            <a:tileRect l="-100000" b="-100000"/>
          </a:gra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anchor="ctr"/>
          <a:lstStyle/>
          <a:p>
            <a:pPr algn="ctr" defTabSz="6223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>
                <a:solidFill>
                  <a:srgbClr val="FF0000"/>
                </a:solidFill>
                <a:latin typeface="Century Gothic" pitchFamily="34" charset="0"/>
              </a:rPr>
              <a:t>НАГЛЯДНЫЕ (слуховые, наглядно-зрительные)</a:t>
            </a:r>
          </a:p>
          <a:p>
            <a:pPr algn="just" defTabSz="6223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Century Gothic" pitchFamily="34" charset="0"/>
              </a:rPr>
              <a:t>наглядно-дидактический </a:t>
            </a:r>
            <a:r>
              <a:rPr lang="ru-RU" sz="1400" dirty="0">
                <a:solidFill>
                  <a:schemeClr val="tx1"/>
                </a:solidFill>
                <a:latin typeface="Century Gothic" pitchFamily="34" charset="0"/>
              </a:rPr>
              <a:t>материал;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857224" y="1071546"/>
            <a:ext cx="7500990" cy="642942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sz="2400" b="1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ФОРМЫ И ВИДЫ ДЕЯТЕЛЬНОСТИ:</a:t>
            </a:r>
            <a:endParaRPr lang="ru-RU" sz="2400" b="1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latin typeface="Century Gothic" pitchFamily="34" charset="0"/>
            </a:endParaRPr>
          </a:p>
        </p:txBody>
      </p:sp>
      <p:sp>
        <p:nvSpPr>
          <p:cNvPr id="32" name="Скругленный прямоугольник 4"/>
          <p:cNvSpPr/>
          <p:nvPr/>
        </p:nvSpPr>
        <p:spPr bwMode="auto">
          <a:xfrm>
            <a:off x="3857625" y="4929188"/>
            <a:ext cx="4572000" cy="1082675"/>
          </a:xfrm>
          <a:prstGeom prst="roundRect">
            <a:avLst/>
          </a:prstGeom>
          <a:gradFill flip="none" rotWithShape="1">
            <a:gsLst>
              <a:gs pos="8200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rect">
              <a:fillToRect l="100000" b="100000"/>
            </a:path>
            <a:tileRect t="-100000" r="-100000"/>
          </a:gradFill>
          <a:ln>
            <a:solidFill>
              <a:srgbClr val="009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anchor="ctr"/>
          <a:lstStyle/>
          <a:p>
            <a:pPr algn="ctr" defTabSz="6223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b="1" dirty="0">
                <a:solidFill>
                  <a:srgbClr val="FF0000"/>
                </a:solidFill>
                <a:latin typeface="Century Gothic" pitchFamily="34" charset="0"/>
              </a:rPr>
              <a:t>ПРАКТИЧЕСКИЕ</a:t>
            </a:r>
          </a:p>
          <a:p>
            <a:pPr algn="just" defTabSz="6223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Century Gothic" pitchFamily="34" charset="0"/>
              </a:rPr>
              <a:t>показ;</a:t>
            </a:r>
          </a:p>
          <a:p>
            <a:pPr algn="just" defTabSz="622300">
              <a:lnSpc>
                <a:spcPct val="90000"/>
              </a:lnSpc>
              <a:spcAft>
                <a:spcPct val="35000"/>
              </a:spcAft>
              <a:buFontTx/>
              <a:buChar char="-"/>
              <a:defRPr/>
            </a:pPr>
            <a:r>
              <a:rPr lang="ru-RU" sz="14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Century Gothic" pitchFamily="34" charset="0"/>
              </a:rPr>
              <a:t>речевые упражнения.</a:t>
            </a:r>
            <a:endParaRPr lang="ru-RU" sz="14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28625" y="5143500"/>
            <a:ext cx="2857500" cy="71437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solidFill>
                  <a:srgbClr val="7030A0"/>
                </a:solidFill>
                <a:latin typeface="Century Gothic" pitchFamily="34" charset="0"/>
              </a:rPr>
              <a:t>Индивидуальные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57188" y="3714750"/>
            <a:ext cx="2857500" cy="78581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solidFill>
                  <a:srgbClr val="7030A0"/>
                </a:solidFill>
                <a:latin typeface="Century Gothic" pitchFamily="34" charset="0"/>
              </a:rPr>
              <a:t>Фронтальные, подгрупповые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428625" y="2286000"/>
            <a:ext cx="2857500" cy="71437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solidFill>
                  <a:srgbClr val="7030A0"/>
                </a:solidFill>
                <a:latin typeface="Century Gothic" pitchFamily="34" charset="0"/>
              </a:rPr>
              <a:t>Фронтальные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:\берез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500063" y="1714500"/>
            <a:ext cx="814387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0" fontAlgn="auto" hangingPunct="0">
              <a:spcBef>
                <a:spcPct val="20000"/>
              </a:spcBef>
              <a:spcAft>
                <a:spcPts val="0"/>
              </a:spcAft>
              <a:buFont typeface="Wingdings 3"/>
              <a:buNone/>
              <a:defRPr/>
            </a:pPr>
            <a:r>
              <a:rPr lang="ru-RU" dirty="0">
                <a:cs typeface="+mn-cs"/>
              </a:rPr>
              <a:t>	</a:t>
            </a:r>
            <a:r>
              <a:rPr lang="ru-RU" b="1" dirty="0">
                <a:cs typeface="+mn-cs"/>
              </a:rPr>
              <a:t>Аппарат для оценивания представлен </a:t>
            </a:r>
            <a:r>
              <a:rPr lang="ru-RU" dirty="0">
                <a:cs typeface="+mn-cs"/>
              </a:rPr>
              <a:t>положительной индивидуально-дифференцированной оценкой педагога деятельности всех воспитанников. Педагог подчеркивает особую значимость знаний. </a:t>
            </a:r>
          </a:p>
          <a:p>
            <a:pPr algn="just">
              <a:spcBef>
                <a:spcPct val="20000"/>
              </a:spcBef>
              <a:buFont typeface="Arial" charset="0"/>
              <a:buNone/>
              <a:defRPr/>
            </a:pPr>
            <a:r>
              <a:rPr lang="ru-RU" dirty="0">
                <a:cs typeface="+mn-cs"/>
              </a:rPr>
              <a:t>	</a:t>
            </a:r>
            <a:r>
              <a:rPr lang="ru-RU" b="1" dirty="0">
                <a:cs typeface="+mn-cs"/>
              </a:rPr>
              <a:t>Целесообразность и характер постановки домашнего задания </a:t>
            </a:r>
            <a:r>
              <a:rPr lang="ru-RU" dirty="0">
                <a:cs typeface="+mn-cs"/>
              </a:rPr>
              <a:t>заключается в продолжении работы в режимных моментах в детском саду и дома:</a:t>
            </a:r>
          </a:p>
          <a:p>
            <a:pPr algn="just">
              <a:spcBef>
                <a:spcPct val="20000"/>
              </a:spcBef>
              <a:buFontTx/>
              <a:buChar char="-"/>
              <a:defRPr/>
            </a:pPr>
            <a:r>
              <a:rPr lang="ru-RU" dirty="0">
                <a:cs typeface="+mn-cs"/>
              </a:rPr>
              <a:t>для закрепления знаний детей в самостоятельной, совместной деятельности и с родителями;</a:t>
            </a:r>
          </a:p>
          <a:p>
            <a:pPr algn="just">
              <a:spcBef>
                <a:spcPct val="20000"/>
              </a:spcBef>
              <a:buFontTx/>
              <a:buChar char="-"/>
              <a:defRPr/>
            </a:pPr>
            <a:r>
              <a:rPr lang="ru-RU" dirty="0">
                <a:cs typeface="+mn-cs"/>
              </a:rPr>
              <a:t> для воспитания у детей интереса к познанию</a:t>
            </a:r>
          </a:p>
          <a:p>
            <a:pPr algn="just">
              <a:spcBef>
                <a:spcPct val="20000"/>
              </a:spcBef>
              <a:buFontTx/>
              <a:buChar char="-"/>
              <a:defRPr/>
            </a:pPr>
            <a:endParaRPr lang="ru-RU" dirty="0">
              <a:cs typeface="+mn-cs"/>
            </a:endParaRPr>
          </a:p>
          <a:p>
            <a:pPr algn="just">
              <a:spcBef>
                <a:spcPct val="20000"/>
              </a:spcBef>
              <a:buFont typeface="Arial" charset="0"/>
              <a:buNone/>
              <a:defRPr/>
            </a:pPr>
            <a:r>
              <a:rPr lang="ru-RU" i="1" u="sng" dirty="0">
                <a:cs typeface="+mn-cs"/>
              </a:rPr>
              <a:t>Примечание</a:t>
            </a:r>
            <a:r>
              <a:rPr lang="ru-RU" i="1" dirty="0">
                <a:cs typeface="+mn-cs"/>
              </a:rPr>
              <a:t>: домашнее задание в детском саду носит условный характер.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:\J00911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0" name="Содержимое 4"/>
          <p:cNvSpPr>
            <a:spLocks noGrp="1"/>
          </p:cNvSpPr>
          <p:nvPr>
            <p:ph idx="1"/>
          </p:nvPr>
        </p:nvSpPr>
        <p:spPr>
          <a:xfrm>
            <a:off x="785813" y="1785938"/>
            <a:ext cx="7900987" cy="1000125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1800" b="1" dirty="0" smtClean="0">
                <a:latin typeface="Century Gothic" pitchFamily="34" charset="0"/>
              </a:rPr>
              <a:t>Подготовка к занятию. </a:t>
            </a:r>
          </a:p>
          <a:p>
            <a:pPr algn="just">
              <a:buFont typeface="Arial" pitchFamily="34" charset="0"/>
              <a:buNone/>
            </a:pPr>
            <a:r>
              <a:rPr lang="ru-RU" sz="1800" dirty="0" smtClean="0">
                <a:latin typeface="Century Gothic" pitchFamily="34" charset="0"/>
              </a:rPr>
              <a:t>     Воспитатель готовит рабочее место необходимым оборудованием и пособиями. 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857224" y="1071546"/>
            <a:ext cx="7500990" cy="642942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41275" cmpd="thinThick">
            <a:solidFill>
              <a:srgbClr val="FFC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prstMaterial="dkEdge"/>
          </a:bodyPr>
          <a:lstStyle/>
          <a:p>
            <a:pPr algn="ctr">
              <a:defRPr/>
            </a:pPr>
            <a:r>
              <a:rPr lang="ru-RU" sz="2000" b="1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Century Gothic" pitchFamily="34" charset="0"/>
              </a:rPr>
              <a:t>ОРГАНИЗАЦИОННЫЙ ЭТАП</a:t>
            </a:r>
          </a:p>
        </p:txBody>
      </p:sp>
      <p:sp>
        <p:nvSpPr>
          <p:cNvPr id="19" name="Управляющая кнопка: возврат 18">
            <a:hlinkClick r:id="rId3" action="ppaction://hlinksldjump" highlightClick="1"/>
          </p:cNvPr>
          <p:cNvSpPr/>
          <p:nvPr/>
        </p:nvSpPr>
        <p:spPr>
          <a:xfrm>
            <a:off x="428625" y="6357938"/>
            <a:ext cx="571500" cy="357187"/>
          </a:xfrm>
          <a:prstGeom prst="actionButtonRetur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26" name="Picture 2" descr="D:\Презентация Атапиной Р.Ш. ДОУ №50\100CANON\IMG_00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3" y="2696673"/>
            <a:ext cx="2214578" cy="16610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7" name="Picture 3" descr="D:\Презентация Атапиной Р.Ш. ДОУ №50\100CANON\IMG_000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71736" y="2643182"/>
            <a:ext cx="2279457" cy="17097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8" name="Picture 4" descr="D:\Презентация Атапиной Р.Ш. ДОУ №50\100CANON\IMG_006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42144" y="2428868"/>
            <a:ext cx="2301856" cy="17265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9" name="Picture 5" descr="D:\Презентация Атапиной Р.Ш. ДОУ №50\100CANON\IMG_006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4500570"/>
            <a:ext cx="2373307" cy="17801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30" name="Picture 6" descr="D:\Презентация Атапиной Р.Ш. ДОУ №50\100CANON\IMG_0063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857752" y="2571744"/>
            <a:ext cx="2099562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31" name="Picture 7" descr="D:\Презентация Атапиной Р.Ш. ДОУ №50\100CANON\IMG_0064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714876" y="4429132"/>
            <a:ext cx="2398527" cy="17990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32" name="Picture 8" descr="D:\Презентация Атапиной Р.Ш. ДОУ №50\100CANON\IMG_0065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358082" y="4000504"/>
            <a:ext cx="1571604" cy="22154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3" name="Picture 9" descr="D:\Презентация Атапиной Р.Ш. ДОУ №50\100CANON\IMG_0066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2285984" y="4500570"/>
            <a:ext cx="2285829" cy="17144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5790</TotalTime>
  <Words>1914</Words>
  <Application>Microsoft Office PowerPoint</Application>
  <PresentationFormat>Экран (4:3)</PresentationFormat>
  <Paragraphs>254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</dc:title>
  <dc:creator>palmstation1</dc:creator>
  <cp:lastModifiedBy>User</cp:lastModifiedBy>
  <cp:revision>543</cp:revision>
  <dcterms:created xsi:type="dcterms:W3CDTF">2010-12-07T16:52:04Z</dcterms:created>
  <dcterms:modified xsi:type="dcterms:W3CDTF">2016-11-22T07:17:03Z</dcterms:modified>
</cp:coreProperties>
</file>