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2" r:id="rId4"/>
    <p:sldId id="263" r:id="rId5"/>
    <p:sldId id="258" r:id="rId6"/>
    <p:sldId id="259" r:id="rId7"/>
    <p:sldId id="271" r:id="rId8"/>
    <p:sldId id="266" r:id="rId9"/>
    <p:sldId id="267" r:id="rId10"/>
    <p:sldId id="268" r:id="rId11"/>
    <p:sldId id="269" r:id="rId12"/>
    <p:sldId id="264" r:id="rId13"/>
    <p:sldId id="272" r:id="rId14"/>
    <p:sldId id="273" r:id="rId15"/>
    <p:sldId id="274" r:id="rId16"/>
    <p:sldId id="280" r:id="rId17"/>
    <p:sldId id="281" r:id="rId18"/>
    <p:sldId id="278" r:id="rId19"/>
    <p:sldId id="279" r:id="rId20"/>
    <p:sldId id="282" r:id="rId21"/>
    <p:sldId id="283" r:id="rId22"/>
    <p:sldId id="284" r:id="rId23"/>
    <p:sldId id="285" r:id="rId24"/>
    <p:sldId id="286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03.04.2016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03.04.2016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03.04.2016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03.04.2016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03.04.2016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03.04.2016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03.04.2016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03.04.2016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764704"/>
            <a:ext cx="7406640" cy="3096344"/>
          </a:xfrm>
        </p:spPr>
        <p:txBody>
          <a:bodyPr>
            <a:noAutofit/>
          </a:bodyPr>
          <a:lstStyle/>
          <a:p>
            <a:pPr algn="ctr"/>
            <a:r>
              <a:rPr lang="ru-RU" sz="8000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Экскурсия как форма обучения дошкольников</a:t>
            </a:r>
            <a:endParaRPr lang="ru-RU" sz="8000" dirty="0">
              <a:solidFill>
                <a:schemeClr val="accent2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4509120"/>
            <a:ext cx="7406640" cy="1872208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Выступление на педагогическом совете подготовил воспитатель </a:t>
            </a:r>
          </a:p>
          <a:p>
            <a:pPr algn="ctr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МАДОУ «БЕРЕЗКА»</a:t>
            </a:r>
          </a:p>
          <a:p>
            <a:pPr algn="ctr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Емельянова Оксана Михайловна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875680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 разноголосом пении птиц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90724" y="1628800"/>
            <a:ext cx="5162551" cy="40481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90725" y="1628800"/>
            <a:ext cx="5162550" cy="404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4345675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 причудливой форме белых кучевых облаков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95425" y="1447800"/>
            <a:ext cx="6153150" cy="402431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95425" y="1484784"/>
            <a:ext cx="6153150" cy="3987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0324822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692697"/>
            <a:ext cx="6400800" cy="2160239"/>
          </a:xfrm>
        </p:spPr>
        <p:txBody>
          <a:bodyPr>
            <a:normAutofit fontScale="90000"/>
          </a:bodyPr>
          <a:lstStyle/>
          <a:p>
            <a:pPr algn="just"/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Экскурсия выполняет целый ряд функций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483768" y="2636912"/>
            <a:ext cx="6400800" cy="1944216"/>
          </a:xfrm>
        </p:spPr>
        <p:txBody>
          <a:bodyPr>
            <a:noAutofit/>
          </a:bodyPr>
          <a:lstStyle/>
          <a:p>
            <a:pPr marL="361188" indent="-342900">
              <a:buFont typeface="Wingdings" pitchFamily="2" charset="2"/>
              <a:buChar char="ü"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реализует принцип наглядности обучения;</a:t>
            </a:r>
          </a:p>
          <a:p>
            <a:pPr marL="361188" indent="-342900">
              <a:buFont typeface="Wingdings" pitchFamily="2" charset="2"/>
              <a:buChar char="ü"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повышает научность образования и укрепляет его связи с жизнью и практикой;</a:t>
            </a:r>
          </a:p>
          <a:p>
            <a:pPr marL="361188" indent="-342900">
              <a:buFont typeface="Wingdings" pitchFamily="2" charset="2"/>
              <a:buChar char="ü"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расширяет кругозор;</a:t>
            </a:r>
          </a:p>
        </p:txBody>
      </p:sp>
    </p:spTree>
    <p:extLst>
      <p:ext uri="{BB962C8B-B14F-4D97-AF65-F5344CB8AC3E}">
        <p14:creationId xmlns:p14="http://schemas.microsoft.com/office/powerpoint/2010/main" xmlns="" val="20571272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548680"/>
            <a:ext cx="6400800" cy="936104"/>
          </a:xfrm>
        </p:spPr>
        <p:txBody>
          <a:bodyPr>
            <a:normAutofit/>
          </a:bodyPr>
          <a:lstStyle/>
          <a:p>
            <a:pPr algn="just"/>
            <a:r>
              <a:rPr lang="ru-RU" sz="36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начение экскурсии:</a:t>
            </a:r>
            <a:endParaRPr lang="ru-RU" sz="3600" dirty="0">
              <a:solidFill>
                <a:schemeClr val="accent2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411760" y="2060848"/>
            <a:ext cx="6567432" cy="4176464"/>
          </a:xfrm>
        </p:spPr>
        <p:txBody>
          <a:bodyPr>
            <a:normAutofit fontScale="77500" lnSpcReduction="20000"/>
          </a:bodyPr>
          <a:lstStyle/>
          <a:p>
            <a:pPr marL="361188" indent="-342900" algn="just">
              <a:buFont typeface="Wingdings" pitchFamily="2" charset="2"/>
              <a:buChar char="ü"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озволяют в естественной обстановке познакомить детей с объектами и явлениями природы;</a:t>
            </a:r>
          </a:p>
          <a:p>
            <a:pPr marL="361188" indent="-342900" algn="just">
              <a:buFont typeface="Wingdings" pitchFamily="2" charset="2"/>
              <a:buChar char="ü"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 экскурсиях дети знакомятся с растениями, животными и условиями их обитания это способствует образованию первичных представлений о взаимосвязи в природе;</a:t>
            </a:r>
          </a:p>
          <a:p>
            <a:pPr marL="361188" indent="-342900" algn="just">
              <a:buFont typeface="Wingdings" pitchFamily="2" charset="2"/>
              <a:buChar char="ü"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елика роль экскурсии в эстетическом воспитании детей: красота природы, окружающая их , вызывает глубокие переживания, способствует развитию эстетических чувств;</a:t>
            </a:r>
          </a:p>
          <a:p>
            <a:pPr marL="361188" indent="-342900" algn="just"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экскурсии в природу связаны с пребыванием детей на свежем воздухе, с движением, что содействует укреплению здоровья;</a:t>
            </a:r>
          </a:p>
          <a:p>
            <a:pPr marL="361188" indent="-342900" algn="just">
              <a:buFont typeface="Wingdings" pitchFamily="2" charset="2"/>
              <a:buChar char="ü"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аходясь в лесу, на берегу реки, дети собирают разнообразный материал для последующих наблюдений и работ в группе, в уголке природы</a:t>
            </a:r>
          </a:p>
        </p:txBody>
      </p:sp>
    </p:spTree>
    <p:extLst>
      <p:ext uri="{BB962C8B-B14F-4D97-AF65-F5344CB8AC3E}">
        <p14:creationId xmlns:p14="http://schemas.microsoft.com/office/powerpoint/2010/main" xmlns="" val="31504347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836712"/>
            <a:ext cx="6400800" cy="936104"/>
          </a:xfrm>
        </p:spPr>
        <p:txBody>
          <a:bodyPr>
            <a:normAutofit/>
          </a:bodyPr>
          <a:lstStyle/>
          <a:p>
            <a:pPr algn="just"/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Задачи НОД экскурсии:</a:t>
            </a:r>
            <a:endParaRPr lang="ru-RU" sz="3600" dirty="0">
              <a:solidFill>
                <a:schemeClr val="accent2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844824"/>
            <a:ext cx="6400800" cy="3960440"/>
          </a:xfrm>
        </p:spPr>
        <p:txBody>
          <a:bodyPr>
            <a:normAutofit/>
          </a:bodyPr>
          <a:lstStyle/>
          <a:p>
            <a:pPr marL="361188" indent="-342900" algn="just">
              <a:buFont typeface="Wingdings" pitchFamily="2" charset="2"/>
              <a:buChar char="ü"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своение детьми  системы экологических представлений и элементарных понятий о природе;</a:t>
            </a:r>
          </a:p>
          <a:p>
            <a:pPr marL="361188" indent="-342900" algn="just">
              <a:buFont typeface="Wingdings" pitchFamily="2" charset="2"/>
              <a:buChar char="ü"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тимулирование формирования навыков наблюдения и наблюдательности;</a:t>
            </a:r>
          </a:p>
          <a:p>
            <a:pPr marL="361188" indent="-342900" algn="just">
              <a:buFont typeface="Wingdings" pitchFamily="2" charset="2"/>
              <a:buChar char="ü"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ормирование сенсорных способностей;</a:t>
            </a:r>
          </a:p>
          <a:p>
            <a:pPr marL="361188" indent="-342900" algn="just">
              <a:buFont typeface="Wingdings" pitchFamily="2" charset="2"/>
              <a:buChar char="ü"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ормирование мыслительных процессов (анализа, сравнивания, обобщения, умения устанавливать связи, разные по характеру и степени сложности)</a:t>
            </a:r>
          </a:p>
          <a:p>
            <a:pPr marL="361188" indent="-342900" algn="just">
              <a:buFont typeface="Wingdings" pitchFamily="2" charset="2"/>
              <a:buChar char="ü"/>
            </a:pPr>
            <a:endParaRPr lang="ru-RU" sz="24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382838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Виды экскурсий:</a:t>
            </a:r>
            <a:endParaRPr lang="ru-RU" sz="3600" b="1" dirty="0">
              <a:solidFill>
                <a:schemeClr val="accent2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2132856"/>
            <a:ext cx="7498080" cy="411554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риродоведческая;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кологическая;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 сельскохозяйственный объект;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кскурсия эстетического характера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583483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4162792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FEB80A">
                    <a:lumMod val="50000"/>
                  </a:srgbClr>
                </a:solidFill>
                <a:effectLst/>
                <a:latin typeface="Times New Roman" pitchFamily="18" charset="0"/>
                <a:cs typeface="Times New Roman" pitchFamily="18" charset="0"/>
              </a:rPr>
              <a:t>Природоведческая экскурсия традиционно решает задачу знакомства с природой, т. е. накопление представлений о разнообразии объектов живой природы и их характерных особенностях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962782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5026888"/>
          </a:xfrm>
        </p:spPr>
        <p:txBody>
          <a:bodyPr/>
          <a:lstStyle/>
          <a:p>
            <a:r>
              <a:rPr lang="ru-RU" sz="2800" b="1" dirty="0">
                <a:solidFill>
                  <a:srgbClr val="FEB80A">
                    <a:lumMod val="50000"/>
                  </a:srgbClr>
                </a:solidFill>
                <a:effectLst/>
                <a:latin typeface="Times New Roman" pitchFamily="18" charset="0"/>
                <a:cs typeface="Times New Roman" pitchFamily="18" charset="0"/>
              </a:rPr>
              <a:t>Экологическая экскурсия направлена на освоение детьми разнообразных биоценологических связей в мире природы:</a:t>
            </a:r>
            <a:r>
              <a:rPr lang="ru-RU" sz="3200" b="1" dirty="0">
                <a:solidFill>
                  <a:srgbClr val="FEB80A">
                    <a:lumMod val="50000"/>
                  </a:srgbClr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>
                <a:solidFill>
                  <a:srgbClr val="FEB80A">
                    <a:lumMod val="50000"/>
                  </a:srgb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rgbClr val="FEB80A">
                    <a:lumMod val="50000"/>
                  </a:srgbClr>
                </a:solidFill>
                <a:effectLst/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dirty="0">
                <a:solidFill>
                  <a:srgbClr val="FEB80A">
                    <a:lumMod val="50000"/>
                  </a:srgbClr>
                </a:solidFill>
                <a:effectLst/>
                <a:latin typeface="Times New Roman" pitchFamily="18" charset="0"/>
                <a:cs typeface="Times New Roman" pitchFamily="18" charset="0"/>
              </a:rPr>
              <a:t>между средой обитания живых существ и особенностями их строения и образа жизни;</a:t>
            </a:r>
            <a:r>
              <a:rPr lang="ru-RU" sz="3200" b="1" dirty="0">
                <a:solidFill>
                  <a:srgbClr val="FEB80A">
                    <a:lumMod val="50000"/>
                  </a:srgbClr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>
                <a:solidFill>
                  <a:srgbClr val="FEB80A">
                    <a:lumMod val="50000"/>
                  </a:srgb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rgbClr val="FEB80A">
                    <a:lumMod val="50000"/>
                  </a:srgbClr>
                </a:solidFill>
                <a:effectLst/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dirty="0">
                <a:solidFill>
                  <a:srgbClr val="FEB80A">
                    <a:lumMod val="50000"/>
                  </a:srgbClr>
                </a:solidFill>
                <a:effectLst/>
                <a:latin typeface="Times New Roman" pitchFamily="18" charset="0"/>
                <a:cs typeface="Times New Roman" pitchFamily="18" charset="0"/>
              </a:rPr>
              <a:t>между состоянием конкретных живых объектов и условиями их существования;</a:t>
            </a:r>
            <a:br>
              <a:rPr lang="ru-RU" sz="2400" b="1" dirty="0">
                <a:solidFill>
                  <a:srgbClr val="FEB80A">
                    <a:lumMod val="50000"/>
                  </a:srgb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rgbClr val="FEB80A">
                    <a:lumMod val="50000"/>
                  </a:srgbClr>
                </a:solidFill>
                <a:effectLst/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dirty="0">
                <a:solidFill>
                  <a:srgbClr val="FEB80A">
                    <a:lumMod val="50000"/>
                  </a:srgbClr>
                </a:solidFill>
                <a:effectLst/>
                <a:latin typeface="Times New Roman" pitchFamily="18" charset="0"/>
                <a:cs typeface="Times New Roman" pitchFamily="18" charset="0"/>
              </a:rPr>
              <a:t>между различными живыми существами в одной экосистеме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331499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214625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Экскурсии эстетического характера помогают ребёнку научиться воспринимать красоту природы и развивают культуру его чувств.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3140968"/>
            <a:ext cx="7498080" cy="310743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140968"/>
            <a:ext cx="7560840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3150903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5818976"/>
          </a:xfrm>
        </p:spPr>
        <p:txBody>
          <a:bodyPr>
            <a:noAutofit/>
          </a:bodyPr>
          <a:lstStyle/>
          <a:p>
            <a:pPr algn="just"/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экскурсиях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 знакомит 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детей с многообразием органического мира,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проводит 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наблюдения за объектами и явлениями природы в разные времена года. Дети учатся ориентироваться на местности, знакомятся с особенностями города и края. Особое внимание при проведении комплексной экскурсии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 должен уделять 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организации деятельности детей: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приучаем 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детей к мысли, что они идут в гости к природным обитателям, в их большой дом, а поэтому должны следовать заповедям, которые необходимо выполнять гостям природы. </a:t>
            </a:r>
            <a:b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 заповедь – соблюдение тишины (Л. П. Симонова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); 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 заповедь – терпеливость (умение длительное время наблюдать за растением, животным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); 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 заповедь – внимательность (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учить 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находить взаимосвязи в природе, проверять народные приметы, прогнозировать последствия поведения людей). </a:t>
            </a:r>
          </a:p>
        </p:txBody>
      </p:sp>
    </p:spTree>
    <p:extLst>
      <p:ext uri="{BB962C8B-B14F-4D97-AF65-F5344CB8AC3E}">
        <p14:creationId xmlns:p14="http://schemas.microsoft.com/office/powerpoint/2010/main" xmlns="" val="30628249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42348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Экскурсии - один из основных видов занятий и особая форма организации работы по экологическому 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воспитанию дошкольников.</a:t>
            </a:r>
            <a:endParaRPr lang="ru-RU" sz="36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515460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188640"/>
            <a:ext cx="7498080" cy="5904656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Структура экскурсии: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§</a:t>
            </a:r>
            <a:r>
              <a:rPr lang="ru-RU" sz="2000" dirty="0" smtClean="0"/>
              <a:t>  вводная беседа (подготовительный этап)</a:t>
            </a:r>
            <a:br>
              <a:rPr lang="ru-RU" sz="2000" dirty="0" smtClean="0"/>
            </a:br>
            <a:r>
              <a:rPr lang="ru-RU" sz="2000" dirty="0" smtClean="0"/>
              <a:t>§  коллективное наблюдение	</a:t>
            </a:r>
            <a:br>
              <a:rPr lang="ru-RU" sz="2000" dirty="0" smtClean="0"/>
            </a:br>
            <a:r>
              <a:rPr lang="ru-RU" sz="2000" dirty="0" smtClean="0"/>
              <a:t>§  индивидуальное самостоятельное наблюдение детей</a:t>
            </a:r>
            <a:br>
              <a:rPr lang="ru-RU" sz="2000" dirty="0" smtClean="0"/>
            </a:br>
            <a:r>
              <a:rPr lang="ru-RU" sz="2000" dirty="0" smtClean="0"/>
              <a:t>§  сбор материала</a:t>
            </a:r>
            <a:br>
              <a:rPr lang="ru-RU" sz="2000" dirty="0" smtClean="0"/>
            </a:br>
            <a:r>
              <a:rPr lang="ru-RU" sz="2000" dirty="0" smtClean="0"/>
              <a:t>§  игры детей с собранным материалом</a:t>
            </a:r>
            <a:br>
              <a:rPr lang="ru-RU" sz="2000" dirty="0" smtClean="0"/>
            </a:br>
            <a:r>
              <a:rPr lang="ru-RU" sz="2000" dirty="0" smtClean="0"/>
              <a:t>заключительная часть, во время которой воспитатель подводит итог экскурсии и напоминает от необходимости бережного отношения к природе</a:t>
            </a:r>
            <a:br>
              <a:rPr lang="ru-RU" sz="2000" dirty="0" smtClean="0"/>
            </a:br>
            <a:endParaRPr lang="ru-RU" sz="2000" b="1" dirty="0">
              <a:solidFill>
                <a:schemeClr val="accent2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628249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658368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Первый этап – подготовительный.</a:t>
            </a:r>
            <a:b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Как показывает самоназвание, воспитательно-образовательная работа в этот период направлена на то, чтобы организовать детей, выявить их опыт, поставить перед ними цель предстоящего наблюдения, создать эмоциональный настрой, возбудить интерес. Подготовительная работа начинается за несколько дней до экскурсии, а завершается непосредственно перед ее началом, когда педагог напоминает воспитанникам о правилах поведения.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3" name="Picture 3" descr="C:\Users\Chip tel7-77-77\Desktop\1348134785-418335-0278464_www.nevseoboi.com.u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5085184"/>
            <a:ext cx="2880321" cy="1611973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60648"/>
            <a:ext cx="7498080" cy="6323032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Второй этап - организация познавательной и практической деятельности детей.</a:t>
            </a:r>
            <a:b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Его результативность зависит от методов и приемов воспитания и обучения, которые использует воспитатель. Один из основных   методов - это наблюдение объектов и явлений природы, сопровождаемое пояснениями и направляемое вопросами воспитателя, которые условно можно разделить на три типа:</a:t>
            </a:r>
            <a:b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нацеливающие   на внимание  и требующие констатации фактов (название предмета, его частей, качеств, свойств, действий);</a:t>
            </a:r>
            <a:b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-- активизирующие, требующие сравнения, сопоставления, различения, обобщения;</a:t>
            </a:r>
            <a:b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-- стимулирующие творческое воображение, побуждающие к самостоятельным выводам, рассуждениям.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34818" name="Picture 2" descr="C:\Users\Chip tel7-77-77\Desktop\2361075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5373216"/>
            <a:ext cx="1709176" cy="128188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C:\Users\Chip tel7-77-77\Desktop\cvety-priroda-baboch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3933056"/>
            <a:ext cx="3172094" cy="266429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6251024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Третий этап экскурсии - заключительный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Он охватывает всю после экскурсионную воспитательно-образовательную работу, направленную на углубление, систематизацию и обобщение знаний, приобретенных детьми, на упрочение и дальнейшее развитие их интересов, формирование творческих способностей в процессе освоения и переработки впечатлений, полученных от общения с родной природой</a:t>
            </a:r>
            <a:r>
              <a:rPr lang="ru-RU" sz="2400" dirty="0" smtClean="0"/>
              <a:t>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6107008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 </a:t>
            </a:r>
            <a:r>
              <a:rPr lang="ru-RU" sz="2000" b="1" dirty="0" smtClean="0"/>
              <a:t>Список использованной литературы: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1. Рыжова Н.А.  Наш дом-природа. М.,2005.</a:t>
            </a:r>
            <a:br>
              <a:rPr lang="ru-RU" sz="2000" dirty="0" smtClean="0"/>
            </a:br>
            <a:r>
              <a:rPr lang="ru-RU" sz="2000" dirty="0" smtClean="0"/>
              <a:t>2. Веретенникова С. А. Ознакомление дошкольников с природой. М,1980.</a:t>
            </a:r>
            <a:br>
              <a:rPr lang="ru-RU" sz="2000" dirty="0" smtClean="0"/>
            </a:br>
            <a:r>
              <a:rPr lang="ru-RU" sz="2000" dirty="0" smtClean="0"/>
              <a:t>3. Виноградова Н. Ф. Умственное воспитание детей в процессе ознакомления с природой. 2-ое изд. М., 1982</a:t>
            </a:r>
            <a:br>
              <a:rPr lang="ru-RU" sz="2000" dirty="0" smtClean="0"/>
            </a:br>
            <a:r>
              <a:rPr lang="ru-RU" sz="2000" dirty="0" smtClean="0"/>
              <a:t>4. Как ознакомить дошкольников с природой./ Под ред. </a:t>
            </a:r>
            <a:r>
              <a:rPr lang="ru-RU" sz="2000" dirty="0" err="1" smtClean="0"/>
              <a:t>П.Г.Саморуковой.-М</a:t>
            </a:r>
            <a:r>
              <a:rPr lang="ru-RU" sz="2000" dirty="0" smtClean="0"/>
              <a:t>., 1983.</a:t>
            </a:r>
            <a:br>
              <a:rPr lang="ru-RU" sz="2000" dirty="0" smtClean="0"/>
            </a:br>
            <a:r>
              <a:rPr lang="ru-RU" sz="2000" dirty="0" smtClean="0"/>
              <a:t>5. Куликова Т.А. Экскурсии в природу с детьми дошкольного возраста. М., Просвещение,1985.</a:t>
            </a:r>
            <a:br>
              <a:rPr lang="ru-RU" sz="2000" dirty="0" smtClean="0"/>
            </a:br>
            <a:r>
              <a:rPr lang="ru-RU" sz="2000" dirty="0" smtClean="0"/>
              <a:t>6. Крупская Н. К. </a:t>
            </a:r>
            <a:r>
              <a:rPr lang="ru-RU" sz="2000" dirty="0" err="1" smtClean="0"/>
              <a:t>Пед</a:t>
            </a:r>
            <a:r>
              <a:rPr lang="ru-RU" sz="2000" dirty="0" smtClean="0"/>
              <a:t>. соч. М., 1980, т. 6.</a:t>
            </a:r>
            <a:br>
              <a:rPr lang="ru-RU" sz="2000" dirty="0" smtClean="0"/>
            </a:br>
            <a:r>
              <a:rPr lang="ru-RU" sz="2000" dirty="0" smtClean="0"/>
              <a:t>7. </a:t>
            </a:r>
            <a:r>
              <a:rPr lang="ru-RU" sz="2000" dirty="0" err="1" smtClean="0"/>
              <a:t>Лучич</a:t>
            </a:r>
            <a:r>
              <a:rPr lang="ru-RU" sz="2000" dirty="0" smtClean="0"/>
              <a:t> М. В. Детям о природе.- М., 1989.</a:t>
            </a:r>
            <a:br>
              <a:rPr lang="ru-RU" sz="2000" dirty="0" smtClean="0"/>
            </a:br>
            <a:r>
              <a:rPr lang="ru-RU" sz="2000" dirty="0" smtClean="0"/>
              <a:t>8. Сухомлинский В. А. </a:t>
            </a:r>
            <a:r>
              <a:rPr lang="ru-RU" sz="2000" dirty="0" err="1" smtClean="0"/>
              <a:t>Избр</a:t>
            </a:r>
            <a:r>
              <a:rPr lang="ru-RU" sz="2000" dirty="0" smtClean="0"/>
              <a:t>. </a:t>
            </a:r>
            <a:r>
              <a:rPr lang="ru-RU" sz="2000" dirty="0" err="1" smtClean="0"/>
              <a:t>пед</a:t>
            </a:r>
            <a:r>
              <a:rPr lang="ru-RU" sz="2000" dirty="0" smtClean="0"/>
              <a:t>. соч. М., 1979, т. 1.</a:t>
            </a:r>
            <a:br>
              <a:rPr lang="ru-RU" sz="2000" dirty="0" smtClean="0"/>
            </a:br>
            <a:r>
              <a:rPr lang="ru-RU" sz="2000" dirty="0" smtClean="0"/>
              <a:t>9. </a:t>
            </a:r>
            <a:r>
              <a:rPr lang="ru-RU" sz="2000" dirty="0" err="1" smtClean="0"/>
              <a:t>Тетюрев</a:t>
            </a:r>
            <a:r>
              <a:rPr lang="ru-RU" sz="2000" dirty="0" smtClean="0"/>
              <a:t> В. А. Рассказы о наблюдениях в природе. М. Просвещение, 1971.</a:t>
            </a:r>
            <a:br>
              <a:rPr lang="ru-RU" sz="2000" dirty="0" smtClean="0"/>
            </a:br>
            <a:r>
              <a:rPr lang="ru-RU" sz="2000" dirty="0" smtClean="0"/>
              <a:t>10. Тихеева Е. И. Развитие речи детей (раннего и дошкольного возраста). М., 1981.</a:t>
            </a:r>
            <a:br>
              <a:rPr lang="ru-RU" sz="2000" dirty="0" smtClean="0"/>
            </a:br>
            <a:r>
              <a:rPr lang="ru-RU" sz="2000" dirty="0" smtClean="0"/>
              <a:t>11. Ушинский К. Д. Собр. соч. М., 1948, т. 3.</a:t>
            </a:r>
            <a:br>
              <a:rPr lang="ru-RU" sz="2000" dirty="0" smtClean="0"/>
            </a:br>
            <a:r>
              <a:rPr lang="ru-RU" sz="2000" dirty="0" smtClean="0"/>
              <a:t> </a:t>
            </a:r>
            <a:br>
              <a:rPr lang="ru-RU" sz="2000" dirty="0" smtClean="0"/>
            </a:br>
            <a:endParaRPr lang="ru-RU" sz="20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5098896"/>
          </a:xfrm>
        </p:spPr>
        <p:txBody>
          <a:bodyPr>
            <a:normAutofit/>
          </a:bodyPr>
          <a:lstStyle/>
          <a:p>
            <a:pPr algn="just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Экскурсия - это форма организации работы, при которой дошкольники выходят на место расположения изучаемых объектов (природы, исторических памятников, производства) для непосредственного ознакомления с ними. Такая форма работы позволяет организовать наблюдение и изучение различных предметов и явлений в естественных условиях.</a:t>
            </a:r>
          </a:p>
        </p:txBody>
      </p:sp>
    </p:spTree>
    <p:extLst>
      <p:ext uri="{BB962C8B-B14F-4D97-AF65-F5344CB8AC3E}">
        <p14:creationId xmlns:p14="http://schemas.microsoft.com/office/powerpoint/2010/main" xmlns="" val="2785484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620688"/>
            <a:ext cx="7498080" cy="4810864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Цель подобных экскурсий - экологическое воспитание детей, понимаемое как одна из составляющих нравственного формирования личности. Поэтому в содержании экскурсий основную роль играет формирование осознанного и бережного отношения к объектам живой и неживой природы.</a:t>
            </a:r>
          </a:p>
        </p:txBody>
      </p:sp>
    </p:spTree>
    <p:extLst>
      <p:ext uri="{BB962C8B-B14F-4D97-AF65-F5344CB8AC3E}">
        <p14:creationId xmlns:p14="http://schemas.microsoft.com/office/powerpoint/2010/main" xmlns="" val="1053418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60648"/>
            <a:ext cx="7498080" cy="1642194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экскурсиях дети знакомились с растениями, животными и одновременно с условиями их обитания, а это способствует образованию первичных представлений о взаимосвязях в природе. </a:t>
            </a: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355976" y="3429000"/>
            <a:ext cx="4248472" cy="244827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429000"/>
            <a:ext cx="4248472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9310823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5818976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Обращаясь к истории, оказывается, экскурсии возникли в конце 18 – начале 19 веков; как метод обучения, способствующий развитию наблюдательности навыков самостоятельной работы у дошкольников, они внедрялись в учебный процесс прогрессивными педагогами Западной Европы и России. Ещё в 18 веке французский философ Жан- Жак Руссо высказал мысль о том, что экскурсии развивают у детей творческую наблюдательность, пытливость и самостоятельность в исследовании окружающего мира. На экскурсии более четко прослеживается связь явлений между собой. Дошкольники, подметив эту связь, усваивают её намного прочнее, чем, если бы слышали о ней только от взрослых. На экскурсии используется основной метод – это наблюдение. По мнению психологов, наблюдение – это сложная деятельность, основу которой составляет сознательное целенаправленное восприятие. Наблюдение формируется на протяжении всей жизни человека и включает в себя полноту восприятия частей, свойств; тонкость анализа, планомерность, осмысливание воспринятого в свете прежнего опыта.</a:t>
            </a:r>
            <a:br>
              <a:rPr lang="ru-RU" sz="2000" b="1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В течении 19 века экскурсия становится составляющей частью учебного процесса в детском саду. </a:t>
            </a:r>
          </a:p>
        </p:txBody>
      </p:sp>
    </p:spTree>
    <p:extLst>
      <p:ext uri="{BB962C8B-B14F-4D97-AF65-F5344CB8AC3E}">
        <p14:creationId xmlns:p14="http://schemas.microsoft.com/office/powerpoint/2010/main" xmlns="" val="32918056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8363272" cy="695663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476672"/>
            <a:ext cx="8435280" cy="6381328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Походы и экскурсии с детьми в природу дают им ни с чем не сравнимые живые и яркие </a:t>
            </a:r>
            <a:r>
              <a:rPr lang="ru-RU" sz="5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впечатления:</a:t>
            </a:r>
            <a:endParaRPr lang="ru-RU" sz="54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 flipV="1">
            <a:off x="457200" y="6857998"/>
            <a:ext cx="81534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200753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 красоте и аромате цветов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55631" y="1700808"/>
            <a:ext cx="6492243" cy="419345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556792"/>
            <a:ext cx="6452195" cy="4337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2362589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548680"/>
            <a:ext cx="7498080" cy="1080120"/>
          </a:xfrm>
        </p:spPr>
        <p:txBody>
          <a:bodyPr>
            <a:normAutofit/>
          </a:bodyPr>
          <a:lstStyle/>
          <a:p>
            <a:r>
              <a:rPr lang="ru-RU" sz="40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 красоте осенней листвы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23728" y="2348880"/>
            <a:ext cx="4608512" cy="331236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348880"/>
            <a:ext cx="4608512" cy="3312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533965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247</TotalTime>
  <Words>663</Words>
  <Application>Microsoft Office PowerPoint</Application>
  <PresentationFormat>Экран (4:3)</PresentationFormat>
  <Paragraphs>43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Солнцестояние</vt:lpstr>
      <vt:lpstr>Экскурсия как форма обучения дошкольников</vt:lpstr>
      <vt:lpstr>Экскурсии - один из основных видов занятий и особая форма организации работы по экологическому воспитанию дошкольников.</vt:lpstr>
      <vt:lpstr>Экскурсия - это форма организации работы, при которой дошкольники выходят на место расположения изучаемых объектов (природы, исторических памятников, производства) для непосредственного ознакомления с ними. Такая форма работы позволяет организовать наблюдение и изучение различных предметов и явлений в естественных условиях.</vt:lpstr>
      <vt:lpstr>Цель подобных экскурсий - экологическое воспитание детей, понимаемое как одна из составляющих нравственного формирования личности. Поэтому в содержании экскурсий основную роль играет формирование осознанного и бережного отношения к объектам живой и неживой природы.</vt:lpstr>
      <vt:lpstr>   На экскурсиях дети знакомились с растениями, животными и одновременно с условиями их обитания, а это способствует образованию первичных представлений о взаимосвязях в природе. </vt:lpstr>
      <vt:lpstr>Обращаясь к истории, оказывается, экскурсии возникли в конце 18 – начале 19 веков; как метод обучения, способствующий развитию наблюдательности навыков самостоятельной работы у дошкольников, они внедрялись в учебный процесс прогрессивными педагогами Западной Европы и России. Ещё в 18 веке французский философ Жан- Жак Руссо высказал мысль о том, что экскурсии развивают у детей творческую наблюдательность, пытливость и самостоятельность в исследовании окружающего мира. На экскурсии более четко прослеживается связь явлений между собой. Дошкольники, подметив эту связь, усваивают её намного прочнее, чем, если бы слышали о ней только от взрослых. На экскурсии используется основной метод – это наблюдение. По мнению психологов, наблюдение – это сложная деятельность, основу которой составляет сознательное целенаправленное восприятие. Наблюдение формируется на протяжении всей жизни человека и включает в себя полноту восприятия частей, свойств; тонкость анализа, планомерность, осмысливание воспринятого в свете прежнего опыта.  В течении 19 века экскурсия становится составляющей частью учебного процесса в детском саду. </vt:lpstr>
      <vt:lpstr>Слайд 7</vt:lpstr>
      <vt:lpstr>о красоте и аромате цветов</vt:lpstr>
      <vt:lpstr>о красоте осенней листвы</vt:lpstr>
      <vt:lpstr>о разноголосом пении птиц</vt:lpstr>
      <vt:lpstr>о причудливой форме белых кучевых облаков</vt:lpstr>
      <vt:lpstr>Экскурсия выполняет целый ряд функций: </vt:lpstr>
      <vt:lpstr>Значение экскурсии:</vt:lpstr>
      <vt:lpstr>Задачи НОД экскурсии:</vt:lpstr>
      <vt:lpstr>Виды экскурсий:</vt:lpstr>
      <vt:lpstr>Природоведческая экскурсия традиционно решает задачу знакомства с природой, т. е. накопление представлений о разнообразии объектов живой природы и их характерных особенностях</vt:lpstr>
      <vt:lpstr>Экологическая экскурсия направлена на освоение детьми разнообразных биоценологических связей в мире природы: - между средой обитания живых существ и особенностями их строения и образа жизни; - между состоянием конкретных живых объектов и условиями их существования; - между различными живыми существами в одной экосистеме</vt:lpstr>
      <vt:lpstr>Экскурсии эстетического характера помогают ребёнку научиться воспринимать красоту природы и развивают культуру его чувств. </vt:lpstr>
      <vt:lpstr>На экскурсиях воспитатель знакомит детей с многообразием органического мира, проводит наблюдения за объектами и явлениями природы в разные времена года. Дети учатся ориентироваться на местности, знакомятся с особенностями города и края. Особое внимание при проведении комплексной экскурсии воспитатель должен уделять организации деятельности детей:  приучаем детей к мысли, что они идут в гости к природным обитателям, в их большой дом, а поэтому должны следовать заповедям, которые необходимо выполнять гостям природы.  1 заповедь – соблюдение тишины (Л. П. Симонова);  2 заповедь – терпеливость (умение длительное время наблюдать за растением, животным);  3 заповедь – внимательность (учить находить взаимосвязи в природе, проверять народные приметы, прогнозировать последствия поведения людей). </vt:lpstr>
      <vt:lpstr>Структура экскурсии:    §  вводная беседа (подготовительный этап) §  коллективное наблюдение  §  индивидуальное самостоятельное наблюдение детей §  сбор материала §  игры детей с собранным материалом заключительная часть, во время которой воспитатель подводит итог экскурсии и напоминает от необходимости бережного отношения к природе </vt:lpstr>
      <vt:lpstr>Первый этап – подготовительный.  Как показывает самоназвание, воспитательно-образовательная работа в этот период направлена на то, чтобы организовать детей, выявить их опыт, поставить перед ними цель предстоящего наблюдения, создать эмоциональный настрой, возбудить интерес. Подготовительная работа начинается за несколько дней до экскурсии, а завершается непосредственно перед ее началом, когда педагог напоминает воспитанникам о правилах поведения. </vt:lpstr>
      <vt:lpstr>Второй этап - организация познавательной и практической деятельности детей.  Его результативность зависит от методов и приемов воспитания и обучения, которые использует воспитатель. Один из основных   методов - это наблюдение объектов и явлений природы, сопровождаемое пояснениями и направляемое вопросами воспитателя, которые условно можно разделить на три типа: - нацеливающие   на внимание  и требующие констатации фактов (название предмета, его частей, качеств, свойств, действий); -- активизирующие, требующие сравнения, сопоставления, различения, обобщения; -- стимулирующие творческое воображение, побуждающие к самостоятельным выводам, рассуждениям.</vt:lpstr>
      <vt:lpstr>Третий этап экскурсии - заключительный.  Он охватывает всю после экскурсионную воспитательно-образовательную работу, направленную на углубление, систематизацию и обобщение знаний, приобретенных детьми, на упрочение и дальнейшее развитие их интересов, формирование творческих способностей в процессе освоения и переработки впечатлений, полученных от общения с родной природой. </vt:lpstr>
      <vt:lpstr> Список использованной литературы: 1. Рыжова Н.А.  Наш дом-природа. М.,2005. 2. Веретенникова С. А. Ознакомление дошкольников с природой. М,1980. 3. Виноградова Н. Ф. Умственное воспитание детей в процессе ознакомления с природой. 2-ое изд. М., 1982 4. Как ознакомить дошкольников с природой./ Под ред. П.Г.Саморуковой.-М., 1983. 5. Куликова Т.А. Экскурсии в природу с детьми дошкольного возраста. М., Просвещение,1985. 6. Крупская Н. К. Пед. соч. М., 1980, т. 6. 7. Лучич М. В. Детям о природе.- М., 1989. 8. Сухомлинский В. А. Избр. пед. соч. М., 1979, т. 1. 9. Тетюрев В. А. Рассказы о наблюдениях в природе. М. Просвещение, 1971. 10. Тихеева Е. И. Развитие речи детей (раннего и дошкольного возраста). М., 1981. 11. Ушинский К. Д. Собр. соч. М., 1948, т. 3.  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Экскурсия как форма обучения дошкольников</dc:title>
  <dc:creator>СВЕТЛАНА</dc:creator>
  <cp:lastModifiedBy>Chip tel7-77-77</cp:lastModifiedBy>
  <cp:revision>35</cp:revision>
  <dcterms:created xsi:type="dcterms:W3CDTF">2013-02-26T16:40:33Z</dcterms:created>
  <dcterms:modified xsi:type="dcterms:W3CDTF">2016-04-03T09:43:02Z</dcterms:modified>
</cp:coreProperties>
</file>