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65" r:id="rId4"/>
    <p:sldId id="266" r:id="rId5"/>
    <p:sldId id="267" r:id="rId6"/>
    <p:sldId id="268" r:id="rId7"/>
    <p:sldId id="270" r:id="rId8"/>
    <p:sldId id="258" r:id="rId9"/>
    <p:sldId id="261" r:id="rId10"/>
    <p:sldId id="271" r:id="rId11"/>
    <p:sldId id="272" r:id="rId12"/>
    <p:sldId id="260" r:id="rId13"/>
    <p:sldId id="263" r:id="rId14"/>
    <p:sldId id="264" r:id="rId15"/>
    <p:sldId id="27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89FB6B-530C-4A5D-B95B-B50FEC926DA3}" type="datetimeFigureOut">
              <a:rPr lang="ru-RU" smtClean="0"/>
              <a:pPr/>
              <a:t>22.11.2016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E1D3B6-1DFF-4675-AA66-980B0C0C779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9FB6B-530C-4A5D-B95B-B50FEC926DA3}" type="datetimeFigureOut">
              <a:rPr lang="ru-RU" smtClean="0"/>
              <a:pPr/>
              <a:t>22.11.2016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E1D3B6-1DFF-4675-AA66-980B0C0C779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628800"/>
            <a:ext cx="7772400" cy="1470025"/>
          </a:xfrm>
        </p:spPr>
        <p:txBody>
          <a:bodyPr>
            <a:normAutofit fontScale="90000"/>
          </a:bodyPr>
          <a:lstStyle/>
          <a:p>
            <a:r>
              <a:rPr lang="ru-RU" dirty="0" smtClean="0"/>
              <a:t>«Нужны ли задачи открытого типа на уроках в начальной школе?»</a:t>
            </a:r>
            <a:endParaRPr lang="ru-RU" dirty="0"/>
          </a:p>
        </p:txBody>
      </p:sp>
      <p:sp>
        <p:nvSpPr>
          <p:cNvPr id="3" name="Подзаголовок 2"/>
          <p:cNvSpPr>
            <a:spLocks noGrp="1"/>
          </p:cNvSpPr>
          <p:nvPr>
            <p:ph type="subTitle" idx="1"/>
          </p:nvPr>
        </p:nvSpPr>
        <p:spPr>
          <a:xfrm>
            <a:off x="2843808" y="4293096"/>
            <a:ext cx="5976664" cy="1512168"/>
          </a:xfrm>
        </p:spPr>
        <p:txBody>
          <a:bodyPr>
            <a:normAutofit fontScale="70000" lnSpcReduction="20000"/>
          </a:bodyPr>
          <a:lstStyle/>
          <a:p>
            <a:pPr algn="just"/>
            <a:r>
              <a:rPr lang="ru-RU" b="1" dirty="0" smtClean="0">
                <a:solidFill>
                  <a:schemeClr val="tx1"/>
                </a:solidFill>
                <a:latin typeface="Times New Roman" pitchFamily="18" charset="0"/>
                <a:cs typeface="Times New Roman" pitchFamily="18" charset="0"/>
              </a:rPr>
              <a:t>МБОУ «Гимназия №126» </a:t>
            </a:r>
          </a:p>
          <a:p>
            <a:pPr algn="just"/>
            <a:r>
              <a:rPr lang="ru-RU" b="1" dirty="0" smtClean="0">
                <a:solidFill>
                  <a:schemeClr val="tx1"/>
                </a:solidFill>
                <a:latin typeface="Times New Roman" pitchFamily="18" charset="0"/>
                <a:cs typeface="Times New Roman" pitchFamily="18" charset="0"/>
              </a:rPr>
              <a:t>Советского района г. Казани </a:t>
            </a:r>
          </a:p>
          <a:p>
            <a:pPr algn="just"/>
            <a:r>
              <a:rPr lang="ru-RU" b="1" dirty="0" smtClean="0">
                <a:solidFill>
                  <a:schemeClr val="tx1"/>
                </a:solidFill>
                <a:latin typeface="Times New Roman" pitchFamily="18" charset="0"/>
                <a:cs typeface="Times New Roman" pitchFamily="18" charset="0"/>
              </a:rPr>
              <a:t>Новикова </a:t>
            </a:r>
            <a:r>
              <a:rPr lang="ru-RU" b="1" dirty="0" smtClean="0">
                <a:solidFill>
                  <a:schemeClr val="tx1"/>
                </a:solidFill>
                <a:latin typeface="Times New Roman" pitchFamily="18" charset="0"/>
                <a:cs typeface="Times New Roman" pitchFamily="18" charset="0"/>
              </a:rPr>
              <a:t>В.М. учитель начальных классов  высшей квалификационной категории </a:t>
            </a:r>
            <a:endParaRPr lang="ru-RU" b="1"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latin typeface="Times New Roman" pitchFamily="18" charset="0"/>
                <a:cs typeface="Times New Roman" pitchFamily="18" charset="0"/>
              </a:rPr>
              <a:t>11 * а) Найди «лишнюю» букву: а, е, и, м, о, у.</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 Найди «лишнее» животное: заяц, волк, еж, собака, лиса.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 Найди «лишнее» число 135,450,258,63,711</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Имеются ли другие варианты ответа?</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764704"/>
            <a:ext cx="8229600" cy="4525963"/>
          </a:xfrm>
        </p:spPr>
        <p:txBody>
          <a:bodyPr/>
          <a:lstStyle/>
          <a:p>
            <a:pPr>
              <a:buNone/>
            </a:pPr>
            <a:r>
              <a:rPr lang="ru-RU" dirty="0" smtClean="0">
                <a:latin typeface="Times New Roman" pitchFamily="18" charset="0"/>
                <a:cs typeface="Times New Roman" pitchFamily="18" charset="0"/>
              </a:rPr>
              <a:t>12* Какое слово в каждом ряду «лишнее»? Почему?</a:t>
            </a:r>
          </a:p>
          <a:p>
            <a:pPr>
              <a:buNone/>
            </a:pPr>
            <a:r>
              <a:rPr lang="ru-RU" dirty="0" smtClean="0">
                <a:latin typeface="Times New Roman" pitchFamily="18" charset="0"/>
                <a:cs typeface="Times New Roman" pitchFamily="18" charset="0"/>
              </a:rPr>
              <a:t>А) окно, волк, коза, бежать, береза;</a:t>
            </a:r>
          </a:p>
          <a:p>
            <a:pPr>
              <a:buNone/>
            </a:pPr>
            <a:r>
              <a:rPr lang="ru-RU" dirty="0" smtClean="0">
                <a:latin typeface="Times New Roman" pitchFamily="18" charset="0"/>
                <a:cs typeface="Times New Roman" pitchFamily="18" charset="0"/>
              </a:rPr>
              <a:t>Б) гора, холм, река, лес, трамвай, поле;</a:t>
            </a:r>
          </a:p>
          <a:p>
            <a:pPr>
              <a:buNone/>
            </a:pPr>
            <a:r>
              <a:rPr lang="ru-RU" dirty="0" smtClean="0">
                <a:latin typeface="Times New Roman" pitchFamily="18" charset="0"/>
                <a:cs typeface="Times New Roman" pitchFamily="18" charset="0"/>
              </a:rPr>
              <a:t>В) трамвай, такси, автобус, корова, грузовик;</a:t>
            </a:r>
          </a:p>
          <a:p>
            <a:pPr>
              <a:buNone/>
            </a:pPr>
            <a:r>
              <a:rPr lang="ru-RU" dirty="0" smtClean="0">
                <a:latin typeface="Times New Roman" pitchFamily="18" charset="0"/>
                <a:cs typeface="Times New Roman" pitchFamily="18" charset="0"/>
              </a:rPr>
              <a:t>Г)книга, тетрадь, арбуз, ластик, велосипед.</a:t>
            </a:r>
          </a:p>
          <a:p>
            <a:pPr>
              <a:buNone/>
            </a:pPr>
            <a:r>
              <a:rPr lang="ru-RU" dirty="0" smtClean="0">
                <a:latin typeface="Times New Roman" pitchFamily="18" charset="0"/>
                <a:cs typeface="Times New Roman" pitchFamily="18" charset="0"/>
              </a:rPr>
              <a:t>    Попробуй найти другие варианты ответа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Grp="1" noChangeAspect="1" noChangeArrowheads="1"/>
          </p:cNvPicPr>
          <p:nvPr>
            <p:ph idx="1"/>
          </p:nvPr>
        </p:nvPicPr>
        <p:blipFill>
          <a:blip r:embed="rId2" cstate="print"/>
          <a:srcRect l="3463" t="48362" r="9430" b="38910"/>
          <a:stretch>
            <a:fillRect/>
          </a:stretch>
        </p:blipFill>
        <p:spPr bwMode="auto">
          <a:xfrm>
            <a:off x="0" y="3212976"/>
            <a:ext cx="9199022" cy="10081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srcRect l="28724" r="37335" b="10225"/>
          <a:stretch>
            <a:fillRect/>
          </a:stretch>
        </p:blipFill>
        <p:spPr bwMode="auto">
          <a:xfrm rot="5400000">
            <a:off x="3734797" y="-270301"/>
            <a:ext cx="2016222" cy="71105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Grp="1" noChangeAspect="1" noChangeArrowheads="1"/>
          </p:cNvPicPr>
          <p:nvPr>
            <p:ph idx="1"/>
          </p:nvPr>
        </p:nvPicPr>
        <p:blipFill>
          <a:blip r:embed="rId2" cstate="print"/>
          <a:srcRect l="21213" t="2949" b="7955"/>
          <a:stretch>
            <a:fillRect/>
          </a:stretch>
        </p:blipFill>
        <p:spPr bwMode="auto">
          <a:xfrm rot="5400000">
            <a:off x="2556907" y="43493"/>
            <a:ext cx="4258566" cy="64210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Школа - не раздаточный пункт , не склад готовых знаний…Главная задача школы – развить ребенка , чтобы он мог и хотел добыть ( а не получить ) знания.</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56792"/>
            <a:ext cx="7772400" cy="2592287"/>
          </a:xfrm>
        </p:spPr>
        <p:txBody>
          <a:bodyPr>
            <a:noAutofit/>
          </a:bodyPr>
          <a:lstStyle/>
          <a:p>
            <a:r>
              <a:rPr lang="ru-RU" sz="6000" dirty="0" smtClean="0">
                <a:latin typeface="Times New Roman" pitchFamily="18" charset="0"/>
                <a:cs typeface="Times New Roman" pitchFamily="18" charset="0"/>
              </a:rPr>
              <a:t>Зачем учить младших школьников решать задачи открытого типа</a:t>
            </a:r>
            <a:endParaRPr lang="ru-RU" sz="6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63888" y="476672"/>
            <a:ext cx="5122912" cy="5361459"/>
          </a:xfrm>
        </p:spPr>
        <p:txBody>
          <a:bodyPr>
            <a:normAutofit fontScale="92500" lnSpcReduction="20000"/>
          </a:bodyPr>
          <a:lstStyle/>
          <a:p>
            <a:pPr algn="ctr">
              <a:buNone/>
            </a:pPr>
            <a:r>
              <a:rPr lang="ru-RU"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a:t>
            </a:r>
            <a:r>
              <a:rPr lang="ru-RU" sz="3600" dirty="0">
                <a:latin typeface="Times New Roman" pitchFamily="18" charset="0"/>
                <a:cs typeface="Times New Roman" pitchFamily="18" charset="0"/>
              </a:rPr>
              <a:t>Сведений науки не следует сообщать учащемуся готовыми, но его надо привести к тому, чтобы он сам их находил, сам ими овладевал. Такой метод обучения наилучший , самый трудный, самый редкий…»      </a:t>
            </a:r>
          </a:p>
          <a:p>
            <a:pPr algn="r">
              <a:buNone/>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А.Дистервег</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cstate="print"/>
          <a:srcRect/>
          <a:stretch>
            <a:fillRect/>
          </a:stretch>
        </p:blipFill>
        <p:spPr bwMode="auto">
          <a:xfrm>
            <a:off x="611560" y="764704"/>
            <a:ext cx="2970330" cy="396044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04664"/>
            <a:ext cx="9144000" cy="3456384"/>
          </a:xfrm>
        </p:spPr>
        <p:txBody>
          <a:bodyPr>
            <a:noAutofit/>
          </a:bodyPr>
          <a:lstStyle/>
          <a:p>
            <a:pPr algn="just">
              <a:buNone/>
            </a:pPr>
            <a:r>
              <a:rPr lang="ru-RU" sz="1800" dirty="0" smtClean="0">
                <a:latin typeface="Times New Roman" pitchFamily="18" charset="0"/>
                <a:cs typeface="Times New Roman" pitchFamily="18" charset="0"/>
              </a:rPr>
              <a:t>             В настоящее время особую актуальность приобретает проблема развития у учащихся научной грамотности, исследовательских и творческих умений и навыков. Школа должна готовить личность, способную максимально эффективно использовать свой потенциал в получении новых знаний и творчески, грамотно их применять. Но  в большинстве своем, мы видим выпускника, не подготовленного к жизни. Как же сказывается уровень неподготовленности школьников к жизни в эпоху высоких технологий, которые делают жизнь человека более разнообразной и сложной, требуя от него не шаблонных, привычных действий и подходов, а гибкости, беглости, оригинальности и разработанности мышления при решении актуальных задач, возникающих в процессе его жизнедеятельности. </a:t>
            </a:r>
          </a:p>
          <a:p>
            <a:pPr algn="just">
              <a:buNone/>
            </a:pPr>
            <a:r>
              <a:rPr lang="ru-RU" sz="1800" dirty="0" smtClean="0">
                <a:latin typeface="Times New Roman" pitchFamily="18" charset="0"/>
                <a:cs typeface="Times New Roman" pitchFamily="18" charset="0"/>
              </a:rPr>
              <a:t>      По окончании  школы, в большинстве  своем, дети самостоятельно не могут принять  никакого решения.</a:t>
            </a:r>
          </a:p>
        </p:txBody>
      </p:sp>
      <p:pic>
        <p:nvPicPr>
          <p:cNvPr id="2052" name="Picture 4"/>
          <p:cNvPicPr>
            <a:picLocks noChangeAspect="1" noChangeArrowheads="1"/>
          </p:cNvPicPr>
          <p:nvPr/>
        </p:nvPicPr>
        <p:blipFill>
          <a:blip r:embed="rId2" cstate="print"/>
          <a:srcRect/>
          <a:stretch>
            <a:fillRect/>
          </a:stretch>
        </p:blipFill>
        <p:spPr bwMode="auto">
          <a:xfrm>
            <a:off x="1763688" y="3717032"/>
            <a:ext cx="2653705" cy="1635158"/>
          </a:xfrm>
          <a:prstGeom prst="rect">
            <a:avLst/>
          </a:prstGeom>
          <a:ln>
            <a:noFill/>
          </a:ln>
          <a:effectLst>
            <a:softEdge rad="112500"/>
          </a:effectLst>
        </p:spPr>
      </p:pic>
      <p:pic>
        <p:nvPicPr>
          <p:cNvPr id="2053" name="Picture 5"/>
          <p:cNvPicPr>
            <a:picLocks noChangeAspect="1" noChangeArrowheads="1"/>
          </p:cNvPicPr>
          <p:nvPr/>
        </p:nvPicPr>
        <p:blipFill>
          <a:blip r:embed="rId3" cstate="print"/>
          <a:srcRect/>
          <a:stretch>
            <a:fillRect/>
          </a:stretch>
        </p:blipFill>
        <p:spPr bwMode="auto">
          <a:xfrm>
            <a:off x="5363900" y="3573016"/>
            <a:ext cx="2374207" cy="1584176"/>
          </a:xfrm>
          <a:prstGeom prst="rect">
            <a:avLst/>
          </a:prstGeom>
          <a:ln>
            <a:noFill/>
          </a:ln>
          <a:effectLst>
            <a:softEdge rad="112500"/>
          </a:effectLst>
        </p:spPr>
      </p:pic>
      <p:sp>
        <p:nvSpPr>
          <p:cNvPr id="8" name="Прямоугольник 7"/>
          <p:cNvSpPr/>
          <p:nvPr/>
        </p:nvSpPr>
        <p:spPr>
          <a:xfrm>
            <a:off x="1115616" y="5229200"/>
            <a:ext cx="7200690" cy="923330"/>
          </a:xfrm>
          <a:prstGeom prst="rect">
            <a:avLst/>
          </a:prstGeom>
          <a:noFill/>
        </p:spPr>
        <p:txBody>
          <a:bodyPr wrap="none" lIns="91440" tIns="45720" rIns="91440" bIns="45720">
            <a:spAutoFit/>
          </a:bodyPr>
          <a:lstStyle/>
          <a:p>
            <a:pPr algn="ctr"/>
            <a:r>
              <a:rPr lang="ru-RU"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Нужно что-то менять!!!</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67744" y="332656"/>
            <a:ext cx="6696744" cy="5112568"/>
          </a:xfrm>
        </p:spPr>
        <p:txBody>
          <a:bodyPr>
            <a:noAutofit/>
          </a:bodyPr>
          <a:lstStyle/>
          <a:p>
            <a:pPr>
              <a:buNone/>
            </a:pPr>
            <a:r>
              <a:rPr lang="ru-RU" sz="1600" dirty="0" smtClean="0">
                <a:latin typeface="Times New Roman" pitchFamily="18" charset="0"/>
                <a:cs typeface="Times New Roman" pitchFamily="18" charset="0"/>
              </a:rPr>
              <a:t>       Появление различных систем обучения математике связано со сменой приоритетных целей обучения: воспитание личности ребенка на основе личностно-ориентированного </a:t>
            </a:r>
            <a:r>
              <a:rPr lang="ru-RU" sz="1600" dirty="0" err="1" smtClean="0">
                <a:latin typeface="Times New Roman" pitchFamily="18" charset="0"/>
                <a:cs typeface="Times New Roman" pitchFamily="18" charset="0"/>
              </a:rPr>
              <a:t>деятельностного</a:t>
            </a:r>
            <a:r>
              <a:rPr lang="ru-RU" sz="1600" dirty="0" smtClean="0">
                <a:latin typeface="Times New Roman" pitchFamily="18" charset="0"/>
                <a:cs typeface="Times New Roman" pitchFamily="18" charset="0"/>
              </a:rPr>
              <a:t> подхода.</a:t>
            </a:r>
          </a:p>
          <a:p>
            <a:pPr>
              <a:buNone/>
            </a:pPr>
            <a:r>
              <a:rPr lang="ru-RU" sz="1600" dirty="0" smtClean="0">
                <a:latin typeface="Times New Roman" pitchFamily="18" charset="0"/>
                <a:cs typeface="Times New Roman" pitchFamily="18" charset="0"/>
              </a:rPr>
              <a:t> Начальный курс математики должен позволять средствами данного предмета реализовать идею развивающего обучения, создавать условия для математического развития ребенка, а также обеспечивать усвоение соответствующих знаний и умений, творчески использовать их при решении задач практического и теоретического характера. Автором такого учебника  является Лидия Георгиевна </a:t>
            </a:r>
            <a:r>
              <a:rPr lang="ru-RU" sz="1600" dirty="0" err="1" smtClean="0">
                <a:latin typeface="Times New Roman" pitchFamily="18" charset="0"/>
                <a:cs typeface="Times New Roman" pitchFamily="18" charset="0"/>
              </a:rPr>
              <a:t>Петерсон</a:t>
            </a:r>
            <a:r>
              <a:rPr lang="ru-RU" sz="1600" dirty="0" smtClean="0">
                <a:latin typeface="Times New Roman" pitchFamily="18" charset="0"/>
                <a:cs typeface="Times New Roman" pitchFamily="18" charset="0"/>
              </a:rPr>
              <a:t>. </a:t>
            </a:r>
          </a:p>
          <a:p>
            <a:pPr>
              <a:buNone/>
            </a:pPr>
            <a:r>
              <a:rPr lang="ru-RU" sz="1600" dirty="0" smtClean="0">
                <a:latin typeface="Times New Roman" pitchFamily="18" charset="0"/>
                <a:cs typeface="Times New Roman" pitchFamily="18" charset="0"/>
              </a:rPr>
              <a:t>Разработан и выпущен учебно-методический комплект в виде «учебник-тетрадь» на печатной основе, который может быть распределен как на три, так и на четыре года обучения. В основу курса математики  положена дидактическая система, разработанная с позиций преемственности научных взглядов. На основе </a:t>
            </a:r>
            <a:r>
              <a:rPr lang="ru-RU" sz="1600" dirty="0" err="1" smtClean="0">
                <a:latin typeface="Times New Roman" pitchFamily="18" charset="0"/>
                <a:cs typeface="Times New Roman" pitchFamily="18" charset="0"/>
              </a:rPr>
              <a:t>неконфликтующих</a:t>
            </a:r>
            <a:r>
              <a:rPr lang="ru-RU" sz="1600" dirty="0" smtClean="0">
                <a:latin typeface="Times New Roman" pitchFamily="18" charset="0"/>
                <a:cs typeface="Times New Roman" pitchFamily="18" charset="0"/>
              </a:rPr>
              <a:t> между собой идей из новых концепций образования выведены семь дидактических принципов развивающего обучения, которые необходимы и достаточны для реализации современных идей образования: принцип деятельности, целостного восприятия о мире, непрерывности, минимакса, психологической комфортности, вариативности, творчества (</a:t>
            </a:r>
            <a:r>
              <a:rPr lang="ru-RU" sz="1600" dirty="0" err="1" smtClean="0">
                <a:latin typeface="Times New Roman" pitchFamily="18" charset="0"/>
                <a:cs typeface="Times New Roman" pitchFamily="18" charset="0"/>
              </a:rPr>
              <a:t>креативности</a:t>
            </a:r>
            <a:r>
              <a:rPr lang="ru-RU" sz="1600" dirty="0" smtClean="0">
                <a:latin typeface="Times New Roman" pitchFamily="18" charset="0"/>
                <a:cs typeface="Times New Roman" pitchFamily="18" charset="0"/>
              </a:rPr>
              <a:t>).</a:t>
            </a:r>
          </a:p>
          <a:p>
            <a:pPr>
              <a:buNone/>
            </a:pP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a:off x="467544" y="332656"/>
            <a:ext cx="2009775" cy="2686050"/>
          </a:xfrm>
          <a:prstGeom prst="rect">
            <a:avLst/>
          </a:prstGeom>
          <a:ln>
            <a:noFill/>
          </a:ln>
          <a:effectLst>
            <a:softEdge rad="112500"/>
          </a:effectLst>
        </p:spPr>
      </p:pic>
      <p:pic>
        <p:nvPicPr>
          <p:cNvPr id="3075" name="Picture 3"/>
          <p:cNvPicPr>
            <a:picLocks noChangeAspect="1" noChangeArrowheads="1"/>
          </p:cNvPicPr>
          <p:nvPr/>
        </p:nvPicPr>
        <p:blipFill>
          <a:blip r:embed="rId3" cstate="print"/>
          <a:srcRect/>
          <a:stretch>
            <a:fillRect/>
          </a:stretch>
        </p:blipFill>
        <p:spPr bwMode="auto">
          <a:xfrm>
            <a:off x="539552" y="2996952"/>
            <a:ext cx="1857375" cy="2314575"/>
          </a:xfrm>
          <a:prstGeom prst="rect">
            <a:avLst/>
          </a:prstGeom>
          <a:ln>
            <a:noFill/>
          </a:ln>
          <a:effectLst>
            <a:softEdge rad="112500"/>
          </a:effectLst>
        </p:spPr>
      </p:pic>
      <p:sp>
        <p:nvSpPr>
          <p:cNvPr id="6" name="Прямоугольник 5"/>
          <p:cNvSpPr/>
          <p:nvPr/>
        </p:nvSpPr>
        <p:spPr>
          <a:xfrm>
            <a:off x="827584" y="5445224"/>
            <a:ext cx="7920880" cy="923330"/>
          </a:xfrm>
          <a:prstGeom prst="rect">
            <a:avLst/>
          </a:prstGeom>
        </p:spPr>
        <p:txBody>
          <a:bodyPr wrap="square">
            <a:spAutoFit/>
          </a:bodyPr>
          <a:lstStyle/>
          <a:p>
            <a:r>
              <a:rPr lang="ru-RU" dirty="0" smtClean="0">
                <a:latin typeface="Times New Roman" pitchFamily="18" charset="0"/>
                <a:cs typeface="Times New Roman" pitchFamily="18" charset="0"/>
              </a:rPr>
              <a:t>В программе Л.Г. </a:t>
            </a:r>
            <a:r>
              <a:rPr lang="ru-RU" dirty="0" err="1" smtClean="0">
                <a:latin typeface="Times New Roman" pitchFamily="18" charset="0"/>
                <a:cs typeface="Times New Roman" pitchFamily="18" charset="0"/>
              </a:rPr>
              <a:t>Петерсон</a:t>
            </a:r>
            <a:r>
              <a:rPr lang="ru-RU" dirty="0" smtClean="0">
                <a:latin typeface="Times New Roman" pitchFamily="18" charset="0"/>
                <a:cs typeface="Times New Roman" pitchFamily="18" charset="0"/>
              </a:rPr>
              <a:t> развивающей потенциал программы связан с усложнением арифметической, алгебраической , формально-логической  линиями.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0"/>
            <a:ext cx="8229600" cy="6126163"/>
          </a:xfrm>
        </p:spPr>
        <p:txBody>
          <a:bodyPr>
            <a:normAutofit lnSpcReduction="10000"/>
          </a:bodyPr>
          <a:lstStyle/>
          <a:p>
            <a:pPr>
              <a:buNone/>
            </a:pPr>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 связи с данными требованиями особенно актуальной стала проблема обучения младших школьников решению открытых задач. Применение открытых задач в обучении младших школьников обеспечивает педагогу возможность сталкивать ученика с проблемами, которые развивают логическое мышление, творческое мышление, готовят учащихся к решению жизненных задач, формируют у них делать выбор. </a:t>
            </a:r>
          </a:p>
          <a:p>
            <a:pPr>
              <a:buNone/>
            </a:pPr>
            <a:r>
              <a:rPr lang="ru-RU" sz="2400" dirty="0" smtClean="0">
                <a:latin typeface="Times New Roman" pitchFamily="18" charset="0"/>
                <a:cs typeface="Times New Roman" pitchFamily="18" charset="0"/>
              </a:rPr>
              <a:t>Обучение решению открытых задач практически невозможно без применения </a:t>
            </a:r>
            <a:r>
              <a:rPr lang="ru-RU" sz="2400" dirty="0" err="1" smtClean="0">
                <a:latin typeface="Times New Roman" pitchFamily="18" charset="0"/>
                <a:cs typeface="Times New Roman" pitchFamily="18" charset="0"/>
              </a:rPr>
              <a:t>деятельностного</a:t>
            </a:r>
            <a:r>
              <a:rPr lang="ru-RU" sz="2400" dirty="0" smtClean="0">
                <a:latin typeface="Times New Roman" pitchFamily="18" charset="0"/>
                <a:cs typeface="Times New Roman" pitchFamily="18" charset="0"/>
              </a:rPr>
              <a:t> подхода. Нет такой области человеческой деятельности, в которой не было бы открытых задач. Такие задачи предполагают разнообразие путей решения, которые не являются прямолинейными, двигаясь по которым попутно приходится преодолевать возникающие препятствия. Вариантов решений много, но нет понятия правильного решения</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rot="10800000">
            <a:off x="323528" y="476672"/>
            <a:ext cx="8387952" cy="51454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12776"/>
            <a:ext cx="9252520" cy="3946450"/>
          </a:xfrm>
        </p:spPr>
        <p:txBody>
          <a:bodyPr>
            <a:normAutofit/>
          </a:bodyPr>
          <a:lstStyle/>
          <a:p>
            <a:pPr algn="l"/>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Петерсон</a:t>
            </a:r>
            <a:r>
              <a:rPr lang="ru-RU" sz="2200" dirty="0" smtClean="0">
                <a:latin typeface="Times New Roman" pitchFamily="18" charset="0"/>
                <a:cs typeface="Times New Roman" pitchFamily="18" charset="0"/>
              </a:rPr>
              <a:t> 2 </a:t>
            </a:r>
            <a:r>
              <a:rPr lang="ru-RU" sz="2200" dirty="0" err="1" smtClean="0">
                <a:latin typeface="Times New Roman" pitchFamily="18" charset="0"/>
                <a:cs typeface="Times New Roman" pitchFamily="18" charset="0"/>
              </a:rPr>
              <a:t>кл</a:t>
            </a:r>
            <a:r>
              <a:rPr lang="ru-RU" sz="2200" dirty="0" smtClean="0">
                <a:latin typeface="Times New Roman" pitchFamily="18" charset="0"/>
                <a:cs typeface="Times New Roman" pitchFamily="18" charset="0"/>
              </a:rPr>
              <a:t>.  Урок 10. Сложение и вычитание двузначных чисел)</a:t>
            </a:r>
            <a:r>
              <a:rPr lang="ru-RU" sz="1000" dirty="0" smtClean="0"/>
              <a:t/>
            </a:r>
            <a:br>
              <a:rPr lang="ru-RU" sz="1000" dirty="0" smtClean="0"/>
            </a:br>
            <a:r>
              <a:rPr lang="ru-RU" sz="1000" dirty="0" smtClean="0"/>
              <a:t> </a:t>
            </a:r>
            <a:br>
              <a:rPr lang="ru-RU" sz="1000" dirty="0" smtClean="0"/>
            </a:br>
            <a:r>
              <a:rPr lang="ru-RU" sz="2700" b="1" dirty="0" smtClean="0">
                <a:latin typeface="Times New Roman" pitchFamily="18" charset="0"/>
                <a:cs typeface="Times New Roman" pitchFamily="18" charset="0"/>
              </a:rPr>
              <a:t>6*    а)Что общего у слов: "ЛОМ", "РОТ", "КОТ", "ЯМА", "ТОК"?</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Найди признак, по которому слово "ЯМА" будет лишним.</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      б) Что общего у слов: "ОКНО", "ИГРА", "ЭХО", "ЯЗЫК", "РАМА"? </a:t>
            </a:r>
            <a:br>
              <a:rPr lang="ru-RU" sz="2700" b="1" dirty="0" smtClean="0">
                <a:latin typeface="Times New Roman" pitchFamily="18" charset="0"/>
                <a:cs typeface="Times New Roman" pitchFamily="18" charset="0"/>
              </a:rPr>
            </a:br>
            <a:r>
              <a:rPr lang="ru-RU" sz="2700" b="1" dirty="0" smtClean="0">
                <a:latin typeface="Times New Roman" pitchFamily="18" charset="0"/>
                <a:cs typeface="Times New Roman" pitchFamily="18" charset="0"/>
              </a:rPr>
              <a:t>Найди признак, по которому слово "ЭХО" будет лишним. По какому признаку лишним словом будет "РАМА"?</a:t>
            </a:r>
            <a:br>
              <a:rPr lang="ru-RU" sz="2700" b="1" dirty="0" smtClean="0">
                <a:latin typeface="Times New Roman" pitchFamily="18" charset="0"/>
                <a:cs typeface="Times New Roman" pitchFamily="18" charset="0"/>
              </a:rPr>
            </a:br>
            <a:endParaRPr lang="ru-RU" sz="27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9430" t="29270" r="2270" b="29364"/>
          <a:stretch>
            <a:fillRect/>
          </a:stretch>
        </p:blipFill>
        <p:spPr bwMode="auto">
          <a:xfrm>
            <a:off x="323528" y="1196752"/>
            <a:ext cx="8607725" cy="32403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622</Words>
  <Application>Microsoft Office PowerPoint</Application>
  <PresentationFormat>Экран (4:3)</PresentationFormat>
  <Paragraphs>26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«Нужны ли задачи открытого типа на уроках в начальной школе?»</vt:lpstr>
      <vt:lpstr>Зачем учить младших школьников решать задачи открытого типа</vt:lpstr>
      <vt:lpstr>Слайд 3</vt:lpstr>
      <vt:lpstr>Слайд 4</vt:lpstr>
      <vt:lpstr>Слайд 5</vt:lpstr>
      <vt:lpstr>Слайд 6</vt:lpstr>
      <vt:lpstr>Слайд 7</vt:lpstr>
      <vt:lpstr> (Петерсон 2 кл.  Урок 10. Сложение и вычитание двузначных чисел)   6*    а)Что общего у слов: "ЛОМ", "РОТ", "КОТ", "ЯМА", "ТОК"? Найди признак, по которому слово "ЯМА" будет лишним.       б) Что общего у слов: "ОКНО", "ИГРА", "ЭХО", "ЯЗЫК", "РАМА"?  Найди признак, по которому слово "ЭХО" будет лишним. По какому признаку лишним словом будет "РАМА"? </vt:lpstr>
      <vt:lpstr>Слайд 9</vt:lpstr>
      <vt:lpstr>Слайд 10</vt:lpstr>
      <vt:lpstr>Слайд 11</vt:lpstr>
      <vt:lpstr>Слайд 12</vt:lpstr>
      <vt:lpstr>Слайд 13</vt:lpstr>
      <vt:lpstr>Слайд 14</vt:lpstr>
      <vt:lpstr>Слайд 15</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Зачем учить младших школьников решать задачи открытого типа</dc:title>
  <dc:creator>ВАЛЕНТИНА</dc:creator>
  <cp:lastModifiedBy>ВАЛЕНТИНА</cp:lastModifiedBy>
  <cp:revision>29</cp:revision>
  <dcterms:created xsi:type="dcterms:W3CDTF">2016-11-10T08:21:51Z</dcterms:created>
  <dcterms:modified xsi:type="dcterms:W3CDTF">2016-11-22T04:50:45Z</dcterms:modified>
</cp:coreProperties>
</file>