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0"/>
  </p:notesMasterIdLst>
  <p:sldIdLst>
    <p:sldId id="260" r:id="rId2"/>
    <p:sldId id="257" r:id="rId3"/>
    <p:sldId id="258" r:id="rId4"/>
    <p:sldId id="277" r:id="rId5"/>
    <p:sldId id="259" r:id="rId6"/>
    <p:sldId id="261" r:id="rId7"/>
    <p:sldId id="262" r:id="rId8"/>
    <p:sldId id="263" r:id="rId9"/>
    <p:sldId id="264" r:id="rId10"/>
    <p:sldId id="272" r:id="rId11"/>
    <p:sldId id="265" r:id="rId12"/>
    <p:sldId id="266" r:id="rId13"/>
    <p:sldId id="275" r:id="rId14"/>
    <p:sldId id="276" r:id="rId15"/>
    <p:sldId id="273" r:id="rId16"/>
    <p:sldId id="274" r:id="rId17"/>
    <p:sldId id="278" r:id="rId18"/>
    <p:sldId id="267" r:id="rId19"/>
    <p:sldId id="268" r:id="rId20"/>
    <p:sldId id="269" r:id="rId21"/>
    <p:sldId id="270" r:id="rId22"/>
    <p:sldId id="271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7" r:id="rId31"/>
    <p:sldId id="286" r:id="rId32"/>
    <p:sldId id="289" r:id="rId33"/>
    <p:sldId id="288" r:id="rId34"/>
    <p:sldId id="290" r:id="rId35"/>
    <p:sldId id="291" r:id="rId36"/>
    <p:sldId id="292" r:id="rId37"/>
    <p:sldId id="293" r:id="rId38"/>
    <p:sldId id="294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66FF33"/>
    <a:srgbClr val="990099"/>
    <a:srgbClr val="FF0066"/>
    <a:srgbClr val="990033"/>
    <a:srgbClr val="0000FF"/>
    <a:srgbClr val="800000"/>
    <a:srgbClr val="006600"/>
    <a:srgbClr val="9933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A4001A-A66B-4166-8972-EB3312A78B08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519FC6-6AB3-4898-9E9B-FF0C70E4C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649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5564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5621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9290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1967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9368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9570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6471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2631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940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155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971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8431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1435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5625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1341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6506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0008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5527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3003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6454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2136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031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21992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92963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16497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00018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78062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02957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30030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01037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52876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719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9450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833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8071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0484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8206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19FC6-6AB3-4898-9E9B-FF0C70E4CFB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825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B40B-2D11-47AC-861C-AE54EE182F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45C2E5-B6E5-4E05-8247-71761ADCDA0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B40B-2D11-47AC-861C-AE54EE182F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5C2E5-B6E5-4E05-8247-71761ADCDA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B40B-2D11-47AC-861C-AE54EE182F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5C2E5-B6E5-4E05-8247-71761ADCDA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E3B40B-2D11-47AC-861C-AE54EE182F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045C2E5-B6E5-4E05-8247-71761ADCDA0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B40B-2D11-47AC-861C-AE54EE182F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5C2E5-B6E5-4E05-8247-71761ADCDA0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B40B-2D11-47AC-861C-AE54EE182F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5C2E5-B6E5-4E05-8247-71761ADCDA0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5C2E5-B6E5-4E05-8247-71761ADCDA0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B40B-2D11-47AC-861C-AE54EE182F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B40B-2D11-47AC-861C-AE54EE182F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5C2E5-B6E5-4E05-8247-71761ADCDA0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B40B-2D11-47AC-861C-AE54EE182F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5C2E5-B6E5-4E05-8247-71761ADCDA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E3B40B-2D11-47AC-861C-AE54EE182F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045C2E5-B6E5-4E05-8247-71761ADCDA0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B40B-2D11-47AC-861C-AE54EE182F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45C2E5-B6E5-4E05-8247-71761ADCDA0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3E3B40B-2D11-47AC-861C-AE54EE182FF3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045C2E5-B6E5-4E05-8247-71761ADCDA0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wip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9956" y="548680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ОТЕЧЕСТВЕННАЯ  ВОЙНА БОРОДИНСКОЕ  СРАЖЕНИЕ   1812 г.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382555" y="5589240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Выполнила  учитель начальных классов</a:t>
            </a:r>
          </a:p>
          <a:p>
            <a:pPr algn="ctr"/>
            <a:r>
              <a:rPr lang="ru-RU" sz="2400" dirty="0" smtClean="0"/>
              <a:t>Андросенко  Марина  Николаевна</a:t>
            </a:r>
            <a:endParaRPr lang="ru-RU" sz="2400" dirty="0"/>
          </a:p>
        </p:txBody>
      </p:sp>
      <p:pic>
        <p:nvPicPr>
          <p:cNvPr id="4" name="Picture 2" descr="C:\Users\Toshiba\Desktop\Новая папка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238" y="1625898"/>
            <a:ext cx="6811785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5024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20688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Генерал-фельдмаршал  </a:t>
            </a:r>
            <a:r>
              <a:rPr lang="ru-RU" sz="3200" b="1" dirty="0">
                <a:solidFill>
                  <a:srgbClr val="FFFF00"/>
                </a:solidFill>
              </a:rPr>
              <a:t>князь </a:t>
            </a:r>
            <a:endParaRPr lang="ru-RU" sz="32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Михаил </a:t>
            </a:r>
            <a:r>
              <a:rPr lang="ru-RU" sz="3200" b="1" dirty="0">
                <a:solidFill>
                  <a:srgbClr val="FFFF00"/>
                </a:solidFill>
              </a:rPr>
              <a:t>Богданович </a:t>
            </a:r>
            <a:r>
              <a:rPr lang="ru-RU" sz="3200" b="1" dirty="0" smtClean="0">
                <a:solidFill>
                  <a:srgbClr val="FFFF00"/>
                </a:solidFill>
              </a:rPr>
              <a:t>Барклай-де-Толли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0872" y="2348880"/>
            <a:ext cx="45365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 </a:t>
            </a:r>
            <a:r>
              <a:rPr lang="ru-RU" sz="2800" dirty="0"/>
              <a:t>В Бородинском сражении руководил обороной центра и правого фланга, заслужив высокую оценку </a:t>
            </a:r>
            <a:r>
              <a:rPr lang="ru-RU" sz="2800" dirty="0" smtClean="0"/>
              <a:t>М.И</a:t>
            </a:r>
            <a:r>
              <a:rPr lang="ru-RU" sz="2800" dirty="0"/>
              <a:t>. Кутузова, был награжден орденом Св. Георгия II класса. </a:t>
            </a:r>
          </a:p>
        </p:txBody>
      </p:sp>
      <p:pic>
        <p:nvPicPr>
          <p:cNvPr id="11266" name="Picture 2" descr="C:\Users\Toshiba\Desktop\Новая папка\Рисунок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3027363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0516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28864" y="1772816"/>
            <a:ext cx="481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</a:t>
            </a:r>
            <a:r>
              <a:rPr lang="ru-RU" sz="2400" dirty="0"/>
              <a:t> Бородинском сражении его войска приняли на себя в начале </a:t>
            </a:r>
            <a:r>
              <a:rPr lang="ru-RU" sz="2400" dirty="0" smtClean="0"/>
              <a:t>боя  главный  </a:t>
            </a:r>
            <a:r>
              <a:rPr lang="ru-RU" sz="2400" dirty="0"/>
              <a:t>удар </a:t>
            </a:r>
            <a:r>
              <a:rPr lang="ru-RU" sz="2400" dirty="0" smtClean="0"/>
              <a:t> войск </a:t>
            </a:r>
            <a:r>
              <a:rPr lang="ru-RU" sz="2400" dirty="0"/>
              <a:t>Наполеона. Багратион лично водил свои части в контратаки, в одной из которых получил тяжелую рану, был вывезен с поля боя сначала в Москву, а затем в с. </a:t>
            </a:r>
            <a:r>
              <a:rPr lang="ru-RU" sz="2400" dirty="0" err="1"/>
              <a:t>Симы</a:t>
            </a:r>
            <a:r>
              <a:rPr lang="ru-RU" sz="2400" dirty="0"/>
              <a:t>, где скончался и был погребен. В 1839 г. его прах перезахоронили на Бородинском поле.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3632" y="476672"/>
            <a:ext cx="81414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</a:rPr>
              <a:t>Генерал-лейтенант </a:t>
            </a:r>
            <a:endParaRPr lang="ru-RU" sz="32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князь </a:t>
            </a:r>
            <a:r>
              <a:rPr lang="ru-RU" sz="3200" b="1" dirty="0">
                <a:solidFill>
                  <a:srgbClr val="FFFF00"/>
                </a:solidFill>
              </a:rPr>
              <a:t>Петр Иванович </a:t>
            </a:r>
            <a:r>
              <a:rPr lang="ru-RU" sz="3200" b="1" dirty="0" smtClean="0">
                <a:solidFill>
                  <a:srgbClr val="FFFF00"/>
                </a:solidFill>
              </a:rPr>
              <a:t>Багратион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2290" name="Picture 2" descr="C:\Users\Toshiba\Desktop\Новая папка\Рисунок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742623"/>
            <a:ext cx="3052763" cy="458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1008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764704"/>
            <a:ext cx="410445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/>
              <a:t>Г</a:t>
            </a:r>
            <a:r>
              <a:rPr lang="ru-RU" sz="2600" dirty="0" smtClean="0"/>
              <a:t>лавный </a:t>
            </a:r>
            <a:r>
              <a:rPr lang="ru-RU" sz="2600" dirty="0"/>
              <a:t>удар был нанесен на русский левый фланг, на Семеновские (</a:t>
            </a:r>
            <a:r>
              <a:rPr lang="ru-RU" sz="2600" dirty="0" err="1"/>
              <a:t>Багратионовы</a:t>
            </a:r>
            <a:r>
              <a:rPr lang="ru-RU" sz="2600" dirty="0"/>
              <a:t>) флеши, </a:t>
            </a:r>
            <a:r>
              <a:rPr lang="ru-RU" sz="2600" dirty="0" smtClean="0"/>
              <a:t>которые  </a:t>
            </a:r>
            <a:r>
              <a:rPr lang="ru-RU" sz="2600" dirty="0"/>
              <a:t>являлись передовыми артиллерийскими укреплениями общей системы обороны левого фланга. Ожесточенные бои на этом направлении длились почти до полудня.</a:t>
            </a:r>
          </a:p>
        </p:txBody>
      </p:sp>
      <p:pic>
        <p:nvPicPr>
          <p:cNvPr id="13314" name="Picture 2" descr="C:\Users\Toshiba\Desktop\Новая папка\Рисунок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748680"/>
            <a:ext cx="3977718" cy="526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89531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95256"/>
            <a:ext cx="76328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Жестокие  бои шли за Курганную высоту.  На  ней  находилась  наша  русская  батарея . Здесь  сражались солдаты  под командованием  Н.Н. Раевского.</a:t>
            </a:r>
            <a:endParaRPr lang="ru-RU" sz="2800" dirty="0"/>
          </a:p>
        </p:txBody>
      </p:sp>
      <p:pic>
        <p:nvPicPr>
          <p:cNvPr id="3" name="Picture 2" descr="C:\Users\Toshiba\Desktop\Новая папка\Рисунок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467" y="2245486"/>
            <a:ext cx="6369050" cy="423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4225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7944" y="1337072"/>
            <a:ext cx="496855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Необыкновенный героизм проявил генерал Раевский в Бородинской битве. Батарея из 18 орудий стояла на Курганной высоте на правом фланге. Она была обнесена бруствером высотой более двух метров, окружена широким рвом глубиной в два метра. Оборонял высоту пехотный корпус генерала Раевского, и потому батарею назвали «батареей Раевского». Французы атаковали, но встретив огонь наших пушек, отступили.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404664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Николай Николаевич </a:t>
            </a:r>
            <a:r>
              <a:rPr lang="ru-RU" sz="3200" b="1" dirty="0">
                <a:solidFill>
                  <a:srgbClr val="FFFF00"/>
                </a:solidFill>
              </a:rPr>
              <a:t>Раевский </a:t>
            </a:r>
            <a:r>
              <a:rPr lang="ru-RU" sz="3200" b="1" dirty="0" smtClean="0">
                <a:solidFill>
                  <a:srgbClr val="FFFF00"/>
                </a:solidFill>
              </a:rPr>
              <a:t>— </a:t>
            </a:r>
          </a:p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русский </a:t>
            </a:r>
            <a:r>
              <a:rPr lang="ru-RU" sz="3200" b="1" dirty="0">
                <a:solidFill>
                  <a:srgbClr val="FFFF00"/>
                </a:solidFill>
              </a:rPr>
              <a:t>полководец</a:t>
            </a:r>
          </a:p>
        </p:txBody>
      </p:sp>
      <p:pic>
        <p:nvPicPr>
          <p:cNvPr id="15362" name="Picture 2" descr="C:\Users\Toshiba\Desktop\Новая папка\Рисунок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441700" cy="440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934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264" y="116632"/>
            <a:ext cx="84969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Великий  русский  поэт  и  писатель  </a:t>
            </a:r>
          </a:p>
          <a:p>
            <a:pPr algn="ctr"/>
            <a:r>
              <a:rPr lang="ru-RU" sz="2800" dirty="0" smtClean="0"/>
              <a:t>М.Ю. Лермонтов  писал  в  своём  стихотворении  «Бородино»: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957763" y="1501627"/>
            <a:ext cx="5535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66FF33"/>
                </a:solidFill>
              </a:rPr>
              <a:t>«Изведал враг в тот день  немало, </a:t>
            </a:r>
          </a:p>
          <a:p>
            <a:pPr algn="ctr"/>
            <a:r>
              <a:rPr lang="ru-RU" sz="2400" b="1" dirty="0" smtClean="0">
                <a:solidFill>
                  <a:srgbClr val="66FF33"/>
                </a:solidFill>
              </a:rPr>
              <a:t>Что значит русский бой удалый,</a:t>
            </a:r>
          </a:p>
          <a:p>
            <a:pPr algn="ctr"/>
            <a:r>
              <a:rPr lang="ru-RU" sz="2400" b="1" dirty="0" smtClean="0">
                <a:solidFill>
                  <a:srgbClr val="66FF33"/>
                </a:solidFill>
              </a:rPr>
              <a:t>Наш рукопашный бой!..»</a:t>
            </a:r>
            <a:endParaRPr lang="ru-RU" sz="2400" b="1" dirty="0">
              <a:solidFill>
                <a:srgbClr val="66FF33"/>
              </a:solidFill>
            </a:endParaRPr>
          </a:p>
        </p:txBody>
      </p:sp>
      <p:pic>
        <p:nvPicPr>
          <p:cNvPr id="16386" name="Picture 2" descr="C:\Users\Toshiba\Desktop\Новая папка\Рисунок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258" y="2706284"/>
            <a:ext cx="612225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7515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428328"/>
            <a:ext cx="56166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66FF33"/>
                </a:solidFill>
              </a:rPr>
              <a:t>«Земля тряслась - как наши груди;</a:t>
            </a:r>
          </a:p>
          <a:p>
            <a:pPr algn="ctr"/>
            <a:r>
              <a:rPr lang="ru-RU" sz="2400" b="1" dirty="0" smtClean="0">
                <a:solidFill>
                  <a:srgbClr val="66FF33"/>
                </a:solidFill>
              </a:rPr>
              <a:t>Смешались в кучу кони, люди,</a:t>
            </a:r>
          </a:p>
          <a:p>
            <a:pPr algn="ctr"/>
            <a:r>
              <a:rPr lang="ru-RU" sz="2400" b="1" dirty="0" smtClean="0">
                <a:solidFill>
                  <a:srgbClr val="66FF33"/>
                </a:solidFill>
              </a:rPr>
              <a:t>И залпы тысячи орудий</a:t>
            </a:r>
          </a:p>
          <a:p>
            <a:pPr algn="ctr"/>
            <a:r>
              <a:rPr lang="ru-RU" sz="2400" b="1" dirty="0" smtClean="0">
                <a:solidFill>
                  <a:srgbClr val="66FF33"/>
                </a:solidFill>
              </a:rPr>
              <a:t>Слились в протяжный вой…»</a:t>
            </a:r>
            <a:endParaRPr lang="ru-RU" sz="2400" b="1" dirty="0">
              <a:solidFill>
                <a:srgbClr val="66FF33"/>
              </a:solidFill>
            </a:endParaRPr>
          </a:p>
        </p:txBody>
      </p:sp>
      <p:pic>
        <p:nvPicPr>
          <p:cNvPr id="17410" name="Picture 2" descr="C:\Users\Toshiba\Desktop\Новая папка\Рисунок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97988"/>
            <a:ext cx="7179841" cy="4455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87323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0744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Поздно  вечером  бой  был  закончен.  Огромные  потери  понесли  обе  стороны. Все  готовились к новому сражению, но Кутузов  приказал отступить к Москве. </a:t>
            </a:r>
            <a:r>
              <a:rPr lang="ru-RU" sz="2400" dirty="0"/>
              <a:t>Наполеон шел следом, однако не стремился к новому сражению. </a:t>
            </a:r>
          </a:p>
        </p:txBody>
      </p:sp>
      <p:pic>
        <p:nvPicPr>
          <p:cNvPr id="18434" name="Picture 2" descr="C:\Users\Toshiba\Desktop\Новая папка\Рисунок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75056"/>
            <a:ext cx="7469469" cy="4368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0512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7243" y="332656"/>
            <a:ext cx="7776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В </a:t>
            </a:r>
            <a:r>
              <a:rPr lang="ru-RU" sz="2400" dirty="0"/>
              <a:t>начале сентября состоялся военный </a:t>
            </a:r>
            <a:r>
              <a:rPr lang="ru-RU" sz="2400" dirty="0" smtClean="0"/>
              <a:t>совет  </a:t>
            </a:r>
            <a:r>
              <a:rPr lang="ru-RU" sz="2400" dirty="0"/>
              <a:t>русского командования </a:t>
            </a:r>
            <a:r>
              <a:rPr lang="ru-RU" sz="2400" dirty="0" smtClean="0"/>
              <a:t> в </a:t>
            </a:r>
            <a:r>
              <a:rPr lang="ru-RU" sz="2400" dirty="0"/>
              <a:t>деревне Фили. Кутузов, </a:t>
            </a:r>
            <a:r>
              <a:rPr lang="ru-RU" sz="2400" dirty="0" smtClean="0"/>
              <a:t> вопреки </a:t>
            </a:r>
            <a:r>
              <a:rPr lang="ru-RU" sz="2400" dirty="0"/>
              <a:t>общему мнению генералов, принял решение </a:t>
            </a:r>
            <a:r>
              <a:rPr lang="ru-RU" sz="2400" dirty="0" smtClean="0"/>
              <a:t>оставить  Москву</a:t>
            </a:r>
            <a:r>
              <a:rPr lang="ru-RU" sz="2400" dirty="0"/>
              <a:t> </a:t>
            </a:r>
            <a:r>
              <a:rPr lang="ru-RU" sz="2400" dirty="0" smtClean="0"/>
              <a:t>без боя. </a:t>
            </a:r>
          </a:p>
          <a:p>
            <a:pPr algn="just"/>
            <a:r>
              <a:rPr lang="ru-RU" sz="2400" b="1" dirty="0" smtClean="0">
                <a:solidFill>
                  <a:srgbClr val="66FF33"/>
                </a:solidFill>
              </a:rPr>
              <a:t>«С потерей Москвы еще не потеряна Россия», - </a:t>
            </a:r>
            <a:r>
              <a:rPr lang="ru-RU" sz="2400" dirty="0" smtClean="0"/>
              <a:t>сказал Кутузов.  И оказался  прав.</a:t>
            </a:r>
            <a:endParaRPr lang="ru-RU" sz="2400" dirty="0"/>
          </a:p>
        </p:txBody>
      </p:sp>
      <p:pic>
        <p:nvPicPr>
          <p:cNvPr id="19458" name="Picture 2" descr="C:\Users\Toshiba\Desktop\Новая папка\Рисунок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235" y="2640980"/>
            <a:ext cx="6192688" cy="373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08672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Французская армия вошла в столицу, но занятие Москвы не принесло пользы Наполеону. Оставленная жителями (беспрецедентный случай в истории), она полыхала в огне пожаров. В ней не было ни продовольствия, ни других припасов. </a:t>
            </a:r>
          </a:p>
        </p:txBody>
      </p:sp>
      <p:pic>
        <p:nvPicPr>
          <p:cNvPr id="20482" name="Picture 2" descr="C:\Users\Toshiba\Desktop\Новая папка\Рисунок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415664"/>
            <a:ext cx="6264696" cy="4118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53084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575" y="476672"/>
            <a:ext cx="449999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Император  Франции    Наполеон  Бонапарт</a:t>
            </a:r>
          </a:p>
          <a:p>
            <a:pPr algn="ctr"/>
            <a:r>
              <a:rPr lang="ru-RU" sz="3200" b="1" dirty="0"/>
              <a:t>м</a:t>
            </a:r>
            <a:r>
              <a:rPr lang="ru-RU" sz="3200" b="1" dirty="0" smtClean="0"/>
              <a:t>ечтал о мировом господстве.</a:t>
            </a:r>
          </a:p>
          <a:p>
            <a:pPr algn="ctr"/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2969662"/>
            <a:ext cx="38164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990033"/>
                </a:solidFill>
              </a:rPr>
              <a:t>«Я буду господином мира!»</a:t>
            </a:r>
            <a:endParaRPr lang="ru-RU" sz="3200" dirty="0">
              <a:solidFill>
                <a:srgbClr val="990033"/>
              </a:solidFill>
            </a:endParaRPr>
          </a:p>
        </p:txBody>
      </p:sp>
      <p:sp>
        <p:nvSpPr>
          <p:cNvPr id="5" name="AutoShape 4" descr="http://www.info-islam.ru/_pu/94/2690151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13135" y="4725144"/>
            <a:ext cx="41951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  началу  </a:t>
            </a:r>
            <a:r>
              <a:rPr lang="en-US" sz="2800" dirty="0" smtClean="0"/>
              <a:t>XIX</a:t>
            </a:r>
            <a:r>
              <a:rPr lang="ru-RU" sz="2800" dirty="0" smtClean="0"/>
              <a:t> века Наполеон </a:t>
            </a:r>
            <a:r>
              <a:rPr lang="en-US" sz="2800" dirty="0" smtClean="0"/>
              <a:t>I</a:t>
            </a:r>
            <a:r>
              <a:rPr lang="ru-RU" sz="2800" dirty="0" smtClean="0"/>
              <a:t>  завоевал  почти всю Европу. </a:t>
            </a:r>
            <a:endParaRPr lang="ru-RU" sz="2800" dirty="0"/>
          </a:p>
        </p:txBody>
      </p:sp>
      <p:pic>
        <p:nvPicPr>
          <p:cNvPr id="3074" name="Picture 2" descr="C:\Users\Toshiba\Desktop\Новая папка\Рисуно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08720"/>
            <a:ext cx="3789529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72151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1369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Французская армия была полностью деморализована и превратилась в сборище грабителей и мародеров. Ее разложение было настолько сильным, что у Наполеона оставалось только два выхода – или немедленно заключить мир, или начать отступление. Но все мирные предложения французского императора были безоговорочно отвергнуты М. И. Кутузовым и Александром I, и французы покинули Москву</a:t>
            </a:r>
            <a:r>
              <a:rPr lang="ru-RU" sz="2400" dirty="0" smtClean="0"/>
              <a:t>..</a:t>
            </a:r>
            <a:endParaRPr lang="ru-RU" sz="2400" dirty="0"/>
          </a:p>
        </p:txBody>
      </p:sp>
      <p:pic>
        <p:nvPicPr>
          <p:cNvPr id="21506" name="Picture 2" descr="C:\Users\Toshiba\Desktop\Новая папка\Рисунок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540" y="3329960"/>
            <a:ext cx="576064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61238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4596" y="404664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Отступление французской армии было похоже на беспорядочное бегство. Его ускоряло развернувшееся партизанское движение и наступательные действия русских </a:t>
            </a:r>
            <a:r>
              <a:rPr lang="ru-RU" sz="2400" dirty="0" smtClean="0"/>
              <a:t>войск. Особенно  прославились  отряды  славного  гусара  Давыдова.</a:t>
            </a:r>
            <a:endParaRPr lang="ru-RU" sz="2400" dirty="0"/>
          </a:p>
        </p:txBody>
      </p:sp>
      <p:pic>
        <p:nvPicPr>
          <p:cNvPr id="22530" name="Picture 2" descr="C:\Users\Toshiba\Desktop\Новая папка\Рисунок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400" y="2343656"/>
            <a:ext cx="7598004" cy="401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2447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8152" y="404664"/>
            <a:ext cx="734481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</a:rPr>
              <a:t>Денис </a:t>
            </a:r>
            <a:r>
              <a:rPr lang="ru-RU" sz="3200" b="1" dirty="0" smtClean="0">
                <a:solidFill>
                  <a:srgbClr val="FFFF00"/>
                </a:solidFill>
              </a:rPr>
              <a:t> Васильевич  Давыдов 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генерал-лейтенант   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и </a:t>
            </a:r>
            <a:r>
              <a:rPr lang="ru-RU" sz="2400" dirty="0">
                <a:solidFill>
                  <a:srgbClr val="FFFF00"/>
                </a:solidFill>
              </a:rPr>
              <a:t>предводитель партизанского движения</a:t>
            </a:r>
            <a:r>
              <a:rPr lang="ru-RU" dirty="0">
                <a:solidFill>
                  <a:srgbClr val="FFFF00"/>
                </a:solidFill>
              </a:rPr>
              <a:t>.</a:t>
            </a:r>
          </a:p>
          <a:p>
            <a:pPr algn="ctr"/>
            <a:r>
              <a:rPr lang="ru-RU" b="1" dirty="0"/>
              <a:t> 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355976" y="2276872"/>
            <a:ext cx="44644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Отряды </a:t>
            </a:r>
            <a:r>
              <a:rPr lang="ru-RU" dirty="0" smtClean="0"/>
              <a:t> </a:t>
            </a:r>
            <a:r>
              <a:rPr lang="ru-RU" sz="2400" dirty="0" smtClean="0"/>
              <a:t>Давыдова наносили огромный урон противнику. Французы даже  объявили награду за его поимку, но сделать ничего не могли. Как вихрь налетали отряды Давыдова на противника , перехватывали обозы, брали пленных.</a:t>
            </a:r>
            <a:endParaRPr lang="ru-RU" sz="2400" dirty="0"/>
          </a:p>
        </p:txBody>
      </p:sp>
      <p:pic>
        <p:nvPicPr>
          <p:cNvPr id="23554" name="Picture 2" descr="C:\Users\Toshiba\Desktop\Новая папка\Рисунок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916832"/>
            <a:ext cx="3822523" cy="4448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8819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Многие  французские  солдаты болели, страдали от голода.  Сильный пожар уничтожил многие здания в Москве, жить было негде.  И  войска  Наполеона  покинули  город.</a:t>
            </a:r>
            <a:endParaRPr lang="ru-RU" sz="2400" dirty="0"/>
          </a:p>
        </p:txBody>
      </p:sp>
      <p:pic>
        <p:nvPicPr>
          <p:cNvPr id="24578" name="Picture 2" descr="C:\Users\Toshiba\Desktop\Новая папка\Рисунок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059652"/>
            <a:ext cx="5544616" cy="4285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0819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90228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Окрепшая  русская  армия  преградила Наполеону  путь к  отступлению  у  Малоярославца.  Наполеон  был вынужден отступать по той разоренной  дороге, по  которой  его  войска  вторглись  в  Россию. </a:t>
            </a:r>
            <a:endParaRPr lang="ru-RU" sz="2400" dirty="0"/>
          </a:p>
        </p:txBody>
      </p:sp>
      <p:pic>
        <p:nvPicPr>
          <p:cNvPr id="25602" name="Picture 2" descr="C:\Users\Toshiba\Desktop\Новая папка\Рисунок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67" y="2132856"/>
            <a:ext cx="6612081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3307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66FF33"/>
                </a:solidFill>
              </a:rPr>
              <a:t>В  середине декабря  захватчиков  изгнали  с  территории  России.</a:t>
            </a:r>
          </a:p>
        </p:txBody>
      </p:sp>
      <p:pic>
        <p:nvPicPr>
          <p:cNvPr id="26626" name="Picture 2" descr="C:\Users\Toshiba\Desktop\Новая папка\Рисунок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694" y="1916832"/>
            <a:ext cx="7096612" cy="432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25948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824" y="404664"/>
            <a:ext cx="74168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90000"/>
                  </a:schemeClr>
                </a:solidFill>
              </a:rPr>
              <a:t>Бородинское  сражение  </a:t>
            </a:r>
            <a:r>
              <a:rPr lang="ru-RU" sz="2800" b="1" dirty="0">
                <a:solidFill>
                  <a:schemeClr val="tx2">
                    <a:lumMod val="90000"/>
                  </a:schemeClr>
                </a:solidFill>
              </a:rPr>
              <a:t>с</a:t>
            </a:r>
            <a:r>
              <a:rPr lang="ru-RU" sz="2800" b="1" dirty="0" smtClean="0">
                <a:solidFill>
                  <a:schemeClr val="tx2">
                    <a:lumMod val="90000"/>
                  </a:schemeClr>
                </a:solidFill>
              </a:rPr>
              <a:t>читается </a:t>
            </a:r>
            <a:r>
              <a:rPr lang="ru-RU" sz="2800" b="1" dirty="0">
                <a:solidFill>
                  <a:schemeClr val="tx2">
                    <a:lumMod val="90000"/>
                  </a:schemeClr>
                </a:solidFill>
              </a:rPr>
              <a:t>самым кровопролитным в истории среди однодневных </a:t>
            </a:r>
            <a:r>
              <a:rPr lang="ru-RU" sz="2800" b="1" dirty="0" smtClean="0">
                <a:solidFill>
                  <a:schemeClr val="tx2">
                    <a:lumMod val="90000"/>
                  </a:schemeClr>
                </a:solidFill>
              </a:rPr>
              <a:t>сражений.</a:t>
            </a:r>
            <a:endParaRPr lang="ru-RU" sz="2800" b="1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27650" name="Picture 2" descr="C:\Users\Toshiba\Desktop\Новая папка\Рисунок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060848"/>
            <a:ext cx="6231722" cy="427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032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3868" y="332656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Отечественная война 1812 года стала суровым испытанием для русского народа. Все российские сословия, вне зависимости от государственного ранга и имущественного положения, встали на защиту своего Отечества. </a:t>
            </a:r>
            <a:r>
              <a:rPr lang="ru-RU" sz="2400" dirty="0" smtClean="0"/>
              <a:t> Поэтому  ее  </a:t>
            </a:r>
            <a:r>
              <a:rPr lang="ru-RU" sz="2400" dirty="0"/>
              <a:t>и назвали </a:t>
            </a:r>
            <a:r>
              <a:rPr lang="ru-RU" sz="2400" dirty="0" smtClean="0"/>
              <a:t> Отечественной.</a:t>
            </a:r>
            <a:endParaRPr lang="ru-RU" sz="2400" dirty="0"/>
          </a:p>
        </p:txBody>
      </p:sp>
      <p:pic>
        <p:nvPicPr>
          <p:cNvPr id="28674" name="Picture 2" descr="C:\Users\Toshiba\Desktop\Новая папка\Рисунок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71648"/>
            <a:ext cx="6408712" cy="4174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5579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66FF33"/>
                </a:solidFill>
              </a:rPr>
              <a:t>Памятники </a:t>
            </a:r>
            <a:endParaRPr lang="ru-RU" sz="3200" b="1" dirty="0" smtClean="0">
              <a:solidFill>
                <a:srgbClr val="66FF33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66FF33"/>
                </a:solidFill>
              </a:rPr>
              <a:t> Отечественной </a:t>
            </a:r>
            <a:r>
              <a:rPr lang="ru-RU" sz="3200" b="1" dirty="0">
                <a:solidFill>
                  <a:srgbClr val="66FF33"/>
                </a:solidFill>
              </a:rPr>
              <a:t>войны  </a:t>
            </a:r>
            <a:r>
              <a:rPr lang="ru-RU" sz="3200" b="1" dirty="0" smtClean="0">
                <a:solidFill>
                  <a:srgbClr val="66FF33"/>
                </a:solidFill>
              </a:rPr>
              <a:t>1812 г.</a:t>
            </a:r>
          </a:p>
          <a:p>
            <a:pPr algn="ctr"/>
            <a:r>
              <a:rPr lang="ru-RU" sz="3200" b="1" dirty="0" smtClean="0">
                <a:solidFill>
                  <a:srgbClr val="66FF33"/>
                </a:solidFill>
              </a:rPr>
              <a:t>в Москве. </a:t>
            </a:r>
            <a:endParaRPr lang="ru-RU" sz="3200" b="1" dirty="0">
              <a:solidFill>
                <a:srgbClr val="66FF33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59641" y="5548312"/>
            <a:ext cx="784887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Музей - панорама </a:t>
            </a:r>
            <a:r>
              <a:rPr lang="ru-RU" sz="2800" b="1" dirty="0">
                <a:solidFill>
                  <a:srgbClr val="FFFF00"/>
                </a:solidFill>
              </a:rPr>
              <a:t>«Бородинская битва</a:t>
            </a:r>
            <a:r>
              <a:rPr lang="ru-RU" sz="2800" b="1" dirty="0" smtClean="0">
                <a:solidFill>
                  <a:srgbClr val="FFFF00"/>
                </a:solidFill>
              </a:rPr>
              <a:t>»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Памятник  М. И. Кутузову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29698" name="Picture 2" descr="C:\Users\Toshiba\Desktop\Новая папка\Рисунок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809328"/>
            <a:ext cx="5013920" cy="37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11261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04664"/>
            <a:ext cx="67687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</a:rPr>
              <a:t>Кутузовский </a:t>
            </a:r>
            <a:r>
              <a:rPr lang="ru-RU" sz="3200" b="1" dirty="0" smtClean="0">
                <a:solidFill>
                  <a:srgbClr val="FFFF00"/>
                </a:solidFill>
              </a:rPr>
              <a:t>проспект</a:t>
            </a:r>
            <a:endParaRPr lang="ru-RU" sz="2400" dirty="0" smtClean="0">
              <a:solidFill>
                <a:srgbClr val="FFFF00"/>
              </a:solidFill>
            </a:endParaRPr>
          </a:p>
          <a:p>
            <a:pPr algn="ctr"/>
            <a:r>
              <a:rPr lang="ru-RU" sz="2400" dirty="0" smtClean="0"/>
              <a:t>в </a:t>
            </a:r>
            <a:r>
              <a:rPr lang="ru-RU" sz="2400" dirty="0"/>
              <a:t>честь </a:t>
            </a:r>
            <a:r>
              <a:rPr lang="ru-RU" sz="2400" dirty="0" smtClean="0"/>
              <a:t>главнокомандующего </a:t>
            </a:r>
            <a:r>
              <a:rPr lang="ru-RU" sz="2400" dirty="0"/>
              <a:t>русской армии М.И. Кутузова. </a:t>
            </a:r>
          </a:p>
        </p:txBody>
      </p:sp>
      <p:pic>
        <p:nvPicPr>
          <p:cNvPr id="30722" name="Picture 2" descr="C:\Users\Toshiba\Desktop\Новая папка\Рисунок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8356"/>
            <a:ext cx="3101975" cy="447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3" name="Picture 3" descr="C:\Users\Toshiba\Desktop\Новая папка\Рисунок3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888356"/>
            <a:ext cx="3096344" cy="447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314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9492" y="403300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66FF33"/>
                </a:solidFill>
              </a:rPr>
              <a:t>12  июня  1812 года  войска  Наполеона  без объявления  войны  вторглись  в  Россию. </a:t>
            </a:r>
            <a:endParaRPr lang="ru-RU" sz="3200" b="1" dirty="0">
              <a:solidFill>
                <a:srgbClr val="66FF33"/>
              </a:solidFill>
            </a:endParaRPr>
          </a:p>
        </p:txBody>
      </p:sp>
      <p:pic>
        <p:nvPicPr>
          <p:cNvPr id="4098" name="Picture 2" descr="C:\Users\Toshiba\Desktop\Новая папка\Рисунок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79476"/>
            <a:ext cx="6546850" cy="455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5552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2752" y="1196752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Создана архитектором О. Бове в 1826-1828 годах в честь победы русского оружия в Отечественной войне 1812 </a:t>
            </a:r>
            <a:r>
              <a:rPr lang="ru-RU" sz="2400" dirty="0" smtClean="0"/>
              <a:t>г.</a:t>
            </a:r>
            <a:r>
              <a:rPr lang="ru-RU" sz="2400" b="1" dirty="0"/>
              <a:t> 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348408" y="458042"/>
            <a:ext cx="670956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</a:rPr>
              <a:t>Триумфальная арка</a:t>
            </a:r>
            <a:r>
              <a:rPr lang="en-US" sz="3200" dirty="0">
                <a:solidFill>
                  <a:srgbClr val="FFFF00"/>
                </a:solidFill>
              </a:rPr>
              <a:t>. </a:t>
            </a: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31746" name="Picture 2" descr="C:\Users\Toshiba\Desktop\Новая папка\Рисунок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226" y="2276872"/>
            <a:ext cx="6059931" cy="4112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2620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861" y="484288"/>
            <a:ext cx="851970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</a:rPr>
              <a:t>Бородинский </a:t>
            </a:r>
            <a:r>
              <a:rPr lang="ru-RU" sz="3200" b="1" dirty="0" smtClean="0">
                <a:solidFill>
                  <a:srgbClr val="FFFF00"/>
                </a:solidFill>
              </a:rPr>
              <a:t>мост</a:t>
            </a:r>
          </a:p>
          <a:p>
            <a:pPr algn="ctr"/>
            <a:r>
              <a:rPr lang="ru-RU" sz="2400" dirty="0" smtClean="0"/>
              <a:t>соединяющий </a:t>
            </a:r>
            <a:r>
              <a:rPr lang="ru-RU" sz="2400" dirty="0"/>
              <a:t>Смоленскую площадь </a:t>
            </a:r>
            <a:endParaRPr lang="ru-RU" sz="2400" dirty="0" smtClean="0"/>
          </a:p>
          <a:p>
            <a:pPr algn="ctr"/>
            <a:r>
              <a:rPr lang="ru-RU" sz="2400" dirty="0" smtClean="0"/>
              <a:t>с </a:t>
            </a:r>
            <a:r>
              <a:rPr lang="ru-RU" sz="2400" dirty="0"/>
              <a:t>Большой </a:t>
            </a:r>
            <a:r>
              <a:rPr lang="ru-RU" sz="2400" dirty="0" err="1"/>
              <a:t>Дорогомиловской</a:t>
            </a:r>
            <a:r>
              <a:rPr lang="ru-RU" sz="2400" dirty="0"/>
              <a:t> улицей и Киевским вокзалом.</a:t>
            </a:r>
          </a:p>
        </p:txBody>
      </p:sp>
      <p:pic>
        <p:nvPicPr>
          <p:cNvPr id="32770" name="Picture 2" descr="C:\Users\Toshiba\Desktop\Новая папка\Рисунок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16832"/>
            <a:ext cx="6789622" cy="4410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1313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04664"/>
            <a:ext cx="770485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</a:rPr>
              <a:t>Храм Христа </a:t>
            </a:r>
            <a:r>
              <a:rPr lang="ru-RU" sz="3200" b="1" dirty="0" smtClean="0">
                <a:solidFill>
                  <a:srgbClr val="FFFF00"/>
                </a:solidFill>
              </a:rPr>
              <a:t>Спасителя</a:t>
            </a:r>
            <a:endParaRPr lang="ru-RU" sz="3200" dirty="0" smtClean="0">
              <a:solidFill>
                <a:srgbClr val="FFFF00"/>
              </a:solidFill>
            </a:endParaRPr>
          </a:p>
          <a:p>
            <a:pPr algn="ctr"/>
            <a:r>
              <a:rPr lang="ru-RU" sz="2400" dirty="0" smtClean="0"/>
              <a:t> </a:t>
            </a:r>
            <a:r>
              <a:rPr lang="ru-RU" sz="2400" dirty="0"/>
              <a:t>В самом центре Москвы на </a:t>
            </a:r>
            <a:r>
              <a:rPr lang="ru-RU" sz="2400" dirty="0" smtClean="0"/>
              <a:t>народные </a:t>
            </a:r>
            <a:r>
              <a:rPr lang="ru-RU" sz="2400" dirty="0"/>
              <a:t>пожертвования был воздвигнут этот огромный и </a:t>
            </a:r>
            <a:r>
              <a:rPr lang="ru-RU" sz="2400" dirty="0" smtClean="0"/>
              <a:t>величественный </a:t>
            </a:r>
            <a:r>
              <a:rPr lang="ru-RU" sz="2400" dirty="0"/>
              <a:t>памятник героям 1812 года. </a:t>
            </a:r>
          </a:p>
        </p:txBody>
      </p:sp>
      <p:pic>
        <p:nvPicPr>
          <p:cNvPr id="33794" name="Picture 2" descr="C:\Users\Toshiba\Desktop\Новая папка\Рисунок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20651"/>
            <a:ext cx="3147597" cy="4210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5" name="Picture 3" descr="C:\Users\Toshiba\Desktop\Новая папка\Рисунок3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120651"/>
            <a:ext cx="3200400" cy="421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6179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776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</a:rPr>
              <a:t>Александровский </a:t>
            </a:r>
            <a:r>
              <a:rPr lang="ru-RU" sz="3200" b="1" dirty="0" smtClean="0">
                <a:solidFill>
                  <a:srgbClr val="FFFF00"/>
                </a:solidFill>
              </a:rPr>
              <a:t>сад</a:t>
            </a:r>
          </a:p>
          <a:p>
            <a:pPr algn="ctr"/>
            <a:r>
              <a:rPr lang="ru-RU" sz="2400" dirty="0" smtClean="0"/>
              <a:t>Назван  </a:t>
            </a:r>
            <a:r>
              <a:rPr lang="ru-RU" sz="2400" dirty="0"/>
              <a:t>в </a:t>
            </a:r>
            <a:r>
              <a:rPr lang="ru-RU" sz="2400" dirty="0" smtClean="0"/>
              <a:t> честь  Александра </a:t>
            </a:r>
            <a:r>
              <a:rPr lang="ru-RU" sz="2400" dirty="0"/>
              <a:t>I. </a:t>
            </a:r>
            <a:endParaRPr lang="ru-RU" sz="2400" dirty="0" smtClean="0"/>
          </a:p>
          <a:p>
            <a:pPr algn="ctr"/>
            <a:r>
              <a:rPr lang="ru-RU" sz="2400" dirty="0" smtClean="0"/>
              <a:t>Был </a:t>
            </a:r>
            <a:r>
              <a:rPr lang="ru-RU" sz="2400" dirty="0"/>
              <a:t> </a:t>
            </a:r>
            <a:r>
              <a:rPr lang="ru-RU" sz="2400" dirty="0" smtClean="0"/>
              <a:t>открыт  после  Великого  пожара  </a:t>
            </a:r>
            <a:r>
              <a:rPr lang="ru-RU" sz="2400" dirty="0"/>
              <a:t>1812 </a:t>
            </a:r>
            <a:r>
              <a:rPr lang="ru-RU" sz="2400" dirty="0" smtClean="0"/>
              <a:t>г.</a:t>
            </a:r>
            <a:endParaRPr lang="ru-RU" sz="2400" dirty="0"/>
          </a:p>
        </p:txBody>
      </p:sp>
      <p:pic>
        <p:nvPicPr>
          <p:cNvPr id="34818" name="Picture 2" descr="C:\Users\Toshiba\Desktop\Новая папка\Рисунок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3068960"/>
            <a:ext cx="4459222" cy="33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19" name="Picture 3" descr="C:\Users\Toshiba\Desktop\Новая папка\Рисунок3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72816"/>
            <a:ext cx="41148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6019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799288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</a:rPr>
              <a:t>Московский </a:t>
            </a:r>
            <a:r>
              <a:rPr lang="ru-RU" sz="3200" b="1" dirty="0" smtClean="0">
                <a:solidFill>
                  <a:srgbClr val="FFFF00"/>
                </a:solidFill>
              </a:rPr>
              <a:t> Манеж </a:t>
            </a:r>
          </a:p>
          <a:p>
            <a:pPr algn="ctr"/>
            <a:r>
              <a:rPr lang="ru-RU" sz="2400" dirty="0" smtClean="0"/>
              <a:t>Был </a:t>
            </a:r>
            <a:r>
              <a:rPr lang="ru-RU" sz="2400" dirty="0"/>
              <a:t>построен в честь 5-й </a:t>
            </a:r>
            <a:r>
              <a:rPr lang="ru-RU" sz="2400" dirty="0" smtClean="0"/>
              <a:t>годовщины </a:t>
            </a:r>
            <a:r>
              <a:rPr lang="ru-RU" sz="2400" dirty="0"/>
              <a:t>победы над Наполеоном для проведения парадов, смотров </a:t>
            </a:r>
            <a:r>
              <a:rPr lang="ru-RU" sz="2400" dirty="0" smtClean="0"/>
              <a:t> войск</a:t>
            </a:r>
            <a:r>
              <a:rPr lang="ru-RU" sz="2400" dirty="0"/>
              <a:t>, строевых занятий и верховой езды. Сейчас это </a:t>
            </a:r>
            <a:r>
              <a:rPr lang="ru-RU" sz="2400" dirty="0" smtClean="0"/>
              <a:t>Выставочный </a:t>
            </a:r>
            <a:r>
              <a:rPr lang="ru-RU" sz="2400" dirty="0"/>
              <a:t>зал. </a:t>
            </a:r>
          </a:p>
        </p:txBody>
      </p:sp>
      <p:pic>
        <p:nvPicPr>
          <p:cNvPr id="35842" name="Picture 2" descr="C:\Users\Toshiba\Desktop\Новая папка\Рисунок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272" y="3645025"/>
            <a:ext cx="5286235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3" name="Picture 3" descr="C:\Users\Toshiba\Desktop\Новая папка\Рисунок3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21730"/>
            <a:ext cx="4615154" cy="2575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188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344" y="332656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Ответьте   на   вопросы: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1422718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66FF33"/>
                </a:solidFill>
              </a:rPr>
              <a:t>1.  Почему  война  1812 года  называется</a:t>
            </a:r>
          </a:p>
          <a:p>
            <a:r>
              <a:rPr lang="ru-RU" sz="2800" dirty="0">
                <a:solidFill>
                  <a:srgbClr val="66FF33"/>
                </a:solidFill>
              </a:rPr>
              <a:t> </a:t>
            </a:r>
            <a:r>
              <a:rPr lang="ru-RU" sz="2800" dirty="0" smtClean="0">
                <a:solidFill>
                  <a:srgbClr val="66FF33"/>
                </a:solidFill>
              </a:rPr>
              <a:t>   Отечественной?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152" y="4077072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 startAt="2"/>
            </a:pPr>
            <a:r>
              <a:rPr lang="ru-RU" sz="2800" dirty="0" smtClean="0">
                <a:solidFill>
                  <a:srgbClr val="66FF33"/>
                </a:solidFill>
              </a:rPr>
              <a:t>Где  </a:t>
            </a:r>
            <a:r>
              <a:rPr lang="ru-RU" sz="2800" dirty="0">
                <a:solidFill>
                  <a:srgbClr val="66FF33"/>
                </a:solidFill>
              </a:rPr>
              <a:t>и  когда  произошло  главное  сражение  в </a:t>
            </a:r>
            <a:endParaRPr lang="ru-RU" sz="2800" dirty="0" smtClean="0">
              <a:solidFill>
                <a:srgbClr val="66FF33"/>
              </a:solidFill>
            </a:endParaRPr>
          </a:p>
          <a:p>
            <a:r>
              <a:rPr lang="ru-RU" sz="2800" dirty="0">
                <a:solidFill>
                  <a:srgbClr val="66FF33"/>
                </a:solidFill>
              </a:rPr>
              <a:t> </a:t>
            </a:r>
            <a:r>
              <a:rPr lang="ru-RU" sz="2800" dirty="0" smtClean="0">
                <a:solidFill>
                  <a:srgbClr val="66FF33"/>
                </a:solidFill>
              </a:rPr>
              <a:t>     </a:t>
            </a:r>
            <a:r>
              <a:rPr lang="ru-RU" sz="2800" dirty="0">
                <a:solidFill>
                  <a:srgbClr val="66FF33"/>
                </a:solidFill>
              </a:rPr>
              <a:t>ходе  этой  войны</a:t>
            </a:r>
            <a:r>
              <a:rPr lang="ru-RU" sz="2800" dirty="0" smtClean="0">
                <a:solidFill>
                  <a:srgbClr val="66FF33"/>
                </a:solidFill>
              </a:rPr>
              <a:t>?</a:t>
            </a:r>
            <a:endParaRPr lang="ru-RU" sz="2800" dirty="0">
              <a:solidFill>
                <a:srgbClr val="66FF33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6468" y="2564904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Потому что сражались  все  люди  нашей  страны,  старались  делать  все, что  могли.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90464" y="5356798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26  Августа  1812 года  у  села  Бородино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90025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2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accel="10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accel="10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2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accel="10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accel="10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2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2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2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accel="10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accel="10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92696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66FF33"/>
                </a:solidFill>
              </a:rPr>
              <a:t>3.  Что  Вы  запомнили  о  Кутузове? </a:t>
            </a:r>
            <a:endParaRPr lang="ru-RU" sz="2800" dirty="0">
              <a:solidFill>
                <a:srgbClr val="66FF3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2420888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66FF33"/>
                </a:solidFill>
              </a:rPr>
              <a:t>4. Каких  героев  Отечественной  войны  вы  запомнили?</a:t>
            </a:r>
            <a:endParaRPr lang="ru-RU" sz="2800" dirty="0">
              <a:solidFill>
                <a:srgbClr val="66FF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8502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6624" y="692696"/>
            <a:ext cx="75608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9999"/>
                </a:solidFill>
              </a:rPr>
              <a:t>М О Л О Д Ц Ы!</a:t>
            </a:r>
            <a:endParaRPr lang="ru-RU" sz="6600" b="1" dirty="0">
              <a:solidFill>
                <a:srgbClr val="FF9999"/>
              </a:solidFill>
            </a:endParaRPr>
          </a:p>
        </p:txBody>
      </p:sp>
      <p:pic>
        <p:nvPicPr>
          <p:cNvPr id="2051" name="Picture 3" descr="C:\Users\Toshiba\Desktop\Новая папка\Рисунок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344" y="1800692"/>
            <a:ext cx="3528392" cy="468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404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916832"/>
            <a:ext cx="66247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Презентацию  подготовила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начальных  классов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ГБОУ   Гимназия №1576  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СПш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743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Андросенко  Марина  Николаевна</a:t>
            </a:r>
            <a:endParaRPr lang="ru-RU" sz="2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52038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0064" y="548680"/>
            <a:ext cx="867645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66FF33"/>
                </a:solidFill>
              </a:rPr>
              <a:t>Первое крупное  сражение произошло у города Смоленска  18 августа 1812г.</a:t>
            </a:r>
          </a:p>
          <a:p>
            <a:endParaRPr lang="ru-RU" dirty="0"/>
          </a:p>
        </p:txBody>
      </p:sp>
      <p:pic>
        <p:nvPicPr>
          <p:cNvPr id="5122" name="Picture 2" descr="C:\Users\Toshiba\Desktop\Новая папка\Рисунок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81298"/>
            <a:ext cx="6034269" cy="4121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4349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505798"/>
            <a:ext cx="80648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Силы  были  не  равны,  русским  войскам  пришлось  отступить.  Армия  Наполеона  быстро  двигалась  к  Москве.</a:t>
            </a:r>
            <a:endParaRPr lang="ru-RU" sz="2800" b="1" dirty="0"/>
          </a:p>
        </p:txBody>
      </p:sp>
      <p:pic>
        <p:nvPicPr>
          <p:cNvPr id="6146" name="Picture 2" descr="C:\Users\Toshiba\Desktop\Новая папка\Рисунок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782" y="2147272"/>
            <a:ext cx="7176617" cy="411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61148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56584" y="1340768"/>
            <a:ext cx="367240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Император  Александр </a:t>
            </a:r>
            <a:r>
              <a:rPr lang="en-US" sz="3200" b="1" dirty="0" smtClean="0">
                <a:solidFill>
                  <a:srgbClr val="FFFF00"/>
                </a:solidFill>
              </a:rPr>
              <a:t>I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</a:p>
          <a:p>
            <a:pPr algn="ctr"/>
            <a:endParaRPr lang="ru-RU" sz="2800" b="1" dirty="0"/>
          </a:p>
          <a:p>
            <a:pPr algn="ctr"/>
            <a:r>
              <a:rPr lang="ru-RU" sz="2800" dirty="0" smtClean="0"/>
              <a:t>назначил  главнокомандующим русскими войсками Кутузова</a:t>
            </a:r>
            <a:endParaRPr lang="ru-RU" sz="2800" dirty="0"/>
          </a:p>
        </p:txBody>
      </p:sp>
      <p:pic>
        <p:nvPicPr>
          <p:cNvPr id="7170" name="Picture 2" descr="C:\Users\Toshiba\Desktop\Новая папка\Рисунок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4032448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7877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6088" y="404664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Михаил  Илларионович  Кутузов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340768"/>
            <a:ext cx="44644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Начал свою службу в армии во времена  царствования Екатерины</a:t>
            </a:r>
            <a:r>
              <a:rPr lang="en-US" sz="2400" dirty="0" smtClean="0"/>
              <a:t> II.</a:t>
            </a:r>
          </a:p>
          <a:p>
            <a:pPr algn="ctr"/>
            <a:r>
              <a:rPr lang="ru-RU" sz="2400" dirty="0" smtClean="0"/>
              <a:t>Служил  под командованием А.В. Суворова. </a:t>
            </a:r>
          </a:p>
          <a:p>
            <a:pPr algn="ctr"/>
            <a:r>
              <a:rPr lang="ru-RU" sz="2400" dirty="0" smtClean="0"/>
              <a:t>Не  раз жизнь Кутузова была  в опасности. Пулей был выбит глаз, прострелена шея.</a:t>
            </a:r>
          </a:p>
          <a:p>
            <a:pPr algn="ctr"/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46088" y="4745842"/>
            <a:ext cx="45085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66FF33"/>
                </a:solidFill>
              </a:rPr>
              <a:t>Наполеон называл Кутузова «</a:t>
            </a:r>
            <a:r>
              <a:rPr lang="ru-RU" sz="2400" b="1" dirty="0">
                <a:solidFill>
                  <a:srgbClr val="66FF33"/>
                </a:solidFill>
              </a:rPr>
              <a:t>с</a:t>
            </a:r>
            <a:r>
              <a:rPr lang="ru-RU" sz="2400" b="1" dirty="0" smtClean="0">
                <a:solidFill>
                  <a:srgbClr val="66FF33"/>
                </a:solidFill>
              </a:rPr>
              <a:t>тарой  лисой» за его умение перехитрить противника.</a:t>
            </a:r>
            <a:endParaRPr lang="ru-RU" sz="2400" b="1" dirty="0">
              <a:solidFill>
                <a:srgbClr val="66FF33"/>
              </a:solidFill>
            </a:endParaRPr>
          </a:p>
        </p:txBody>
      </p:sp>
      <p:pic>
        <p:nvPicPr>
          <p:cNvPr id="8194" name="Picture 2" descr="C:\Users\Toshiba\Desktop\Новая папка\Рисунок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342" y="1286395"/>
            <a:ext cx="3775075" cy="468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7355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404664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Михаила  Илларионовича  Кутузова </a:t>
            </a:r>
          </a:p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 назначили  главнокомандующим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7604" y="1556792"/>
            <a:ext cx="727280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Солдаты  обрадовались: </a:t>
            </a:r>
          </a:p>
          <a:p>
            <a:pPr algn="ctr"/>
            <a:r>
              <a:rPr lang="ru-RU" sz="2800" b="1" dirty="0" smtClean="0">
                <a:solidFill>
                  <a:srgbClr val="66FF33"/>
                </a:solidFill>
              </a:rPr>
              <a:t>«Пришел Кутузов бить французов!» </a:t>
            </a:r>
            <a:endParaRPr lang="ru-RU" sz="2800" b="1" dirty="0">
              <a:solidFill>
                <a:srgbClr val="66FF33"/>
              </a:solidFill>
            </a:endParaRPr>
          </a:p>
        </p:txBody>
      </p:sp>
      <p:pic>
        <p:nvPicPr>
          <p:cNvPr id="9218" name="Picture 2" descr="C:\Users\Toshiba\Desktop\Новая папка\Рисунок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49344"/>
            <a:ext cx="5806008" cy="3991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3697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useum.ru/1812/Library/Kazantsev/pic/borodin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77984"/>
            <a:ext cx="6768752" cy="426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548680"/>
            <a:ext cx="84969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Кутузов решил дать  главное  сражение  недалеко от Москвы,  у  села  Бородино.  И  оно  произошло</a:t>
            </a:r>
          </a:p>
          <a:p>
            <a:pPr algn="ctr"/>
            <a:r>
              <a:rPr lang="ru-RU" sz="2800" dirty="0" smtClean="0"/>
              <a:t>  26 августа   1812 года  и  длилось  целый  день!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763243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521</TotalTime>
  <Words>993</Words>
  <Application>Microsoft Office PowerPoint</Application>
  <PresentationFormat>Экран (4:3)</PresentationFormat>
  <Paragraphs>131</Paragraphs>
  <Slides>38</Slides>
  <Notes>38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Toshiba</dc:creator>
  <cp:lastModifiedBy>Toshiba</cp:lastModifiedBy>
  <cp:revision>63</cp:revision>
  <dcterms:created xsi:type="dcterms:W3CDTF">2012-08-29T19:56:02Z</dcterms:created>
  <dcterms:modified xsi:type="dcterms:W3CDTF">2016-11-22T21:23:00Z</dcterms:modified>
</cp:coreProperties>
</file>