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872" autoAdjust="0"/>
  </p:normalViewPr>
  <p:slideViewPr>
    <p:cSldViewPr>
      <p:cViewPr varScale="1">
        <p:scale>
          <a:sx n="96" d="100"/>
          <a:sy n="96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pn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gif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286512" y="4071942"/>
            <a:ext cx="2414550" cy="1362075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rgbClr val="0070C0"/>
                </a:solidFill>
                <a:latin typeface="+mn-lt"/>
              </a:rPr>
              <a:t>Учитель-логопед </a:t>
            </a:r>
            <a:br>
              <a:rPr lang="ru-RU" sz="1600" dirty="0" smtClean="0">
                <a:solidFill>
                  <a:srgbClr val="0070C0"/>
                </a:solidFill>
                <a:latin typeface="+mn-lt"/>
              </a:rPr>
            </a:br>
            <a:r>
              <a:rPr lang="ru-RU" sz="1600" dirty="0" smtClean="0">
                <a:solidFill>
                  <a:srgbClr val="0070C0"/>
                </a:solidFill>
                <a:latin typeface="+mn-lt"/>
              </a:rPr>
              <a:t>МБДОУ « Детский сад №11</a:t>
            </a:r>
            <a:br>
              <a:rPr lang="ru-RU" sz="1600" dirty="0" smtClean="0">
                <a:solidFill>
                  <a:srgbClr val="0070C0"/>
                </a:solidFill>
                <a:latin typeface="+mn-lt"/>
              </a:rPr>
            </a:br>
            <a:r>
              <a:rPr lang="ru-RU" sz="1600" dirty="0" smtClean="0">
                <a:solidFill>
                  <a:srgbClr val="0070C0"/>
                </a:solidFill>
                <a:latin typeface="+mn-lt"/>
              </a:rPr>
              <a:t> « СКАЗКА»</a:t>
            </a:r>
            <a:br>
              <a:rPr lang="ru-RU" sz="1600" dirty="0" smtClean="0">
                <a:solidFill>
                  <a:srgbClr val="0070C0"/>
                </a:solidFill>
                <a:latin typeface="+mn-lt"/>
              </a:rPr>
            </a:br>
            <a:r>
              <a:rPr lang="ru-RU" sz="1600" dirty="0" smtClean="0">
                <a:solidFill>
                  <a:srgbClr val="0070C0"/>
                </a:solidFill>
                <a:latin typeface="+mn-lt"/>
              </a:rPr>
              <a:t>Богданова Н.В.</a:t>
            </a:r>
            <a:endParaRPr lang="ru-RU" sz="16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571472" y="714356"/>
            <a:ext cx="7843838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Дифференциация звуков С-З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14342" name="Picture 6" descr="http://s.imhonet.ru/0/tmp_user_files/1c/30/1c3012f964744a01749683f575ad384d/xlarge/d7b0050885af608b8876a693929c01d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71677"/>
            <a:ext cx="3214710" cy="4062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Отгадай, какие предложения придумал Незнайка с этими словами?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4818" name="Picture 2" descr="C:\Users\PC\Downloads\EXPLORE-2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32250" y="3286100"/>
            <a:ext cx="3968774" cy="2976581"/>
          </a:xfrm>
          <a:prstGeom prst="rect">
            <a:avLst/>
          </a:prstGeom>
          <a:noFill/>
        </p:spPr>
      </p:pic>
      <p:pic>
        <p:nvPicPr>
          <p:cNvPr id="34819" name="Picture 3" descr="C:\Users\PC\Downloads\1267383869_77232337_4-12673838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4786322"/>
            <a:ext cx="1547790" cy="1547790"/>
          </a:xfrm>
          <a:prstGeom prst="rect">
            <a:avLst/>
          </a:prstGeom>
          <a:noFill/>
        </p:spPr>
      </p:pic>
      <p:pic>
        <p:nvPicPr>
          <p:cNvPr id="7" name="Picture 4" descr="C:\Users\PC\Downloads\a443c9cfc74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214290"/>
            <a:ext cx="2714644" cy="2714644"/>
          </a:xfrm>
          <a:prstGeom prst="rect">
            <a:avLst/>
          </a:prstGeom>
          <a:noFill/>
        </p:spPr>
      </p:pic>
      <p:pic>
        <p:nvPicPr>
          <p:cNvPr id="34820" name="Picture 4" descr="C:\Users\PC\Downloads\0_75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1428736"/>
            <a:ext cx="1785950" cy="2177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Незнайка пошёл гулять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 и стал насвистывать разные песенки: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b="1" dirty="0" smtClean="0">
                <a:solidFill>
                  <a:srgbClr val="0070C0"/>
                </a:solidFill>
              </a:rPr>
              <a:t>СА-СА-СА    </a:t>
            </a:r>
            <a:r>
              <a:rPr lang="ru-RU" dirty="0" smtClean="0"/>
              <a:t>                           </a:t>
            </a:r>
            <a:r>
              <a:rPr lang="ru-RU" b="1" dirty="0" smtClean="0">
                <a:solidFill>
                  <a:srgbClr val="0070C0"/>
                </a:solidFill>
              </a:rPr>
              <a:t>СЫ-СУ-СЫ</a:t>
            </a:r>
          </a:p>
          <a:p>
            <a:pPr>
              <a:buNone/>
            </a:pPr>
            <a:r>
              <a:rPr lang="ru-RU" dirty="0" smtClean="0"/>
              <a:t>                 </a:t>
            </a:r>
            <a:r>
              <a:rPr lang="ru-RU" b="1" dirty="0" smtClean="0">
                <a:solidFill>
                  <a:srgbClr val="FF0000"/>
                </a:solidFill>
              </a:rPr>
              <a:t>СЫ-СЫ-СЫ   </a:t>
            </a:r>
            <a:r>
              <a:rPr lang="ru-RU" dirty="0" smtClean="0"/>
              <a:t>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СО-СУ-СО</a:t>
            </a:r>
          </a:p>
          <a:p>
            <a:pPr>
              <a:buNone/>
            </a:pPr>
            <a:r>
              <a:rPr lang="ru-RU" dirty="0" smtClean="0"/>
              <a:t>          </a:t>
            </a:r>
            <a:r>
              <a:rPr lang="ru-RU" b="1" dirty="0" smtClean="0">
                <a:solidFill>
                  <a:srgbClr val="7030A0"/>
                </a:solidFill>
              </a:rPr>
              <a:t>СУ-СУ-СУ </a:t>
            </a:r>
            <a:r>
              <a:rPr lang="ru-RU" dirty="0" smtClean="0"/>
              <a:t>                                   </a:t>
            </a:r>
            <a:r>
              <a:rPr lang="ru-RU" b="1" dirty="0" smtClean="0">
                <a:solidFill>
                  <a:srgbClr val="7030A0"/>
                </a:solidFill>
              </a:rPr>
              <a:t>СУ-СЫ-СУ</a:t>
            </a:r>
          </a:p>
          <a:p>
            <a:pPr>
              <a:buNone/>
            </a:pPr>
            <a:r>
              <a:rPr lang="ru-RU" dirty="0" smtClean="0"/>
              <a:t>               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СО-СО-СО</a:t>
            </a:r>
            <a:r>
              <a:rPr lang="ru-RU" dirty="0" smtClean="0"/>
              <a:t>                             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СА-СЫ-СА</a:t>
            </a:r>
          </a:p>
          <a:p>
            <a:pPr>
              <a:buNone/>
            </a:pPr>
            <a:r>
              <a:rPr lang="ru-RU" dirty="0" smtClean="0"/>
              <a:t>                                         </a:t>
            </a:r>
            <a:r>
              <a:rPr lang="ru-RU" b="1" dirty="0" smtClean="0">
                <a:solidFill>
                  <a:srgbClr val="0070C0"/>
                </a:solidFill>
              </a:rPr>
              <a:t>СА-СО-СУ</a:t>
            </a:r>
          </a:p>
          <a:p>
            <a:pPr>
              <a:buNone/>
            </a:pPr>
            <a:r>
              <a:rPr lang="ru-RU" dirty="0" smtClean="0"/>
              <a:t>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СО-СУ-СЫ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7650" name="Picture 2" descr="C:\Users\PC\Downloads\picture_mirr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00034" y="4071942"/>
            <a:ext cx="2428892" cy="2532057"/>
          </a:xfrm>
          <a:prstGeom prst="rect">
            <a:avLst/>
          </a:prstGeom>
          <a:noFill/>
        </p:spPr>
      </p:pic>
      <p:pic>
        <p:nvPicPr>
          <p:cNvPr id="8" name="Picture 2" descr="C:\Users\PC\Downloads\picture_mirr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52434" y="4224342"/>
            <a:ext cx="2428892" cy="2532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 теперь другие песенки!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0070C0"/>
                </a:solidFill>
              </a:rPr>
              <a:t>Повторяем за Незнайкой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</a:t>
            </a:r>
            <a:r>
              <a:rPr lang="ru-RU" b="1" dirty="0" smtClean="0">
                <a:solidFill>
                  <a:srgbClr val="0070C0"/>
                </a:solidFill>
              </a:rPr>
              <a:t>АС-АС-АС                      </a:t>
            </a:r>
            <a:r>
              <a:rPr lang="ru-RU" b="1" dirty="0" smtClean="0">
                <a:solidFill>
                  <a:srgbClr val="00B050"/>
                </a:solidFill>
              </a:rPr>
              <a:t>АС-ОС-АС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ОС-ОС-ОС  </a:t>
            </a:r>
            <a:r>
              <a:rPr lang="ru-RU" b="1" dirty="0" smtClean="0">
                <a:solidFill>
                  <a:srgbClr val="0070C0"/>
                </a:solidFill>
              </a:rPr>
              <a:t>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ОС-УС-ОС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          УС-УС-УС                        </a:t>
            </a:r>
            <a:r>
              <a:rPr lang="ru-RU" b="1" dirty="0" smtClean="0">
                <a:solidFill>
                  <a:srgbClr val="00B050"/>
                </a:solidFill>
              </a:rPr>
              <a:t>УС-АС-УС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ЫС-ЫС-ЫС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/>
              <a:t>                       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ЫС-АС-ЫС</a:t>
            </a:r>
          </a:p>
          <a:p>
            <a:pPr>
              <a:buNone/>
            </a:pPr>
            <a:r>
              <a:rPr lang="ru-RU" b="1" dirty="0" smtClean="0"/>
              <a:t>                    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</a:t>
            </a:r>
            <a:r>
              <a:rPr lang="ru-RU" b="1" dirty="0" smtClean="0"/>
              <a:t>      </a:t>
            </a:r>
            <a:r>
              <a:rPr lang="ru-RU" b="1" dirty="0" smtClean="0">
                <a:solidFill>
                  <a:srgbClr val="00B050"/>
                </a:solidFill>
              </a:rPr>
              <a:t>АС-ОС-УС </a:t>
            </a:r>
            <a:r>
              <a:rPr lang="ru-RU" b="1" dirty="0" smtClean="0">
                <a:solidFill>
                  <a:srgbClr val="0070C0"/>
                </a:solidFill>
              </a:rPr>
              <a:t>                   </a:t>
            </a:r>
            <a:r>
              <a:rPr lang="ru-RU" b="1" dirty="0" smtClean="0">
                <a:solidFill>
                  <a:srgbClr val="0070C0"/>
                </a:solidFill>
              </a:rPr>
              <a:t>ОС-УС-ЫС</a:t>
            </a:r>
          </a:p>
          <a:p>
            <a:pPr>
              <a:buNone/>
            </a:pP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8676" name="Picture 4" descr="C:\Users\PC\Downloads\picture_mirr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28596" y="3989557"/>
            <a:ext cx="2143140" cy="24715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Незнайка увидел комара и стал повторять его песенки.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> </a:t>
            </a:r>
            <a:r>
              <a:rPr lang="ru-RU" sz="2000" b="1" dirty="0" smtClean="0">
                <a:solidFill>
                  <a:srgbClr val="00B050"/>
                </a:solidFill>
              </a:rPr>
              <a:t>И вы повторяйте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600200"/>
            <a:ext cx="6972320" cy="4525963"/>
          </a:xfrm>
        </p:spPr>
        <p:txBody>
          <a:bodyPr/>
          <a:lstStyle/>
          <a:p>
            <a:pPr>
              <a:buNone/>
            </a:pPr>
            <a:r>
              <a:rPr lang="ru-RU" b="1" dirty="0" err="1" smtClean="0">
                <a:solidFill>
                  <a:srgbClr val="00B050"/>
                </a:solidFill>
              </a:rPr>
              <a:t>Ззз</a:t>
            </a:r>
            <a:r>
              <a:rPr lang="ru-RU" b="1" dirty="0" smtClean="0">
                <a:solidFill>
                  <a:srgbClr val="00B050"/>
                </a:solidFill>
              </a:rPr>
              <a:t>…</a:t>
            </a:r>
            <a:r>
              <a:rPr lang="ru-RU" b="1" dirty="0" err="1" smtClean="0">
                <a:solidFill>
                  <a:srgbClr val="00B050"/>
                </a:solidFill>
              </a:rPr>
              <a:t>ззз</a:t>
            </a:r>
            <a:r>
              <a:rPr lang="ru-RU" b="1" dirty="0" smtClean="0">
                <a:solidFill>
                  <a:srgbClr val="00B050"/>
                </a:solidFill>
              </a:rPr>
              <a:t>….</a:t>
            </a:r>
            <a:r>
              <a:rPr lang="ru-RU" b="1" dirty="0" err="1" smtClean="0">
                <a:solidFill>
                  <a:srgbClr val="00B050"/>
                </a:solidFill>
              </a:rPr>
              <a:t>ззз</a:t>
            </a:r>
            <a:r>
              <a:rPr lang="ru-RU" b="1" dirty="0" smtClean="0">
                <a:solidFill>
                  <a:srgbClr val="00B050"/>
                </a:solidFill>
              </a:rPr>
              <a:t>…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ЗА-ЗА-ЗА                         ЗА-ЗО-ЗУ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      ЗО-ЗО-ЗО                   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ЗО-ЗУ-ЗЫ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ЗУ-ЗУ-ЗУ                           ЗЫ-ЗУ-ЗА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     </a:t>
            </a:r>
            <a:r>
              <a:rPr lang="ru-RU" b="1" dirty="0" smtClean="0">
                <a:solidFill>
                  <a:srgbClr val="FF0000"/>
                </a:solidFill>
              </a:rPr>
              <a:t>ЗЫ-ЗЫ-ЗЫ                     ЗУ-ЗЫ-ЗО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22" name="Picture 2" descr="C:\Users\PC\Downloads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1142984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Незнайка встретил своих друзей. </a:t>
            </a:r>
            <a:r>
              <a:rPr lang="ru-RU" sz="3200" b="1" dirty="0" smtClean="0">
                <a:solidFill>
                  <a:srgbClr val="00B050"/>
                </a:solidFill>
              </a:rPr>
              <a:t>Назови их!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29699" name="Picture 3" descr="C:\Users\PC\Downloads\picture_mirro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071678"/>
            <a:ext cx="1996124" cy="2495155"/>
          </a:xfrm>
          <a:prstGeom prst="rect">
            <a:avLst/>
          </a:prstGeom>
          <a:noFill/>
        </p:spPr>
      </p:pic>
      <p:pic>
        <p:nvPicPr>
          <p:cNvPr id="29700" name="Picture 4" descr="C:\Users\PC\Downloads\5011_750x65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3286124"/>
            <a:ext cx="1571636" cy="1395143"/>
          </a:xfrm>
          <a:prstGeom prst="rect">
            <a:avLst/>
          </a:prstGeom>
          <a:noFill/>
        </p:spPr>
      </p:pic>
      <p:pic>
        <p:nvPicPr>
          <p:cNvPr id="29701" name="Picture 5" descr="C:\Users\PC\Downloads\1323179721_mhlmetartsnowmane_s8ki1tgxqhifpr44njpmqgexu2eqpdhnu81ds6axz0mqj4mncncun9fhwdhns1_xcjwptmuoiqwws7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286256"/>
            <a:ext cx="2071702" cy="2000244"/>
          </a:xfrm>
          <a:prstGeom prst="rect">
            <a:avLst/>
          </a:prstGeom>
          <a:noFill/>
        </p:spPr>
      </p:pic>
      <p:pic>
        <p:nvPicPr>
          <p:cNvPr id="29702" name="Picture 6" descr="C:\Users\PC\Downloads\97828067_27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929190" y="4572008"/>
            <a:ext cx="2428892" cy="2000247"/>
          </a:xfrm>
          <a:prstGeom prst="rect">
            <a:avLst/>
          </a:prstGeom>
          <a:noFill/>
        </p:spPr>
      </p:pic>
      <p:pic>
        <p:nvPicPr>
          <p:cNvPr id="29703" name="Picture 7" descr="C:\Users\PC\Downloads\0004-009-POMNI-Poprobuj-ne-nastupit-a-ustupi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15272" y="1142984"/>
            <a:ext cx="1071570" cy="1519958"/>
          </a:xfrm>
          <a:prstGeom prst="rect">
            <a:avLst/>
          </a:prstGeom>
          <a:noFill/>
        </p:spPr>
      </p:pic>
      <p:pic>
        <p:nvPicPr>
          <p:cNvPr id="29704" name="Picture 8" descr="C:\Users\PC\Downloads\i (5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57356" y="4837325"/>
            <a:ext cx="2500330" cy="2020675"/>
          </a:xfrm>
          <a:prstGeom prst="rect">
            <a:avLst/>
          </a:prstGeom>
          <a:noFill/>
        </p:spPr>
      </p:pic>
      <p:pic>
        <p:nvPicPr>
          <p:cNvPr id="29705" name="Picture 9" descr="C:\Users\PC\Downloads\711e007be3af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1500174"/>
            <a:ext cx="2119306" cy="2119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Незнайка придумал слова со звуком С.                 </a:t>
            </a:r>
            <a:br>
              <a:rPr lang="ru-RU" sz="2400" b="1" dirty="0" smtClean="0">
                <a:solidFill>
                  <a:srgbClr val="00B050"/>
                </a:solidFill>
              </a:rPr>
            </a:br>
            <a:r>
              <a:rPr lang="ru-RU" sz="2400" b="1" dirty="0">
                <a:solidFill>
                  <a:srgbClr val="00B050"/>
                </a:solidFill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</a:rPr>
              <a:t>                   </a:t>
            </a:r>
            <a:r>
              <a:rPr lang="ru-RU" sz="2000" b="1" dirty="0" smtClean="0">
                <a:solidFill>
                  <a:srgbClr val="0070C0"/>
                </a:solidFill>
              </a:rPr>
              <a:t>Назовите их и                                                                        определите место звука с в этих словах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C:\Users\PC\Downloads\kartoteka-kartinok-zvuk-s-5.jpg"/>
          <p:cNvPicPr>
            <a:picLocks noGrp="1"/>
          </p:cNvPicPr>
          <p:nvPr>
            <p:ph idx="1"/>
          </p:nvPr>
        </p:nvPicPr>
        <p:blipFill>
          <a:blip r:embed="rId2"/>
          <a:srcRect l="3224" t="7778" r="67006" b="73472"/>
          <a:stretch>
            <a:fillRect/>
          </a:stretch>
        </p:blipFill>
        <p:spPr bwMode="auto">
          <a:xfrm>
            <a:off x="2500298" y="3000372"/>
            <a:ext cx="1412125" cy="129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C:\Users\PC\Downloads\kartoteka-kartinok-zvuk-s-5.jpg"/>
          <p:cNvPicPr>
            <a:picLocks/>
          </p:cNvPicPr>
          <p:nvPr/>
        </p:nvPicPr>
        <p:blipFill>
          <a:blip r:embed="rId2"/>
          <a:srcRect l="67119" t="4791" r="2373" b="74375"/>
          <a:stretch>
            <a:fillRect/>
          </a:stretch>
        </p:blipFill>
        <p:spPr bwMode="auto">
          <a:xfrm>
            <a:off x="428596" y="2000240"/>
            <a:ext cx="185738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PC\Downloads\kartoteka-kartinok-zvuk-s-6.jpg"/>
          <p:cNvPicPr/>
          <p:nvPr/>
        </p:nvPicPr>
        <p:blipFill>
          <a:blip r:embed="rId3"/>
          <a:srcRect l="4439" t="27926" r="70040" b="54542"/>
          <a:stretch>
            <a:fillRect/>
          </a:stretch>
        </p:blipFill>
        <p:spPr bwMode="auto">
          <a:xfrm>
            <a:off x="4429124" y="1857364"/>
            <a:ext cx="17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PC\Downloads\kartoteka-kartinok-zvuk-s-6.jpg"/>
          <p:cNvPicPr/>
          <p:nvPr/>
        </p:nvPicPr>
        <p:blipFill>
          <a:blip r:embed="rId3"/>
          <a:srcRect l="34613" t="74566" r="33338" b="4782"/>
          <a:stretch>
            <a:fillRect/>
          </a:stretch>
        </p:blipFill>
        <p:spPr bwMode="auto">
          <a:xfrm>
            <a:off x="6786578" y="4714884"/>
            <a:ext cx="1714512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C:\Users\PC\Downloads\kartoteka-kartinok-zvuk-s-5.jpg"/>
          <p:cNvPicPr>
            <a:picLocks/>
          </p:cNvPicPr>
          <p:nvPr/>
        </p:nvPicPr>
        <p:blipFill>
          <a:blip r:embed="rId2"/>
          <a:srcRect l="1695" t="75000" r="66102" b="3125"/>
          <a:stretch>
            <a:fillRect/>
          </a:stretch>
        </p:blipFill>
        <p:spPr bwMode="auto">
          <a:xfrm>
            <a:off x="285720" y="5143512"/>
            <a:ext cx="135732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PC\Downloads\kartoteka-kartinok-zvuk-s-6.jpg"/>
          <p:cNvPicPr/>
          <p:nvPr/>
        </p:nvPicPr>
        <p:blipFill>
          <a:blip r:embed="rId3"/>
          <a:srcRect l="35040" t="24855" r="43393" b="53406"/>
          <a:stretch>
            <a:fillRect/>
          </a:stretch>
        </p:blipFill>
        <p:spPr bwMode="auto">
          <a:xfrm>
            <a:off x="7786710" y="3143248"/>
            <a:ext cx="121444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 descr="C:\Users\PC\Downloads\kartoteka-kartinok-zvuk-s-2.jpg"/>
          <p:cNvPicPr>
            <a:picLocks/>
          </p:cNvPicPr>
          <p:nvPr/>
        </p:nvPicPr>
        <p:blipFill>
          <a:blip r:embed="rId4"/>
          <a:srcRect l="3752" t="50257" r="69981" b="28544"/>
          <a:stretch>
            <a:fillRect/>
          </a:stretch>
        </p:blipFill>
        <p:spPr bwMode="auto">
          <a:xfrm>
            <a:off x="6572264" y="1857364"/>
            <a:ext cx="171451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PC\Downloads\kartoteka-kartinok-zvuk-s-1.jpg"/>
          <p:cNvPicPr/>
          <p:nvPr/>
        </p:nvPicPr>
        <p:blipFill>
          <a:blip r:embed="rId5"/>
          <a:srcRect l="68732" t="75367" r="2566" b="4858"/>
          <a:stretch>
            <a:fillRect/>
          </a:stretch>
        </p:blipFill>
        <p:spPr bwMode="auto">
          <a:xfrm>
            <a:off x="4214810" y="4786322"/>
            <a:ext cx="207170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PC\Downloads\kartoteka-kartinok-zvuk-s-1.jpg"/>
          <p:cNvPicPr/>
          <p:nvPr/>
        </p:nvPicPr>
        <p:blipFill>
          <a:blip r:embed="rId5"/>
          <a:srcRect l="67864" t="5102" r="2008" b="75348"/>
          <a:stretch>
            <a:fillRect/>
          </a:stretch>
        </p:blipFill>
        <p:spPr bwMode="auto">
          <a:xfrm>
            <a:off x="1714480" y="4429132"/>
            <a:ext cx="214314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/>
            </a:r>
            <a:br>
              <a:rPr lang="ru-RU" sz="3600" b="1" dirty="0" smtClean="0">
                <a:solidFill>
                  <a:srgbClr val="00B05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>Незнайка придумал слова со звуком З</a:t>
            </a:r>
            <a:r>
              <a:rPr lang="ru-RU" sz="4800" b="1" dirty="0" smtClean="0">
                <a:solidFill>
                  <a:srgbClr val="00B050"/>
                </a:solidFill>
              </a:rPr>
              <a:t/>
            </a:r>
            <a:br>
              <a:rPr lang="ru-RU" sz="4800" b="1" dirty="0" smtClean="0">
                <a:solidFill>
                  <a:srgbClr val="00B050"/>
                </a:solidFill>
              </a:rPr>
            </a:br>
            <a:r>
              <a:rPr lang="ru-RU" sz="2200" b="1" dirty="0" smtClean="0">
                <a:solidFill>
                  <a:srgbClr val="0070C0"/>
                </a:solidFill>
              </a:rPr>
              <a:t>Назовите их  и                                                                       </a:t>
            </a:r>
            <a:br>
              <a:rPr lang="ru-RU" sz="2200" b="1" dirty="0" smtClean="0">
                <a:solidFill>
                  <a:srgbClr val="0070C0"/>
                </a:solidFill>
              </a:rPr>
            </a:br>
            <a:r>
              <a:rPr lang="ru-RU" sz="2200" b="1" dirty="0" smtClean="0">
                <a:solidFill>
                  <a:srgbClr val="0070C0"/>
                </a:solidFill>
              </a:rPr>
              <a:t>                                                определите место звука с в этих словах</a:t>
            </a:r>
            <a:endParaRPr lang="ru-RU" sz="2200" dirty="0"/>
          </a:p>
        </p:txBody>
      </p:sp>
      <p:pic>
        <p:nvPicPr>
          <p:cNvPr id="31746" name="Picture 2" descr="C:\Users\PC\Downloads\0_99a0b_977034f4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672569"/>
            <a:ext cx="1530137" cy="1834697"/>
          </a:xfrm>
          <a:prstGeom prst="rect">
            <a:avLst/>
          </a:prstGeom>
          <a:noFill/>
        </p:spPr>
      </p:pic>
      <p:pic>
        <p:nvPicPr>
          <p:cNvPr id="31747" name="Picture 3" descr="C:\Users\PC\Downloads\062_1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14422"/>
            <a:ext cx="1683826" cy="1285884"/>
          </a:xfrm>
          <a:prstGeom prst="rect">
            <a:avLst/>
          </a:prstGeom>
          <a:noFill/>
        </p:spPr>
      </p:pic>
      <p:pic>
        <p:nvPicPr>
          <p:cNvPr id="31748" name="Picture 4" descr="C:\Users\PC\Downloads\37744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1928802"/>
            <a:ext cx="1081081" cy="1593731"/>
          </a:xfrm>
          <a:prstGeom prst="rect">
            <a:avLst/>
          </a:prstGeom>
          <a:noFill/>
        </p:spPr>
      </p:pic>
      <p:pic>
        <p:nvPicPr>
          <p:cNvPr id="31749" name="Picture 5" descr="C:\Users\PC\Downloads\i (6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759821"/>
            <a:ext cx="1857388" cy="1948309"/>
          </a:xfrm>
          <a:prstGeom prst="rect">
            <a:avLst/>
          </a:prstGeom>
          <a:noFill/>
        </p:spPr>
      </p:pic>
      <p:pic>
        <p:nvPicPr>
          <p:cNvPr id="31750" name="Picture 6" descr="C:\Users\PC\Downloads\i (7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5429254"/>
            <a:ext cx="1285884" cy="1285884"/>
          </a:xfrm>
          <a:prstGeom prst="rect">
            <a:avLst/>
          </a:prstGeom>
          <a:noFill/>
        </p:spPr>
      </p:pic>
      <p:pic>
        <p:nvPicPr>
          <p:cNvPr id="31751" name="Picture 7" descr="C:\Users\PC\Downloads\104746382_nastyukhazvezdochki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0430" y="1785926"/>
            <a:ext cx="2424112" cy="1517383"/>
          </a:xfrm>
          <a:prstGeom prst="rect">
            <a:avLst/>
          </a:prstGeom>
          <a:noFill/>
        </p:spPr>
      </p:pic>
      <p:pic>
        <p:nvPicPr>
          <p:cNvPr id="31752" name="Picture 8" descr="C:\Users\PC\Downloads\detskie_tovary_detskie_igrushki_razvivaushie_igrushki_pazly_ravensburger_ravensburger-dinozavry-05266-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44" y="2500306"/>
            <a:ext cx="3138584" cy="2143140"/>
          </a:xfrm>
          <a:prstGeom prst="rect">
            <a:avLst/>
          </a:prstGeom>
          <a:noFill/>
        </p:spPr>
      </p:pic>
      <p:pic>
        <p:nvPicPr>
          <p:cNvPr id="31753" name="Picture 9" descr="C:\Users\PC\Downloads\zaborchik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57950" y="3286124"/>
            <a:ext cx="2428892" cy="1457335"/>
          </a:xfrm>
          <a:prstGeom prst="rect">
            <a:avLst/>
          </a:prstGeom>
          <a:noFill/>
        </p:spPr>
      </p:pic>
      <p:pic>
        <p:nvPicPr>
          <p:cNvPr id="31754" name="Picture 10" descr="C:\Users\PC\Downloads\Professionalnyj_remont_televizorov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357686" y="3000372"/>
            <a:ext cx="2143140" cy="2325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Повтори слоговые песенки со звуками С и З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2770" name="Picture 2" descr="C:\Users\PC\Downloads\11750_html_m12da527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 flipH="1">
            <a:off x="6357950" y="1500174"/>
            <a:ext cx="2428893" cy="2926558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71472" y="1928802"/>
            <a:ext cx="5929354" cy="170814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СА-СА- ЗА             ЗА-ЗА-СА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   СА-ЗА-ЗА                  ЗА-СА-СА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    СА-ЗА-СА                      ЗА-СА-ЗА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Отгадай, какие предложения придумал Незнайка с этими словами?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5" name="Picture 3" descr="C:\Users\PC\Downloads\74524214_2974775_f49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929066"/>
            <a:ext cx="3429023" cy="2143140"/>
          </a:xfrm>
          <a:prstGeom prst="rect">
            <a:avLst/>
          </a:prstGeom>
          <a:noFill/>
        </p:spPr>
      </p:pic>
      <p:pic>
        <p:nvPicPr>
          <p:cNvPr id="33797" name="Picture 5" descr="C:\Users\PC\Downloads\0004-009-POMNI-Poprobuj-ne-nastupit-a-ustup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0"/>
            <a:ext cx="2071702" cy="2938584"/>
          </a:xfrm>
          <a:prstGeom prst="rect">
            <a:avLst/>
          </a:prstGeom>
          <a:noFill/>
        </p:spPr>
      </p:pic>
      <p:pic>
        <p:nvPicPr>
          <p:cNvPr id="33798" name="Picture 6" descr="C:\Users\PC\Downloads\0_7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571612"/>
            <a:ext cx="1757362" cy="2143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117</Words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Учитель-логопед  МБДОУ « Детский сад №11  « СКАЗКА» Богданова Н.В.</vt:lpstr>
      <vt:lpstr>Незнайка пошёл гулять  и стал насвистывать разные песенки:</vt:lpstr>
      <vt:lpstr>А теперь другие песенки! Повторяем за Незнайкой</vt:lpstr>
      <vt:lpstr>Незнайка увидел комара и стал повторять его песенки.  И вы повторяйте</vt:lpstr>
      <vt:lpstr>Незнайка встретил своих друзей. Назови их!</vt:lpstr>
      <vt:lpstr>Незнайка придумал слова со звуком С.                                      Назовите их и                                                                        определите место звука с в этих словах</vt:lpstr>
      <vt:lpstr> Незнайка придумал слова со звуком З Назовите их  и                                                                                                                        определите место звука с в этих словах</vt:lpstr>
      <vt:lpstr>Повтори слоговые песенки со звуками С и З</vt:lpstr>
      <vt:lpstr>Отгадай, какие предложения придумал Незнайка с этими словами? </vt:lpstr>
      <vt:lpstr>Отгадай, какие предложения придумал Незнайка с этими словами?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Учитель-логопед  МБДОУ « Детский сад №11  « СКАЗКА» Богданова Н.В.</dc:title>
  <dc:creator>PC</dc:creator>
  <cp:lastModifiedBy>PC</cp:lastModifiedBy>
  <cp:revision>11</cp:revision>
  <dcterms:created xsi:type="dcterms:W3CDTF">2014-05-04T09:19:08Z</dcterms:created>
  <dcterms:modified xsi:type="dcterms:W3CDTF">2014-05-04T10:54:23Z</dcterms:modified>
</cp:coreProperties>
</file>