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  <p:sldId id="257" r:id="rId3"/>
    <p:sldId id="263" r:id="rId4"/>
    <p:sldId id="258" r:id="rId5"/>
    <p:sldId id="262" r:id="rId6"/>
    <p:sldId id="261" r:id="rId7"/>
    <p:sldId id="260" r:id="rId8"/>
    <p:sldId id="265" r:id="rId9"/>
    <p:sldId id="266" r:id="rId10"/>
    <p:sldId id="267" r:id="rId11"/>
    <p:sldId id="268" r:id="rId12"/>
    <p:sldId id="269" r:id="rId13"/>
    <p:sldId id="271" r:id="rId14"/>
    <p:sldId id="277" r:id="rId15"/>
    <p:sldId id="278" r:id="rId16"/>
    <p:sldId id="280" r:id="rId17"/>
    <p:sldId id="279" r:id="rId18"/>
    <p:sldId id="286" r:id="rId19"/>
  </p:sldIdLst>
  <p:sldSz cx="9144000" cy="6858000" type="screen4x3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smNativeData">
      <pr:smAppRevision xmlns:pr="pr" xmlns="" dt="1426170822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1" d="100"/>
        <a:sy n="21" d="100"/>
      </p:scale>
      <p:origin x="0" y="0"/>
    </p:cViewPr>
  </p:sorterViewPr>
  <p:notesViewPr>
    <p:cSldViewPr>
      <p:cViewPr>
        <p:scale>
          <a:sx n="56" d="100"/>
          <a:sy n="56" d="100"/>
        </p:scale>
        <p:origin x="1154" y="210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оловок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qBAAAPg0AABY0AAChFQAAAAAAAA=="/>
              </a:ext>
            </a:extLst>
          </p:cNvSpPr>
          <p:nvPr>
            <p:ph type="ctrTitle"/>
          </p:nvPr>
        </p:nvSpPr>
        <p:spPr>
          <a:xfrm>
            <a:off x="717550" y="2152650"/>
            <a:ext cx="774954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jCAAA1hcAAKwvAADfIgAAAAAAAA=="/>
              </a:ext>
            </a:extLst>
          </p:cNvSpPr>
          <p:nvPr>
            <p:ph type="subTitle" idx="1"/>
          </p:nvPr>
        </p:nvSpPr>
        <p:spPr>
          <a:xfrm>
            <a:off x="1363345" y="3874770"/>
            <a:ext cx="638619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0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200" b="0" i="0" u="none" strike="noStrike" kern="1" spc="0" baseline="0">
                <a:solidFill>
                  <a:srgbClr val="8C8C8C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000" b="0" i="0" u="none" strike="noStrike" kern="1" spc="0" baseline="0">
                <a:solidFill>
                  <a:srgbClr val="8C8C8C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8C8C8C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8C8C8C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OUA5Q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0507-49D2-E5F3-9C08-BFA64B466AEA}" type="slidenum">
              <a:t>‹#›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6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2017-59D2-E5D6-9C08-AF836E466AFA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 и две колонки, левая колон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F4bAAB8GgAAAAAAAA=="/>
              </a:ext>
            </a:extLst>
          </p:cNvSpPr>
          <p:nvPr>
            <p:ph sz="quarter" idx="1"/>
          </p:nvPr>
        </p:nvSpPr>
        <p:spPr>
          <a:xfrm>
            <a:off x="861060" y="2654935"/>
            <a:ext cx="3587750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zxsAAF4bAACFJQAAAAAAAA=="/>
              </a:ext>
            </a:extLst>
          </p:cNvSpPr>
          <p:nvPr>
            <p:ph sz="quarter" idx="2"/>
          </p:nvPr>
        </p:nvSpPr>
        <p:spPr>
          <a:xfrm>
            <a:off x="861060" y="4520565"/>
            <a:ext cx="358775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VRAAAMMyAACFJQAAAAAAAA=="/>
              </a:ext>
            </a:extLst>
          </p:cNvSpPr>
          <p:nvPr>
            <p:ph sz="half" idx="3"/>
          </p:nvPr>
        </p:nvSpPr>
        <p:spPr>
          <a:xfrm>
            <a:off x="4664075" y="2654935"/>
            <a:ext cx="3587750" cy="34442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3523-6DD2-E5C3-9C08-9B967B466ACE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6AF5-BBD2-E59C-9C08-4DC924466A18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Заголовок и две строки, нижняя стро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MMyAAB8GgAAAAAAAA=="/>
              </a:ext>
            </a:extLst>
          </p:cNvSpPr>
          <p:nvPr>
            <p:ph sz="half" idx="1"/>
          </p:nvPr>
        </p:nvSpPr>
        <p:spPr>
          <a:xfrm>
            <a:off x="861060" y="2654935"/>
            <a:ext cx="7390765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zxsAAF4bAACFJQAAAAAAAA=="/>
              </a:ext>
            </a:extLst>
          </p:cNvSpPr>
          <p:nvPr>
            <p:ph sz="quarter" idx="2"/>
          </p:nvPr>
        </p:nvSpPr>
        <p:spPr>
          <a:xfrm>
            <a:off x="861060" y="4520565"/>
            <a:ext cx="358775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zxsAAMMyAACFJQAAAAAAAA=="/>
              </a:ext>
            </a:extLst>
          </p:cNvSpPr>
          <p:nvPr>
            <p:ph sz="quarter" idx="3"/>
          </p:nvPr>
        </p:nvSpPr>
        <p:spPr>
          <a:xfrm>
            <a:off x="4664075" y="4520565"/>
            <a:ext cx="358775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21B1-FFD2-E5D7-9C08-09826F466A5C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2E08-46D2-E5D8-9C08-B08D60466AE5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е строки, верхняя стро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F4bAAB8GgAAAAAAAA=="/>
              </a:ext>
            </a:extLst>
          </p:cNvSpPr>
          <p:nvPr>
            <p:ph sz="quarter" idx="1"/>
          </p:nvPr>
        </p:nvSpPr>
        <p:spPr>
          <a:xfrm>
            <a:off x="861060" y="2654935"/>
            <a:ext cx="3587750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VRAAAMMyAAB8GgAAAAAAAA=="/>
              </a:ext>
            </a:extLst>
          </p:cNvSpPr>
          <p:nvPr>
            <p:ph sz="quarter" idx="2"/>
          </p:nvPr>
        </p:nvSpPr>
        <p:spPr>
          <a:xfrm>
            <a:off x="4664075" y="2654935"/>
            <a:ext cx="3587750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zxsAAMMyAACFJQAAAAAAAA=="/>
              </a:ext>
            </a:extLst>
          </p:cNvSpPr>
          <p:nvPr>
            <p:ph sz="half" idx="3"/>
          </p:nvPr>
        </p:nvSpPr>
        <p:spPr>
          <a:xfrm>
            <a:off x="861060" y="4520565"/>
            <a:ext cx="7390765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4C83-CDD2-E5BA-9C08-3BEF02466A6E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2650-1ED2-E5D0-9C08-E88568466ABD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MMyAACFJQAAAAAAAA=="/>
              </a:ext>
            </a:extLst>
          </p:cNvSpPr>
          <p:nvPr>
            <p:ph idx="1"/>
          </p:nvPr>
        </p:nvSpPr>
        <p:spPr>
          <a:xfrm>
            <a:off x="861060" y="2654935"/>
            <a:ext cx="7390765" cy="34442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14ED-A3D2-E5E2-9C08-55B75A466A00}" type="slidenum">
              <a:t>‹#›</a:t>
            </a:fld>
            <a:endParaRPr/>
          </a:p>
        </p:txBody>
      </p:sp>
      <p:sp>
        <p:nvSpPr>
          <p:cNvPr id="5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6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5BF6-B8D2-E5AD-9C08-4EF815466A1B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Заголовок и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F4bAACFJQAAAAAAAA=="/>
              </a:ext>
            </a:extLst>
          </p:cNvSpPr>
          <p:nvPr>
            <p:ph sz="half" idx="1"/>
          </p:nvPr>
        </p:nvSpPr>
        <p:spPr>
          <a:xfrm>
            <a:off x="861060" y="2654935"/>
            <a:ext cx="3587750" cy="34442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4" name="Объект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VRAAAMMyAACFJQAAAAAAAA=="/>
              </a:ext>
            </a:extLst>
          </p:cNvSpPr>
          <p:nvPr>
            <p:ph sz="half" idx="2"/>
          </p:nvPr>
        </p:nvSpPr>
        <p:spPr>
          <a:xfrm>
            <a:off x="4664075" y="2654935"/>
            <a:ext cx="3587750" cy="34442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5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770C-42D2-E581-9C08-B4D439466AE1}" type="slidenum">
              <a:t>‹#›</a:t>
            </a:fld>
            <a:endParaRPr/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7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6FD9-97D2-E599-9C08-61CC21466A34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18E8-A6D2-E5EE-9C08-50BB56466A05}" type="slidenum">
              <a:t>‹#›</a:t>
            </a:fld>
            <a:endParaRPr/>
          </a:p>
        </p:txBody>
      </p:sp>
      <p:sp>
        <p:nvSpPr>
          <p:cNvPr id="4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EEAQQ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5B54-1AD2-E5AD-9C08-ECF815466AB9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4774-3AD2-E5B1-9C08-CCE409466A99}" type="slidenum">
              <a:t>‹#›</a:t>
            </a:fld>
            <a:endParaRPr/>
          </a:p>
        </p:txBody>
      </p:sp>
      <p:sp>
        <p:nvSpPr>
          <p:cNvPr id="3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4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04FA-B4D2-E5F2-9C08-42A74A466A17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Только 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FJQAAAAAAAA=="/>
              </a:ext>
            </a:extLst>
          </p:cNvSpPr>
          <p:nvPr>
            <p:ph/>
          </p:nvPr>
        </p:nvSpPr>
        <p:spPr>
          <a:xfrm>
            <a:off x="430530" y="358775"/>
            <a:ext cx="8251825" cy="5740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5114-5AD2-E5A7-9C08-ACF21F466AF9}" type="slidenum">
              <a:t>‹#›</a:t>
            </a:fld>
            <a:endParaRPr/>
          </a:p>
        </p:txBody>
      </p:sp>
      <p:sp>
        <p:nvSpPr>
          <p:cNvPr id="4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5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3D45-0BD2-E5CB-9C08-FD9E73466AA8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две 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MMyAAB8GgAAAAAAAA=="/>
              </a:ext>
            </a:extLst>
          </p:cNvSpPr>
          <p:nvPr>
            <p:ph sz="half" idx="1"/>
          </p:nvPr>
        </p:nvSpPr>
        <p:spPr>
          <a:xfrm>
            <a:off x="861060" y="2654935"/>
            <a:ext cx="7390765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4" name="Объект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zxsAAMMyAACFJQAAAAAAAA=="/>
              </a:ext>
            </a:extLst>
          </p:cNvSpPr>
          <p:nvPr>
            <p:ph sz="half" idx="2"/>
          </p:nvPr>
        </p:nvSpPr>
        <p:spPr>
          <a:xfrm>
            <a:off x="861060" y="4520565"/>
            <a:ext cx="7390765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5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1519-57D2-E5E3-9C08-A1B65B466AF4}" type="slidenum">
              <a:t>‹#›</a:t>
            </a:fld>
            <a:endParaRPr/>
          </a:p>
        </p:txBody>
      </p:sp>
      <p:sp>
        <p:nvSpPr>
          <p:cNvPr id="6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7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2741-0FD2-E5D1-9C08-F98469466AAC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ласти соде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F4bAAB8GgAAAAAAAA=="/>
              </a:ext>
            </a:extLst>
          </p:cNvSpPr>
          <p:nvPr>
            <p:ph sz="quarter" idx="1"/>
          </p:nvPr>
        </p:nvSpPr>
        <p:spPr>
          <a:xfrm>
            <a:off x="861060" y="2654935"/>
            <a:ext cx="3587750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4" name="Объект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VRAAAMMyAAB8GgAAAAAAAA=="/>
              </a:ext>
            </a:extLst>
          </p:cNvSpPr>
          <p:nvPr>
            <p:ph sz="quarter" idx="2"/>
          </p:nvPr>
        </p:nvSpPr>
        <p:spPr>
          <a:xfrm>
            <a:off x="4664075" y="2654935"/>
            <a:ext cx="3587750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4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zxsAAF4bAACFJQAAAAAAAA=="/>
              </a:ext>
            </a:extLst>
          </p:cNvSpPr>
          <p:nvPr>
            <p:ph sz="quarter" idx="3"/>
          </p:nvPr>
        </p:nvSpPr>
        <p:spPr>
          <a:xfrm>
            <a:off x="861060" y="4520565"/>
            <a:ext cx="358775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6" name="Объект3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zxsAAMMyAACFJQAAAAAAAA=="/>
              </a:ext>
            </a:extLst>
          </p:cNvSpPr>
          <p:nvPr>
            <p:ph sz="quarter" idx="4"/>
          </p:nvPr>
        </p:nvSpPr>
        <p:spPr>
          <a:xfrm>
            <a:off x="4664075" y="4520565"/>
            <a:ext cx="358775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391E-50D2-E5CF-9C08-A69A77466AF3}" type="slidenum">
              <a:t>‹#›</a:t>
            </a:fld>
            <a:endParaRPr/>
          </a:p>
        </p:txBody>
      </p:sp>
      <p:sp>
        <p:nvSpPr>
          <p:cNvPr id="8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9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32EB-A5D2-E5C4-9C08-53917C466A06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 и две колонки, правая колонка разделе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mAgAANQIAAGk1AAC2CQAAAAAAAA=="/>
              </a:ext>
            </a:extLst>
          </p:cNvSpPr>
          <p:nvPr>
            <p:ph type="title"/>
          </p:nvPr>
        </p:nvSpPr>
        <p:spPr>
          <a:xfrm>
            <a:off x="430530" y="358775"/>
            <a:ext cx="8251825" cy="1219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  <a:endParaRPr/>
          </a:p>
        </p:txBody>
      </p:sp>
      <p:sp>
        <p:nvSpPr>
          <p:cNvPr id="3" name="Объект1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VRAAAF4bAACFJQAAAAAAAA=="/>
              </a:ext>
            </a:extLst>
          </p:cNvSpPr>
          <p:nvPr>
            <p:ph sz="half" idx="1"/>
          </p:nvPr>
        </p:nvSpPr>
        <p:spPr>
          <a:xfrm>
            <a:off x="861060" y="2654935"/>
            <a:ext cx="3587750" cy="34442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/>
                <a:ea typeface="SimSun" charset="0"/>
                <a:cs typeface="Times New Roman" pitchFamily="1"/>
              </a:defRPr>
            </a:pPr>
            <a:endParaRPr/>
          </a:p>
        </p:txBody>
      </p:sp>
      <p:sp>
        <p:nvSpPr>
          <p:cNvPr id="4" name="Объект3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VRAAAMMyAAB8GgAAAAAAAA=="/>
              </a:ext>
            </a:extLst>
          </p:cNvSpPr>
          <p:nvPr>
            <p:ph sz="quarter" idx="2"/>
          </p:nvPr>
        </p:nvSpPr>
        <p:spPr>
          <a:xfrm>
            <a:off x="4664075" y="2654935"/>
            <a:ext cx="3587750" cy="165036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5" name="Объект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xHAAAzxsAAMMyAACFJQAAAAAAAA=="/>
              </a:ext>
            </a:extLst>
          </p:cNvSpPr>
          <p:nvPr>
            <p:ph sz="quarter" idx="3"/>
          </p:nvPr>
        </p:nvSpPr>
        <p:spPr>
          <a:xfrm>
            <a:off x="4664075" y="4520565"/>
            <a:ext cx="3587750" cy="15786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1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7F79-37D2-E589-9C08-C1DC31466A94}" type="slidenum">
              <a:t>‹#›</a:t>
            </a:fld>
            <a:endParaRPr/>
          </a:p>
        </p:txBody>
      </p:sp>
      <p:sp>
        <p:nvSpPr>
          <p:cNvPr id="7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1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>
                <a:solidFill>
                  <a:schemeClr val="tx2"/>
                </a:solidFill>
              </a:defRPr>
            </a:pPr>
            <a:endParaRPr/>
          </a:p>
        </p:txBody>
      </p:sp>
      <p:sp>
        <p:nvSpPr>
          <p:cNvPr id="8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1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>
                <a:solidFill>
                  <a:schemeClr val="tx2"/>
                </a:solidFill>
              </a:defRPr>
            </a:pPr>
            <a:fld id="{3FB01CD4-9AD2-E5EA-9C08-6CBF52466A39}" type="datetime1">
              <a:t>13.03.2015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3"/>
          <p:cNvSpPr>
            <a:extLst>
              <a:ext uri="smNativeData">
                <pr:smNativeData xmlns:pr="pr" xmlns="" val="SMDATA_12_xqMBVRMAAAAlAAAAZQAAAA0AAAAAkAAAAEgAAACQAAAASAAAAAAAAAABAAAAAAAAAAEAAABQAAAAgqj7AKQ2sT8AAAAAAAAAAAAAAAAAAOA/AAAAAAAA4D8AAAAAAADgPwAAAAAAAOA/AAAAAAAA4D8AAAAAAADgPwAAAAAAAOA/AAAAAAAA4D8CAAAAjAAAAAEAAAADAAAAApThAIPS/gAAAAAAAAAAAAAAAAAAAAAAAAAAAAAAAAAAAAAAZAAAAAEAAABAAAAAAAAAAGQAAAAOAQAAAAAAAAEAAABZAAAAg9L+AAAAAAAAAAAAAAAAAAAAAAAAAAAAAAAAAAAAAAAAAAAAAAAAAAAAAAAAAAAAAAAAAAAAAAAAAAAAFAAAADwAAAAAAAAAAAAAABpfhAAZ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ClOEAg9L+AIPS/gAAAAAAAAAAAAAAAAAAAAAAAAAAAAAAAAAAAAAAGl+EAH9/fwDG5/wDzMzMAMDA/wB/f38AAAAAAAAAAAAAAAAAAAAAAAAAAAAhAAAAGAAAABQAAABoAQAAaAEAAOY2AACYEAAAAAAAAA=="/>
              </a:ext>
            </a:extLst>
          </p:cNvSpPr>
          <p:nvPr/>
        </p:nvSpPr>
        <p:spPr>
          <a:xfrm>
            <a:off x="228600" y="228600"/>
            <a:ext cx="8695690" cy="2468880"/>
          </a:xfrm>
          <a:prstGeom prst="roundRect">
            <a:avLst>
              <a:gd name="adj" fmla="val 3362"/>
            </a:avLst>
          </a:prstGeom>
          <a:gradFill flip="none" rotWithShape="0">
            <a:gsLst>
              <a:gs pos="0">
                <a:srgbClr val="0294E1"/>
              </a:gs>
              <a:gs pos="89000">
                <a:srgbClr val="83D2FE"/>
              </a:gs>
              <a:gs pos="100000">
                <a:srgbClr val="83D2FE"/>
              </a:gs>
            </a:gsLst>
            <a:lin ang="5400000" scaled="0"/>
            <a:tileRect/>
          </a:gradFill>
          <a:ln w="158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grpSp>
        <p:nvGrpSpPr>
          <p:cNvPr id="3" name="Group 1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VCgAA9zYAAIMSAAAAAAAA"/>
              </a:ext>
            </a:extLst>
          </p:cNvGrpSpPr>
          <p:nvPr/>
        </p:nvGrpSpPr>
        <p:grpSpPr>
          <a:xfrm>
            <a:off x="211455" y="1679575"/>
            <a:ext cx="8723630" cy="1329690"/>
            <a:chOff x="211455" y="1679575"/>
            <a:chExt cx="8723630" cy="1329690"/>
          </a:xfrm>
        </p:grpSpPr>
        <p:sp>
          <p:nvSpPr>
            <p:cNvPr id="8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OQsAAOU2AACeDwAAAAAAAA=="/>
                </a:ext>
              </a:extLst>
            </p:cNvSpPr>
            <p:nvPr/>
          </p:nvSpPr>
          <p:spPr>
            <a:xfrm>
              <a:off x="6047105" y="18243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7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MoD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bwoAADgyAACqDwAAAAAAAA=="/>
                </a:ext>
              </a:extLst>
            </p:cNvSpPr>
            <p:nvPr/>
          </p:nvSpPr>
          <p:spPr>
            <a:xfrm>
              <a:off x="2619375" y="16960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gwoAAAozAABGDwAAAAAAAA=="/>
                </a:ext>
              </a:extLst>
            </p:cNvSpPr>
            <p:nvPr/>
          </p:nvSpPr>
          <p:spPr>
            <a:xfrm>
              <a:off x="2828290" y="17087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bgoAANs2AABwDgAAAAAAAA=="/>
                </a:ext>
              </a:extLst>
            </p:cNvSpPr>
            <p:nvPr/>
          </p:nvSpPr>
          <p:spPr>
            <a:xfrm>
              <a:off x="5609590" y="16954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VQoAAPc2AACDEgAAAAAAAA=="/>
                </a:ext>
              </a:extLst>
            </p:cNvSpPr>
            <p:nvPr/>
          </p:nvSpPr>
          <p:spPr>
            <a:xfrm>
              <a:off x="211455" y="16795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9" name="Title Placeholder 1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PQU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QAgAAFQIAAHA1AADKCQAAAAAAAA=="/>
              </a:ext>
            </a:extLst>
          </p:cNvSpPr>
          <p:nvPr>
            <p:ph type="title"/>
          </p:nvPr>
        </p:nvSpPr>
        <p:spPr>
          <a:xfrm>
            <a:off x="457200" y="338455"/>
            <a:ext cx="8229600" cy="12528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44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4400" b="0" i="0" u="none" strike="noStrike" kern="1" spc="0" baseline="0">
                <a:solidFill>
                  <a:srgbClr val="FFFFFF"/>
                </a:solidFill>
                <a:latin typeface="Candara" pitchFamily="2"/>
                <a:ea typeface="Candara" pitchFamily="2"/>
                <a:cs typeface="Candara" pitchFamily="2"/>
              </a:defRPr>
            </a:pPr>
            <a:r>
              <a:t>Образец заголовка</a:t>
            </a:r>
          </a:p>
        </p:txBody>
      </p:sp>
      <p:sp>
        <p:nvSpPr>
          <p:cNvPr id="10" name="Date Placeholder 3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DEHwAAcyYAAA83AACyKAAAAAAAAA=="/>
              </a:ext>
            </a:extLst>
          </p:cNvSpPr>
          <p:nvPr>
            <p:ph type="dt" sz="half" idx="2"/>
          </p:nvPr>
        </p:nvSpPr>
        <p:spPr>
          <a:xfrm>
            <a:off x="5163820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fld id="{3FB04341-0FD2-E5B5-9C08-F9E00D466AAC}" type="datetime1">
              <a:t>13.03.2015</a:t>
            </a:fld>
            <a:endParaRPr/>
          </a:p>
        </p:txBody>
      </p:sp>
      <p:sp>
        <p:nvSpPr>
          <p:cNvPr id="11" name="Footer Placeholder 4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xAQAAcyYAAHwYAACyKAAAAAAAAA=="/>
              </a:ext>
            </a:extLst>
          </p:cNvSpPr>
          <p:nvPr>
            <p:ph type="ftr" sz="quarter" idx="3"/>
          </p:nvPr>
        </p:nvSpPr>
        <p:spPr>
          <a:xfrm>
            <a:off x="193675" y="6250305"/>
            <a:ext cx="3786505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sp>
        <p:nvSpPr>
          <p:cNvPr id="12" name="Slide Number Placeholder 5"/>
          <p:cNvSpPr>
            <a:spLocks noGrp="1" noChangeArrowheads="1"/>
            <a:extLst>
              <a:ext uri="smNativeData">
                <pr:smNativeData xmlns:pr="pr" xmlns="" val="SMDATA_12_xqMB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CNGAAAcyYAALMfAACyKAAAAAAAAA=="/>
              </a:ext>
            </a:extLst>
          </p:cNvSpPr>
          <p:nvPr>
            <p:ph type="sldNum" sz="quarter" idx="4"/>
          </p:nvPr>
        </p:nvSpPr>
        <p:spPr>
          <a:xfrm>
            <a:off x="3990975" y="6250305"/>
            <a:ext cx="116205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0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fld id="{3FB0056F-21D2-E5F3-9C08-D7A64B466A82}" type="slidenum">
              <a:t>‹#›</a:t>
            </a:fld>
            <a:endParaRPr/>
          </a:p>
        </p:txBody>
      </p:sp>
      <p:sp>
        <p:nvSpPr>
          <p:cNvPr id="13" name="Text Placeholder 2"/>
          <p:cNvSpPr>
            <a:spLocks noGrp="1" noChangeArrowheads="1"/>
            <a:extLst>
              <a:ext uri="smNativeData">
                <pr:smNativeData xmlns:pr="pr" xmlns="" val="SMDATA_12_xqMB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dBQAAdRAAAPAyAACwJQAAAAAAAA=="/>
              </a:ext>
            </a:extLst>
          </p:cNvSpPr>
          <p:nvPr>
            <p:ph type="body" idx="1"/>
          </p:nvPr>
        </p:nvSpPr>
        <p:spPr>
          <a:xfrm>
            <a:off x="871855" y="2675255"/>
            <a:ext cx="7408545" cy="34512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274320" marR="0" indent="-27432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24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1pPr>
            <a:lvl2pPr marL="576580" marR="0" indent="-27432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22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2pPr>
            <a:lvl3pPr marL="85598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20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3pPr>
            <a:lvl4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18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4pPr>
            <a:lvl5pPr marL="146304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16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lvl5pPr>
          </a:lstStyle>
          <a:p>
            <a:pPr marL="274320" marR="0" indent="-27432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2400" b="0" i="0" u="none" strike="noStrike" kern="1" spc="0" baseline="0">
                <a:solidFill>
                  <a:schemeClr val="tx2"/>
                </a:solidFill>
                <a:latin typeface="Candara" pitchFamily="2"/>
                <a:ea typeface="Candara" pitchFamily="2"/>
                <a:cs typeface="Candara" pitchFamily="2"/>
              </a:defRPr>
            </a:pPr>
            <a:r>
              <a:t>Образец текста</a:t>
            </a:r>
          </a:p>
          <a:p>
            <a:pPr marL="576580" marR="0" lvl="1" indent="-27432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2200" b="0" i="0" u="none" strike="noStrike" kern="1" spc="0" baseline="0">
                <a:solidFill>
                  <a:schemeClr val="tx2"/>
                </a:solidFill>
                <a:latin typeface="Candara" pitchFamily="2"/>
                <a:ea typeface="Candara" pitchFamily="2"/>
                <a:cs typeface="Candara" pitchFamily="2"/>
              </a:defRPr>
            </a:pPr>
            <a:r>
              <a:t>Второй уровень</a:t>
            </a:r>
          </a:p>
          <a:p>
            <a:pPr marL="855980" marR="0" lvl="2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2000" b="0" i="0" u="none" strike="noStrike" kern="1" spc="0" baseline="0">
                <a:solidFill>
                  <a:schemeClr val="tx2"/>
                </a:solidFill>
                <a:latin typeface="Candara" pitchFamily="2"/>
                <a:ea typeface="Candara" pitchFamily="2"/>
                <a:cs typeface="Candara" pitchFamily="2"/>
              </a:defRPr>
            </a:pPr>
            <a:r>
              <a:t>Третий уровень</a:t>
            </a:r>
          </a:p>
          <a:p>
            <a:pPr marL="1143000" marR="0" lvl="3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1800" b="0" i="0" u="none" strike="noStrike" kern="1" spc="0" baseline="0">
                <a:solidFill>
                  <a:schemeClr val="tx2"/>
                </a:solidFill>
                <a:latin typeface="Candara" pitchFamily="2"/>
                <a:ea typeface="Candara" pitchFamily="2"/>
                <a:cs typeface="Candara" pitchFamily="2"/>
              </a:defRPr>
            </a:pPr>
            <a:r>
              <a:t>Четвертый уровень</a:t>
            </a:r>
          </a:p>
          <a:p>
            <a:pPr marL="1463040" marR="0" lvl="4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Symbol" pitchFamily="1" charset="2"/>
              <a:buChar char=""/>
              <a:tabLst/>
              <a:defRPr lang="ru-RU" sz="1600" b="0" i="0" u="none" strike="noStrike" kern="1" spc="0" baseline="0">
                <a:solidFill>
                  <a:schemeClr val="tx2"/>
                </a:solidFill>
                <a:latin typeface="Candara" pitchFamily="2"/>
                <a:ea typeface="Candara" pitchFamily="2"/>
                <a:cs typeface="Candara" pitchFamily="2"/>
              </a:defRPr>
            </a:pPr>
            <a: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" spc="0" baseline="0">
          <a:solidFill>
            <a:srgbClr val="FFFFFF"/>
          </a:solidFill>
          <a:effectLst/>
          <a:latin typeface="Candara" pitchFamily="2"/>
          <a:ea typeface="Candara" pitchFamily="2"/>
          <a:cs typeface="Candara" pitchFamily="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18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5pPr>
    </p:titleStyle>
    <p:bodyStyle>
      <a:lvl1pPr marL="274320" marR="0" indent="-27432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Symbol" pitchFamily="1" charset="2"/>
        <a:buChar char=""/>
        <a:tabLst/>
        <a:defRPr lang="ru-RU" sz="24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1pPr>
      <a:lvl2pPr marL="576580" marR="0" indent="-27432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Symbol" pitchFamily="1" charset="2"/>
        <a:buChar char=""/>
        <a:tabLst/>
        <a:defRPr lang="ru-RU" sz="22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2pPr>
      <a:lvl3pPr marL="85598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Symbol" pitchFamily="1" charset="2"/>
        <a:buChar char=""/>
        <a:tabLst/>
        <a:defRPr lang="ru-RU" sz="20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3pPr>
      <a:lvl4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Symbol" pitchFamily="1" charset="2"/>
        <a:buChar char=""/>
        <a:tabLst/>
        <a:defRPr lang="ru-RU" sz="18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4pPr>
      <a:lvl5pPr marL="146304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Tx/>
        <a:buFont typeface="Symbol" pitchFamily="1" charset="2"/>
        <a:buChar char=""/>
        <a:tabLst/>
        <a:defRPr lang="ru-RU" sz="1600" b="0" i="0" u="none" strike="noStrike" kern="1" spc="0" baseline="0">
          <a:solidFill>
            <a:schemeClr val="tx2"/>
          </a:solidFill>
          <a:effectLst/>
          <a:latin typeface="Candara" pitchFamily="2"/>
          <a:ea typeface="Candara" pitchFamily="2"/>
          <a:cs typeface="Candara" pitchFamily="2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ndara" pitchFamily="2"/>
          <a:ea typeface="Candara" pitchFamily="2"/>
          <a:cs typeface="Candara" pitchFamily="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ndara" pitchFamily="2"/>
          <a:ea typeface="Candara" pitchFamily="2"/>
          <a:cs typeface="Candara" pitchFamily="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ndara" pitchFamily="2"/>
          <a:ea typeface="Candara" pitchFamily="2"/>
          <a:cs typeface="Candara" pitchFamily="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ndara" pitchFamily="2"/>
          <a:ea typeface="Candara" pitchFamily="2"/>
          <a:cs typeface="Candara" pitchFamily="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latin typeface="Candara" pitchFamily="2"/>
          <a:ea typeface="Candara" pitchFamily="2"/>
          <a:cs typeface="Candara" pitchFamily="2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2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BxAAAAmAsAANc3AAD7EgAAAAAAAA=="/>
              </a:ext>
            </a:extLst>
          </p:cNvSpPr>
          <p:nvPr/>
        </p:nvSpPr>
        <p:spPr>
          <a:xfrm>
            <a:off x="71755" y="1884680"/>
            <a:ext cx="9005570" cy="12007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solidFill>
                  <a:srgbClr val="1F82FA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«ФГОС – ориентир развития 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solidFill>
                  <a:srgbClr val="1F82FA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системы дошкольного образования в РФ»</a:t>
            </a:r>
          </a:p>
        </p:txBody>
      </p:sp>
      <p:sp>
        <p:nvSpPr>
          <p:cNvPr id="9" name="Прямоугольник 3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BAHAAAzBoAANA2AACqIAAAAAAAAA=="/>
              </a:ext>
            </a:extLst>
          </p:cNvSpPr>
          <p:nvPr/>
        </p:nvSpPr>
        <p:spPr>
          <a:xfrm>
            <a:off x="4592320" y="4356100"/>
            <a:ext cx="4318000" cy="953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Подготовила: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" spc="0" baseline="0">
                <a:solidFill>
                  <a:schemeClr val="tx2"/>
                </a:solidFill>
                <a:effectLst/>
                <a:latin typeface="Times New Roman" pitchFamily="1"/>
                <a:ea typeface="Candara" pitchFamily="2"/>
                <a:cs typeface="Times New Roman" pitchFamily="1"/>
              </a:defRPr>
            </a:pPr>
            <a:r>
              <a:t>Новичихина Т. С.</a:t>
            </a:r>
          </a:p>
        </p:txBody>
      </p:sp>
      <p:sp>
        <p:nvSpPr>
          <p:cNvPr id="10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G5/wDzMzMAMDA/wB/f38AAAAAAAAAAAAAAAAAAAAAAAAAAAAhAAAAGAAAABQAAAA7FgAAwyQAAGcmAADYJgAAAAAAAA=="/>
              </a:ext>
            </a:extLst>
          </p:cNvSpPr>
          <p:nvPr/>
        </p:nvSpPr>
        <p:spPr>
          <a:xfrm>
            <a:off x="3613785" y="5975985"/>
            <a:ext cx="2628900" cy="338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2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2000">
                <a:latin typeface="Times New Roman" pitchFamily="1"/>
                <a:ea typeface="Candara" pitchFamily="2"/>
                <a:cs typeface="Times New Roman" pitchFamily="1"/>
              </a:rPr>
              <a:t>Кисловодск 2015 г</a:t>
            </a:r>
            <a:r>
              <a:rPr lang="ru-RU" sz="1600">
                <a:latin typeface="Times New Roman" pitchFamily="1"/>
                <a:ea typeface="Candara" pitchFamily="2"/>
                <a:cs typeface="Times New Roman" pitchFamily="1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C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Скругленный прямоугольник 1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BdAQAAegYAAIMaAADHDwAAAAAAAA=="/>
              </a:ext>
            </a:extLst>
          </p:cNvSpPr>
          <p:nvPr/>
        </p:nvSpPr>
        <p:spPr>
          <a:xfrm>
            <a:off x="221615" y="1052830"/>
            <a:ext cx="4088130" cy="151193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Образовательные области: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коммуникативно-личностное развитие;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познавательно-речевое развитие;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художественно-эстетическое развитие;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физическое развитие.</a:t>
            </a:r>
          </a:p>
        </p:txBody>
      </p:sp>
      <p:sp>
        <p:nvSpPr>
          <p:cNvPr id="9" name="Скругленный прямоугольник 2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JAQAAoBwAAEkuAAAkKAAAAAAAAA=="/>
              </a:ext>
            </a:extLst>
          </p:cNvSpPr>
          <p:nvPr/>
        </p:nvSpPr>
        <p:spPr>
          <a:xfrm>
            <a:off x="168275" y="4653280"/>
            <a:ext cx="7355840" cy="187198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Обязательная часть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(60 %)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предполагает комплексность подхода, обеспечивая развитие воспитанников во всех четырёх взаимодополняющих образовательных областях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Часть, формируемая  участниками образовательных отношений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(40 %)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составляют выбранные и/или разработанные самостоятельно участниками образовательных отношений парциальные программы, методики, формы организации образовательной работы</a:t>
            </a:r>
          </a:p>
        </p:txBody>
      </p:sp>
      <p:sp>
        <p:nvSpPr>
          <p:cNvPr id="10" name="Скругленный прямоугольник 3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BxAQAAjREAAFMtAAA+GwAAAAAAAA=="/>
              </a:ext>
            </a:extLst>
          </p:cNvSpPr>
          <p:nvPr/>
        </p:nvSpPr>
        <p:spPr>
          <a:xfrm>
            <a:off x="234315" y="2853055"/>
            <a:ext cx="7133590" cy="157543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Аспекты социальной ситуации развития ребёнка дошкольного возраста: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предметно-пространственная развивающая образовательная среда;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характер взаимодействия со взрослыми;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характер взаимодействия с другими детьми;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система отношений ребёнка к миру, к другим людям, к себе самому.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/>
          <p:cNvSpPr>
            <a:extLst>
              <a:ext uri="smNativeData">
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</a:ext>
            </a:extLst>
          </p:cNvSpPr>
          <p:nvPr/>
        </p:nvSpPr>
        <p:spPr>
          <a:xfrm>
            <a:off x="6047105" y="859155"/>
            <a:ext cx="2876550" cy="714375"/>
          </a:xfrm>
          <a:custGeom>
            <a:avLst/>
            <a:gdLst/>
            <a:ahLst/>
            <a:cxnLst/>
            <a:rect l="0" t="0" r="2876550" b="714375"/>
            <a:pathLst>
              <a:path w="2876550" h="714375">
                <a:moveTo>
                  <a:pt x="2870172" y="0"/>
                </a:moveTo>
                <a:lnTo>
                  <a:pt x="2748987" y="20091"/>
                </a:lnTo>
                <a:lnTo>
                  <a:pt x="2625676" y="42416"/>
                </a:lnTo>
                <a:lnTo>
                  <a:pt x="2500239" y="66972"/>
                </a:lnTo>
                <a:lnTo>
                  <a:pt x="2370549" y="91529"/>
                </a:lnTo>
                <a:lnTo>
                  <a:pt x="2238734" y="120550"/>
                </a:lnTo>
                <a:lnTo>
                  <a:pt x="2102667" y="149572"/>
                </a:lnTo>
                <a:lnTo>
                  <a:pt x="1964473" y="183058"/>
                </a:lnTo>
                <a:lnTo>
                  <a:pt x="1822028" y="216544"/>
                </a:lnTo>
                <a:lnTo>
                  <a:pt x="1564775" y="281285"/>
                </a:lnTo>
                <a:lnTo>
                  <a:pt x="1313901" y="339328"/>
                </a:lnTo>
                <a:lnTo>
                  <a:pt x="1073657" y="392906"/>
                </a:lnTo>
                <a:lnTo>
                  <a:pt x="841917" y="444251"/>
                </a:lnTo>
                <a:lnTo>
                  <a:pt x="620808" y="488900"/>
                </a:lnTo>
                <a:lnTo>
                  <a:pt x="406076" y="529084"/>
                </a:lnTo>
                <a:lnTo>
                  <a:pt x="199849" y="567035"/>
                </a:lnTo>
                <a:lnTo>
                  <a:pt x="0" y="600521"/>
                </a:lnTo>
                <a:lnTo>
                  <a:pt x="138194" y="620613"/>
                </a:lnTo>
                <a:lnTo>
                  <a:pt x="270009" y="638472"/>
                </a:lnTo>
                <a:lnTo>
                  <a:pt x="397572" y="654099"/>
                </a:lnTo>
                <a:lnTo>
                  <a:pt x="523009" y="667494"/>
                </a:lnTo>
                <a:lnTo>
                  <a:pt x="644194" y="680888"/>
                </a:lnTo>
                <a:lnTo>
                  <a:pt x="761127" y="689818"/>
                </a:lnTo>
                <a:lnTo>
                  <a:pt x="873808" y="698748"/>
                </a:lnTo>
                <a:lnTo>
                  <a:pt x="984363" y="705445"/>
                </a:lnTo>
                <a:lnTo>
                  <a:pt x="1092791" y="709910"/>
                </a:lnTo>
                <a:lnTo>
                  <a:pt x="1196968" y="712142"/>
                </a:lnTo>
                <a:lnTo>
                  <a:pt x="1296893" y="714375"/>
                </a:lnTo>
                <a:lnTo>
                  <a:pt x="1394691" y="714375"/>
                </a:lnTo>
                <a:lnTo>
                  <a:pt x="1490363" y="712142"/>
                </a:lnTo>
                <a:lnTo>
                  <a:pt x="1583910" y="709910"/>
                </a:lnTo>
                <a:lnTo>
                  <a:pt x="1673204" y="705445"/>
                </a:lnTo>
                <a:lnTo>
                  <a:pt x="1760372" y="698748"/>
                </a:lnTo>
                <a:lnTo>
                  <a:pt x="1843288" y="692050"/>
                </a:lnTo>
                <a:lnTo>
                  <a:pt x="1926204" y="683121"/>
                </a:lnTo>
                <a:lnTo>
                  <a:pt x="2004868" y="671959"/>
                </a:lnTo>
                <a:lnTo>
                  <a:pt x="2083532" y="660796"/>
                </a:lnTo>
                <a:lnTo>
                  <a:pt x="2157944" y="647402"/>
                </a:lnTo>
                <a:lnTo>
                  <a:pt x="2232356" y="634007"/>
                </a:lnTo>
                <a:lnTo>
                  <a:pt x="2302516" y="618380"/>
                </a:lnTo>
                <a:lnTo>
                  <a:pt x="2372676" y="602753"/>
                </a:lnTo>
                <a:lnTo>
                  <a:pt x="2440709" y="584894"/>
                </a:lnTo>
                <a:lnTo>
                  <a:pt x="2506617" y="567035"/>
                </a:lnTo>
                <a:lnTo>
                  <a:pt x="2570399" y="546943"/>
                </a:lnTo>
                <a:lnTo>
                  <a:pt x="2634180" y="526851"/>
                </a:lnTo>
                <a:lnTo>
                  <a:pt x="2755365" y="482203"/>
                </a:lnTo>
                <a:lnTo>
                  <a:pt x="2872298" y="435322"/>
                </a:lnTo>
                <a:lnTo>
                  <a:pt x="2876550" y="433089"/>
                </a:lnTo>
                <a:lnTo>
                  <a:pt x="2876550" y="0"/>
                </a:lnTo>
                <a:lnTo>
                  <a:pt x="2870172" y="0"/>
                </a:lnTo>
                <a:close/>
              </a:path>
            </a:pathLst>
          </a:custGeom>
          <a:solidFill>
            <a:schemeClr val="bg2">
              <a:alpha val="28000"/>
            </a:schemeClr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sp>
        <p:nvSpPr>
          <p:cNvPr id="3" name="Freeform 18"/>
          <p:cNvSpPr>
            <a:extLst>
              <a:ext uri="smNativeData">
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</a:ext>
            </a:extLst>
          </p:cNvSpPr>
          <p:nvPr/>
        </p:nvSpPr>
        <p:spPr>
          <a:xfrm>
            <a:off x="2619375" y="730885"/>
            <a:ext cx="5544185" cy="850265"/>
          </a:xfrm>
          <a:custGeom>
            <a:avLst/>
            <a:gdLst/>
            <a:ahLst/>
            <a:cxnLst/>
            <a:rect l="0" t="0" r="5544185" b="850265"/>
            <a:pathLst>
              <a:path w="5544185" h="850265">
                <a:moveTo>
                  <a:pt x="5544185" y="796705"/>
                </a:moveTo>
                <a:lnTo>
                  <a:pt x="5423012" y="781083"/>
                </a:lnTo>
                <a:lnTo>
                  <a:pt x="5297587" y="765461"/>
                </a:lnTo>
                <a:lnTo>
                  <a:pt x="5036109" y="727523"/>
                </a:lnTo>
                <a:lnTo>
                  <a:pt x="4759751" y="680658"/>
                </a:lnTo>
                <a:lnTo>
                  <a:pt x="4468511" y="629330"/>
                </a:lnTo>
                <a:lnTo>
                  <a:pt x="4160264" y="566843"/>
                </a:lnTo>
                <a:lnTo>
                  <a:pt x="3835011" y="497661"/>
                </a:lnTo>
                <a:lnTo>
                  <a:pt x="3492751" y="417321"/>
                </a:lnTo>
                <a:lnTo>
                  <a:pt x="3131359" y="330286"/>
                </a:lnTo>
                <a:lnTo>
                  <a:pt x="2988928" y="296811"/>
                </a:lnTo>
                <a:lnTo>
                  <a:pt x="2850748" y="263336"/>
                </a:lnTo>
                <a:lnTo>
                  <a:pt x="2716820" y="234325"/>
                </a:lnTo>
                <a:lnTo>
                  <a:pt x="2582893" y="205313"/>
                </a:lnTo>
                <a:lnTo>
                  <a:pt x="2453216" y="180765"/>
                </a:lnTo>
                <a:lnTo>
                  <a:pt x="2327792" y="156216"/>
                </a:lnTo>
                <a:lnTo>
                  <a:pt x="2204493" y="133900"/>
                </a:lnTo>
                <a:lnTo>
                  <a:pt x="2083321" y="113815"/>
                </a:lnTo>
                <a:lnTo>
                  <a:pt x="1966400" y="95961"/>
                </a:lnTo>
                <a:lnTo>
                  <a:pt x="1849478" y="80340"/>
                </a:lnTo>
                <a:lnTo>
                  <a:pt x="1628391" y="51328"/>
                </a:lnTo>
                <a:lnTo>
                  <a:pt x="1417933" y="31243"/>
                </a:lnTo>
                <a:lnTo>
                  <a:pt x="1220230" y="15621"/>
                </a:lnTo>
                <a:lnTo>
                  <a:pt x="1031031" y="4463"/>
                </a:lnTo>
                <a:lnTo>
                  <a:pt x="852461" y="0"/>
                </a:lnTo>
                <a:lnTo>
                  <a:pt x="684518" y="0"/>
                </a:lnTo>
                <a:lnTo>
                  <a:pt x="527207" y="4463"/>
                </a:lnTo>
                <a:lnTo>
                  <a:pt x="380525" y="11158"/>
                </a:lnTo>
                <a:lnTo>
                  <a:pt x="244471" y="22316"/>
                </a:lnTo>
                <a:lnTo>
                  <a:pt x="116921" y="35706"/>
                </a:lnTo>
                <a:lnTo>
                  <a:pt x="0" y="53560"/>
                </a:lnTo>
                <a:lnTo>
                  <a:pt x="163689" y="73645"/>
                </a:lnTo>
                <a:lnTo>
                  <a:pt x="333756" y="95961"/>
                </a:lnTo>
                <a:lnTo>
                  <a:pt x="510201" y="124973"/>
                </a:lnTo>
                <a:lnTo>
                  <a:pt x="693023" y="156216"/>
                </a:lnTo>
                <a:lnTo>
                  <a:pt x="882222" y="194155"/>
                </a:lnTo>
                <a:lnTo>
                  <a:pt x="1077799" y="234325"/>
                </a:lnTo>
                <a:lnTo>
                  <a:pt x="1281880" y="278958"/>
                </a:lnTo>
                <a:lnTo>
                  <a:pt x="1490212" y="330286"/>
                </a:lnTo>
                <a:lnTo>
                  <a:pt x="1866485" y="421785"/>
                </a:lnTo>
                <a:lnTo>
                  <a:pt x="2223626" y="502124"/>
                </a:lnTo>
                <a:lnTo>
                  <a:pt x="2559508" y="575770"/>
                </a:lnTo>
                <a:lnTo>
                  <a:pt x="2723198" y="607013"/>
                </a:lnTo>
                <a:lnTo>
                  <a:pt x="2878384" y="638256"/>
                </a:lnTo>
                <a:lnTo>
                  <a:pt x="3031444" y="667268"/>
                </a:lnTo>
                <a:lnTo>
                  <a:pt x="3180253" y="691816"/>
                </a:lnTo>
                <a:lnTo>
                  <a:pt x="3324810" y="716365"/>
                </a:lnTo>
                <a:lnTo>
                  <a:pt x="3465115" y="738681"/>
                </a:lnTo>
                <a:lnTo>
                  <a:pt x="3601169" y="756535"/>
                </a:lnTo>
                <a:lnTo>
                  <a:pt x="3732971" y="774388"/>
                </a:lnTo>
                <a:lnTo>
                  <a:pt x="3860521" y="790010"/>
                </a:lnTo>
                <a:lnTo>
                  <a:pt x="3985946" y="805631"/>
                </a:lnTo>
                <a:lnTo>
                  <a:pt x="4107118" y="816790"/>
                </a:lnTo>
                <a:lnTo>
                  <a:pt x="4224039" y="825716"/>
                </a:lnTo>
                <a:lnTo>
                  <a:pt x="4336709" y="834643"/>
                </a:lnTo>
                <a:lnTo>
                  <a:pt x="4447252" y="841338"/>
                </a:lnTo>
                <a:lnTo>
                  <a:pt x="4555670" y="845801"/>
                </a:lnTo>
                <a:lnTo>
                  <a:pt x="4659836" y="850265"/>
                </a:lnTo>
                <a:lnTo>
                  <a:pt x="4759751" y="850265"/>
                </a:lnTo>
                <a:lnTo>
                  <a:pt x="4857539" y="850265"/>
                </a:lnTo>
                <a:lnTo>
                  <a:pt x="4953202" y="848033"/>
                </a:lnTo>
                <a:lnTo>
                  <a:pt x="5044613" y="845801"/>
                </a:lnTo>
                <a:lnTo>
                  <a:pt x="5133898" y="841338"/>
                </a:lnTo>
                <a:lnTo>
                  <a:pt x="5221057" y="834643"/>
                </a:lnTo>
                <a:lnTo>
                  <a:pt x="5306091" y="825716"/>
                </a:lnTo>
                <a:lnTo>
                  <a:pt x="5386873" y="816790"/>
                </a:lnTo>
                <a:lnTo>
                  <a:pt x="5467654" y="807863"/>
                </a:lnTo>
                <a:lnTo>
                  <a:pt x="5544185" y="796705"/>
                </a:lnTo>
                <a:close/>
              </a:path>
            </a:pathLst>
          </a:custGeom>
          <a:solidFill>
            <a:schemeClr val="bg2">
              <a:alpha val="39000"/>
            </a:schemeClr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sp>
        <p:nvSpPr>
          <p:cNvPr id="4" name="Freeform 22"/>
          <p:cNvSpPr>
            <a:extLst>
              <a:ext uri="smNativeData">
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</a:ext>
            </a:extLst>
          </p:cNvSpPr>
          <p:nvPr/>
        </p:nvSpPr>
        <p:spPr>
          <a:xfrm>
            <a:off x="2828290" y="743585"/>
            <a:ext cx="5468620" cy="774065"/>
          </a:xfrm>
          <a:custGeom>
            <a:avLst/>
            <a:gdLst/>
            <a:ahLst/>
            <a:cxnLst/>
            <a:rect l="0" t="0" r="5468620" b="774065"/>
            <a:pathLst>
              <a:path w="5468620" h="774065">
                <a:moveTo>
                  <a:pt x="0" y="78075"/>
                </a:moveTo>
                <a:lnTo>
                  <a:pt x="19136" y="73614"/>
                </a:lnTo>
                <a:lnTo>
                  <a:pt x="76544" y="62460"/>
                </a:lnTo>
                <a:lnTo>
                  <a:pt x="174350" y="46845"/>
                </a:lnTo>
                <a:lnTo>
                  <a:pt x="238136" y="37922"/>
                </a:lnTo>
                <a:lnTo>
                  <a:pt x="312553" y="28999"/>
                </a:lnTo>
                <a:lnTo>
                  <a:pt x="395476" y="22307"/>
                </a:lnTo>
                <a:lnTo>
                  <a:pt x="491155" y="15615"/>
                </a:lnTo>
                <a:lnTo>
                  <a:pt x="595340" y="8922"/>
                </a:lnTo>
                <a:lnTo>
                  <a:pt x="712281" y="4461"/>
                </a:lnTo>
                <a:lnTo>
                  <a:pt x="839854" y="2230"/>
                </a:lnTo>
                <a:lnTo>
                  <a:pt x="978058" y="0"/>
                </a:lnTo>
                <a:lnTo>
                  <a:pt x="1126893" y="2230"/>
                </a:lnTo>
                <a:lnTo>
                  <a:pt x="1286359" y="6692"/>
                </a:lnTo>
                <a:lnTo>
                  <a:pt x="1458582" y="15615"/>
                </a:lnTo>
                <a:lnTo>
                  <a:pt x="1641437" y="26768"/>
                </a:lnTo>
                <a:lnTo>
                  <a:pt x="1834922" y="44614"/>
                </a:lnTo>
                <a:lnTo>
                  <a:pt x="2041165" y="64691"/>
                </a:lnTo>
                <a:lnTo>
                  <a:pt x="2260165" y="89229"/>
                </a:lnTo>
                <a:lnTo>
                  <a:pt x="2489796" y="118228"/>
                </a:lnTo>
                <a:lnTo>
                  <a:pt x="2732184" y="153920"/>
                </a:lnTo>
                <a:lnTo>
                  <a:pt x="2985203" y="194073"/>
                </a:lnTo>
                <a:lnTo>
                  <a:pt x="3250980" y="240919"/>
                </a:lnTo>
                <a:lnTo>
                  <a:pt x="3529514" y="296687"/>
                </a:lnTo>
                <a:lnTo>
                  <a:pt x="3820805" y="356917"/>
                </a:lnTo>
                <a:lnTo>
                  <a:pt x="4124854" y="423839"/>
                </a:lnTo>
                <a:lnTo>
                  <a:pt x="4441659" y="499684"/>
                </a:lnTo>
                <a:lnTo>
                  <a:pt x="4771222" y="582221"/>
                </a:lnTo>
                <a:lnTo>
                  <a:pt x="5113543" y="673681"/>
                </a:lnTo>
                <a:lnTo>
                  <a:pt x="5468620" y="774065"/>
                </a:lnTo>
              </a:path>
            </a:pathLst>
          </a:custGeom>
          <a:noFill/>
          <a:ln w="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sp>
        <p:nvSpPr>
          <p:cNvPr id="5" name="Freeform 26"/>
          <p:cNvSpPr>
            <a:extLst>
              <a:ext uri="smNativeData">
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</a:ext>
            </a:extLst>
          </p:cNvSpPr>
          <p:nvPr/>
        </p:nvSpPr>
        <p:spPr>
          <a:xfrm>
            <a:off x="5609590" y="730250"/>
            <a:ext cx="3307715" cy="651510"/>
          </a:xfrm>
          <a:custGeom>
            <a:avLst/>
            <a:gdLst/>
            <a:ahLst/>
            <a:cxnLst/>
            <a:rect l="0" t="0" r="3307715" b="651510"/>
            <a:pathLst>
              <a:path w="3307715" h="651510">
                <a:moveTo>
                  <a:pt x="0" y="651510"/>
                </a:moveTo>
                <a:lnTo>
                  <a:pt x="95660" y="624736"/>
                </a:lnTo>
                <a:lnTo>
                  <a:pt x="357131" y="555568"/>
                </a:lnTo>
                <a:lnTo>
                  <a:pt x="537822" y="508713"/>
                </a:lnTo>
                <a:lnTo>
                  <a:pt x="746149" y="457396"/>
                </a:lnTo>
                <a:lnTo>
                  <a:pt x="977859" y="401616"/>
                </a:lnTo>
                <a:lnTo>
                  <a:pt x="1226575" y="341373"/>
                </a:lnTo>
                <a:lnTo>
                  <a:pt x="1490172" y="283362"/>
                </a:lnTo>
                <a:lnTo>
                  <a:pt x="1760146" y="225351"/>
                </a:lnTo>
                <a:lnTo>
                  <a:pt x="2036497" y="171802"/>
                </a:lnTo>
                <a:lnTo>
                  <a:pt x="2310723" y="120485"/>
                </a:lnTo>
                <a:lnTo>
                  <a:pt x="2446773" y="98173"/>
                </a:lnTo>
                <a:lnTo>
                  <a:pt x="2578572" y="75861"/>
                </a:lnTo>
                <a:lnTo>
                  <a:pt x="2710370" y="58011"/>
                </a:lnTo>
                <a:lnTo>
                  <a:pt x="2837917" y="40162"/>
                </a:lnTo>
                <a:lnTo>
                  <a:pt x="2963338" y="26774"/>
                </a:lnTo>
                <a:lnTo>
                  <a:pt x="3082382" y="15618"/>
                </a:lnTo>
                <a:lnTo>
                  <a:pt x="3197174" y="6694"/>
                </a:lnTo>
                <a:lnTo>
                  <a:pt x="3307715" y="0"/>
                </a:lnTo>
              </a:path>
            </a:pathLst>
          </a:custGeom>
          <a:noFill/>
          <a:ln w="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sp>
        <p:nvSpPr>
          <p:cNvPr id="6" name="Freeform 10"/>
          <p:cNvSpPr>
            <a:extLst>
              <a:ext uri="smNativeData">
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</a:ext>
            </a:extLst>
          </p:cNvSpPr>
          <p:nvPr/>
        </p:nvSpPr>
        <p:spPr>
          <a:xfrm>
            <a:off x="211455" y="714375"/>
            <a:ext cx="8723630" cy="1329690"/>
          </a:xfrm>
          <a:custGeom>
            <a:avLst/>
            <a:gdLst/>
            <a:ahLst/>
            <a:cxnLst/>
            <a:rect l="0" t="0" r="8723630" b="1329690"/>
            <a:pathLst>
              <a:path w="8723630" h="1329690">
                <a:moveTo>
                  <a:pt x="8719372" y="571142"/>
                </a:moveTo>
                <a:lnTo>
                  <a:pt x="8638480" y="604607"/>
                </a:lnTo>
                <a:lnTo>
                  <a:pt x="8557588" y="635842"/>
                </a:lnTo>
                <a:lnTo>
                  <a:pt x="8472438" y="664845"/>
                </a:lnTo>
                <a:lnTo>
                  <a:pt x="8385158" y="691617"/>
                </a:lnTo>
                <a:lnTo>
                  <a:pt x="8295751" y="718390"/>
                </a:lnTo>
                <a:lnTo>
                  <a:pt x="8202086" y="742931"/>
                </a:lnTo>
                <a:lnTo>
                  <a:pt x="8106292" y="763010"/>
                </a:lnTo>
                <a:lnTo>
                  <a:pt x="8006240" y="783089"/>
                </a:lnTo>
                <a:lnTo>
                  <a:pt x="7901931" y="800937"/>
                </a:lnTo>
                <a:lnTo>
                  <a:pt x="7793365" y="814324"/>
                </a:lnTo>
                <a:lnTo>
                  <a:pt x="7680541" y="827710"/>
                </a:lnTo>
                <a:lnTo>
                  <a:pt x="7563460" y="836634"/>
                </a:lnTo>
                <a:lnTo>
                  <a:pt x="7442121" y="845558"/>
                </a:lnTo>
                <a:lnTo>
                  <a:pt x="7314396" y="850020"/>
                </a:lnTo>
                <a:lnTo>
                  <a:pt x="7182413" y="850020"/>
                </a:lnTo>
                <a:lnTo>
                  <a:pt x="7044044" y="847789"/>
                </a:lnTo>
                <a:lnTo>
                  <a:pt x="6899289" y="843327"/>
                </a:lnTo>
                <a:lnTo>
                  <a:pt x="6750276" y="836634"/>
                </a:lnTo>
                <a:lnTo>
                  <a:pt x="6594877" y="825479"/>
                </a:lnTo>
                <a:lnTo>
                  <a:pt x="6430963" y="809862"/>
                </a:lnTo>
                <a:lnTo>
                  <a:pt x="6260663" y="792013"/>
                </a:lnTo>
                <a:lnTo>
                  <a:pt x="6083976" y="769703"/>
                </a:lnTo>
                <a:lnTo>
                  <a:pt x="5900904" y="745162"/>
                </a:lnTo>
                <a:lnTo>
                  <a:pt x="5709316" y="716159"/>
                </a:lnTo>
                <a:lnTo>
                  <a:pt x="5509213" y="682693"/>
                </a:lnTo>
                <a:lnTo>
                  <a:pt x="5302724" y="644766"/>
                </a:lnTo>
                <a:lnTo>
                  <a:pt x="5085591" y="602376"/>
                </a:lnTo>
                <a:lnTo>
                  <a:pt x="4862072" y="557756"/>
                </a:lnTo>
                <a:lnTo>
                  <a:pt x="4627909" y="506442"/>
                </a:lnTo>
                <a:lnTo>
                  <a:pt x="4387360" y="452898"/>
                </a:lnTo>
                <a:lnTo>
                  <a:pt x="4136167" y="394891"/>
                </a:lnTo>
                <a:lnTo>
                  <a:pt x="3874331" y="330191"/>
                </a:lnTo>
                <a:lnTo>
                  <a:pt x="3614623" y="267723"/>
                </a:lnTo>
                <a:lnTo>
                  <a:pt x="3363430" y="214178"/>
                </a:lnTo>
                <a:lnTo>
                  <a:pt x="3122881" y="165096"/>
                </a:lnTo>
                <a:lnTo>
                  <a:pt x="2892976" y="124937"/>
                </a:lnTo>
                <a:lnTo>
                  <a:pt x="2673714" y="91472"/>
                </a:lnTo>
                <a:lnTo>
                  <a:pt x="2462967" y="62469"/>
                </a:lnTo>
                <a:lnTo>
                  <a:pt x="2262865" y="40158"/>
                </a:lnTo>
                <a:lnTo>
                  <a:pt x="2073406" y="22310"/>
                </a:lnTo>
                <a:lnTo>
                  <a:pt x="1890333" y="11155"/>
                </a:lnTo>
                <a:lnTo>
                  <a:pt x="1720033" y="2231"/>
                </a:lnTo>
                <a:lnTo>
                  <a:pt x="1556119" y="0"/>
                </a:lnTo>
                <a:lnTo>
                  <a:pt x="1402848" y="0"/>
                </a:lnTo>
                <a:lnTo>
                  <a:pt x="1258093" y="4462"/>
                </a:lnTo>
                <a:lnTo>
                  <a:pt x="1121853" y="11155"/>
                </a:lnTo>
                <a:lnTo>
                  <a:pt x="994128" y="22310"/>
                </a:lnTo>
                <a:lnTo>
                  <a:pt x="874918" y="33465"/>
                </a:lnTo>
                <a:lnTo>
                  <a:pt x="762094" y="49083"/>
                </a:lnTo>
                <a:lnTo>
                  <a:pt x="659914" y="64700"/>
                </a:lnTo>
                <a:lnTo>
                  <a:pt x="564120" y="82548"/>
                </a:lnTo>
                <a:lnTo>
                  <a:pt x="478970" y="102627"/>
                </a:lnTo>
                <a:lnTo>
                  <a:pt x="398077" y="120475"/>
                </a:lnTo>
                <a:lnTo>
                  <a:pt x="327828" y="140555"/>
                </a:lnTo>
                <a:lnTo>
                  <a:pt x="263966" y="160634"/>
                </a:lnTo>
                <a:lnTo>
                  <a:pt x="206489" y="178482"/>
                </a:lnTo>
                <a:lnTo>
                  <a:pt x="157528" y="196330"/>
                </a:lnTo>
                <a:lnTo>
                  <a:pt x="114953" y="214178"/>
                </a:lnTo>
                <a:lnTo>
                  <a:pt x="51090" y="240951"/>
                </a:lnTo>
                <a:lnTo>
                  <a:pt x="12773" y="261030"/>
                </a:lnTo>
                <a:lnTo>
                  <a:pt x="0" y="267723"/>
                </a:lnTo>
                <a:lnTo>
                  <a:pt x="0" y="1329690"/>
                </a:lnTo>
                <a:lnTo>
                  <a:pt x="8719372" y="1329690"/>
                </a:lnTo>
                <a:lnTo>
                  <a:pt x="8723630" y="1322997"/>
                </a:lnTo>
                <a:lnTo>
                  <a:pt x="8723630" y="568911"/>
                </a:lnTo>
                <a:lnTo>
                  <a:pt x="8719372" y="571142"/>
                </a:lnTo>
                <a:close/>
              </a:path>
            </a:pathLst>
          </a:custGeom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sp>
        <p:nvSpPr>
          <p:cNvPr id="7" name="Скругленный прямоугольник 1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6AQAApxQAAKA2AACWKAAAAAAAAA=="/>
              </a:ext>
            </a:extLst>
          </p:cNvSpPr>
          <p:nvPr/>
        </p:nvSpPr>
        <p:spPr>
          <a:xfrm>
            <a:off x="199390" y="3357245"/>
            <a:ext cx="8680450" cy="324040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Задачи становления первичной ценностной ориентации и социализации: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формирование уважительного отношения и чувства принадлежности к своей семье, малой и большой родине;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формирование основ собственной безопасности и безопасности окружающего мира (в быту, социуме, природе);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овладение элементарными общепринятыми нормами и правилами поведения в социуме на основе первичных ценностно-моральных представлений о том, «что такое хорошо и что такое плохо»;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овладение элементарными нормами и правилами здорового образа жизни (в питании, двигательном режиме, закаливании, при формировании полезных привычек и др.);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развитие эмоционально-ценностного восприятия произведений искусства (словесного, музыкального, изобразительного), мира природы.</a:t>
            </a:r>
          </a:p>
        </p:txBody>
      </p:sp>
      <p:sp>
        <p:nvSpPr>
          <p:cNvPr id="8" name="Прямоугольник 2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B7FQAAmgEAAKA2AACUBQAAAAAAAA=="/>
              </a:ext>
            </a:extLst>
          </p:cNvSpPr>
          <p:nvPr/>
        </p:nvSpPr>
        <p:spPr>
          <a:xfrm>
            <a:off x="3491865" y="260350"/>
            <a:ext cx="538797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Обязательная часть  ООП</a:t>
            </a:r>
          </a:p>
        </p:txBody>
      </p:sp>
      <p:sp>
        <p:nvSpPr>
          <p:cNvPr id="9" name="Эллипс3"/>
          <p:cNvSpPr>
            <a:extLst>
              <a:ext uri="smNativeData">
                <pr:smNativeData xmlns:pr="pr" xmlns="" val="SMDATA_12_xqMBVRMAAAAlAAAAZgAAAA0AAAAAIAAAACAAAAAgAAAAIAAAAAAAAAABAAAAAAAAAAEAAABQAAAAAAAAAAAA8D8AAAAAAADwPw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/AAAAZAAAAAQAAACMAAAAjAAAAIw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SYsgAMAAAAEAAAAAAAAAAAAAAAAAAAAAAAAAAeAAAAaAAAAAAAAAAAAAAAAAAAAAAAAAAAAAAAECcAABAnAAAAAAAAAAAAAAAAAAAAAAAAAAAAAAAAAAAAAAAAAAAAABQAAAAAAAAAwMD/AAAAAABkAAAAMgAAAAAAAABkAAAAAAAAAH9/fwAKAAAAHwAAAFQAAAD//8wA////AQAAAAAAAAAAAAAAAAAAAAAAAAAAAAAAAAAAAAAAAAAA/8AAAH9/fwDG5/wDzMzMAMDA/wB/f38AAAAAAAAAAAAAAAAAAAAAAAAAAAAhAAAAGAAAABQAAAA6AQAAuggAANcMAABdEQAAAAAAAA=="/>
              </a:ext>
            </a:extLst>
          </p:cNvSpPr>
          <p:nvPr/>
        </p:nvSpPr>
        <p:spPr>
          <a:xfrm>
            <a:off x="199390" y="1418590"/>
            <a:ext cx="1887855" cy="1403985"/>
          </a:xfrm>
          <a:prstGeom prst="ellipse">
            <a:avLst/>
          </a:prstGeom>
          <a:solidFill>
            <a:srgbClr val="FFFFCC"/>
          </a:solidFill>
          <a:ln w="15875" cap="flat" cmpd="sng" algn="ctr">
            <a:solidFill>
              <a:srgbClr val="FFC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" name="БлокТекста4"/>
          <p:cNvSpPr txBox="1">
            <a:extLst>
              <a:ext uri="smNativeData">
                <pr:smNativeData xmlns:pr="pr" xmlns="" val="SMDATA_12_xqMBVRMAAAAlAAAAEgAAAA0AAAAAIAAAACAAAAAgAAAAI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DtAgAA/gkAACQLAAAZEAAAAAAAAA=="/>
              </a:ext>
            </a:extLst>
          </p:cNvSpPr>
          <p:nvPr/>
        </p:nvSpPr>
        <p:spPr>
          <a:xfrm>
            <a:off x="475615" y="1624330"/>
            <a:ext cx="1335405" cy="99250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20320" tIns="20320" rIns="20320" bIns="20320" numCol="1" anchor="ctr"/>
          <a:lstStyle/>
          <a:p>
            <a:pPr marL="0" marR="0" indent="0" algn="ctr" defTabSz="711200">
              <a:lnSpc>
                <a:spcPct val="90000"/>
              </a:lnSpc>
              <a:spcBef>
                <a:spcPts val="0"/>
              </a:spcBef>
              <a:spcAft>
                <a:spcPts val="67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приобретение опыта в видах деятельности</a:t>
            </a:r>
          </a:p>
        </p:txBody>
      </p:sp>
      <p:grpSp>
        <p:nvGrpSpPr>
          <p:cNvPr id="11" name="Группа4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JENAABXCgAAkxIAAFoPAAAAAAAA"/>
              </a:ext>
            </a:extLst>
          </p:cNvGrpSpPr>
          <p:nvPr/>
        </p:nvGrpSpPr>
        <p:grpSpPr>
          <a:xfrm>
            <a:off x="2205355" y="1680845"/>
            <a:ext cx="814070" cy="814705"/>
            <a:chOff x="2205355" y="1680845"/>
            <a:chExt cx="814070" cy="814705"/>
          </a:xfrm>
        </p:grpSpPr>
        <p:sp>
          <p:nvSpPr>
            <p:cNvPr id="13" name="АвтоФигура2"/>
            <p:cNvSpPr>
              <a:extLst>
                <a:ext uri="smNativeData">
                  <pr:smNativeData xmlns:pr="pr" xmlns="" val="SMDATA_12_xqMBVRMAAAAlAAAAigIAAA0AAAAAAAAAAAAAAAAAAAAAAAAAAAAAAAABAAAAAAAAAAEAAABQAAAAJXUCmggbzj8AAAAAAADgPwAAAAAAAOA/AAAAAAAA4D8AAAAAAADgPwAAAAAAAOA/AAAAAAAA4D8AAAAAAADgPwAAAAAAAOA/AAAAAAAA4D8CAAAAjAAAAAEAAAAAAAAArdb+A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t1v4A////AQAAAAAAAAAAAAAAAAAAAAAAAAAAAAAAAAAAAAAAAAAAAAAAAn9/fwDG5/wDzMzMAMDA/wB/f38AAAAAAAAAAAAAAAAAAAAAAAAAAAAhAAAAGAAAABQAAACRDQAAVwoAAJMSAABaDwAAAAAAAA=="/>
                </a:ext>
              </a:extLst>
            </p:cNvSpPr>
            <p:nvPr/>
          </p:nvSpPr>
          <p:spPr>
            <a:xfrm>
              <a:off x="2205355" y="1680845"/>
              <a:ext cx="814070" cy="814705"/>
            </a:xfrm>
            <a:prstGeom prst="mathPlus">
              <a:avLst>
                <a:gd name="adj1" fmla="val 23520"/>
              </a:avLst>
            </a:prstGeom>
            <a:solidFill>
              <a:srgbClr val="ADD6FE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12" name="БлокТекста5"/>
            <p:cNvSpPr txBox="1">
              <a:extLst>
                <a:ext uri="smNativeData">
                  <pr:smNativeData xmlns:pr="pr" xmlns="" val="SMDATA_12_xqMBVRMAAAAlAAAAEgAAAA0AAAAAAAAAAAAAAAAAAAAAA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CmMv8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A7DgAAQgwAAOkRAABvDQAAAAAAAA=="/>
                </a:ext>
              </a:extLst>
            </p:cNvSpPr>
            <p:nvPr/>
          </p:nvSpPr>
          <p:spPr>
            <a:xfrm>
              <a:off x="2313305" y="1992630"/>
              <a:ext cx="598170" cy="19113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577850">
                <a:lnSpc>
                  <a:spcPct val="90000"/>
                </a:lnSpc>
                <a:spcBef>
                  <a:spcPts val="0"/>
                </a:spcBef>
                <a:spcAft>
                  <a:spcPts val="545"/>
                </a:spcAft>
                <a:buNone/>
                <a:tabLst/>
                <a:defRPr lang="ru-RU" sz="1800" b="0" i="0" u="none" strike="noStrike" kern="1" spc="0" baseline="0">
                  <a:solidFill>
                    <a:srgbClr val="FFFFFF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 lang="ru-RU" sz="1300"/>
            </a:p>
          </p:txBody>
        </p:sp>
      </p:grpSp>
      <p:grpSp>
        <p:nvGrpSpPr>
          <p:cNvPr id="14" name="Группа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cTAACHCAAA0h8AACoRAAAAAAAA"/>
              </a:ext>
            </a:extLst>
          </p:cNvGrpSpPr>
          <p:nvPr/>
        </p:nvGrpSpPr>
        <p:grpSpPr>
          <a:xfrm>
            <a:off x="3133725" y="1386205"/>
            <a:ext cx="2038985" cy="1403985"/>
            <a:chOff x="3133725" y="1386205"/>
            <a:chExt cx="2038985" cy="1403985"/>
          </a:xfrm>
        </p:grpSpPr>
        <p:sp>
          <p:nvSpPr>
            <p:cNvPr id="16" name="Эллипс1"/>
            <p:cNvSpPr>
              <a:extLst>
                <a:ext uri="smNativeData">
                  <pr:smNativeData xmlns:pr="pr" xmlns="" val="SMDATA_12_xqMBVRMAAAAlAAAAZgAAAA0AAAAAIAAAACAAAAAgAAAAIAAAAAAAAAABAAAAAAAAAAEAAABQAAAAAAAAAAAA8D8AAAAAAADwPw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/AAAAZAAAAAQAAACMAAAAjAAAAIw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8wA////AQAAAAAAAAAAAAAAAAAAAAAAAAAAAAAAAAAAAAAAAAAA/8AAAH9/fwDG5/wDzMzMAMDA/wB/f38AAAAAAAAAAAAAAAAAAAAAAAAAAAAhAAAAGAAAABQAAABHEwAAhwgAANIfAAAqEQAAAAAAAA=="/>
                </a:ext>
              </a:extLst>
            </p:cNvSpPr>
            <p:nvPr/>
          </p:nvSpPr>
          <p:spPr>
            <a:xfrm>
              <a:off x="3133725" y="1386205"/>
              <a:ext cx="2038985" cy="1403985"/>
            </a:xfrm>
            <a:prstGeom prst="ellipse">
              <a:avLst/>
            </a:prstGeom>
            <a:solidFill>
              <a:srgbClr val="FFFFCC"/>
            </a:solidFill>
            <a:ln w="158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15" name="БлокТекста1"/>
            <p:cNvSpPr txBox="1">
              <a:extLst>
                <a:ext uri="smNativeData">
                  <pr:smNativeData xmlns:pr="pr" xmlns="" val="SMDATA_12_xqMBVRMAAAAlAAAAEgAAAA0AAAAAIAAAACAAAAAgAAAAI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AdFQAAywkAAPwdAADmDwAAAAAAAA=="/>
                </a:ext>
              </a:extLst>
            </p:cNvSpPr>
            <p:nvPr/>
          </p:nvSpPr>
          <p:spPr>
            <a:xfrm>
              <a:off x="3432175" y="1591945"/>
              <a:ext cx="1442085" cy="99250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20320" tIns="20320" rIns="20320" bIns="20320" numCol="1" anchor="ctr"/>
            <a:lstStyle/>
            <a:p>
              <a:pPr marL="0" marR="0" indent="0" algn="ctr" defTabSz="711200">
                <a:lnSpc>
                  <a:spcPct val="90000"/>
                </a:lnSpc>
                <a:spcBef>
                  <a:spcPts val="0"/>
                </a:spcBef>
                <a:spcAft>
                  <a:spcPts val="670"/>
                </a:spcAft>
                <a:buNone/>
                <a:tabLst/>
                <a:defRPr lang="ru-RU" sz="1800" b="0" i="0" u="none" strike="noStrike" kern="1" spc="0" baseline="0">
                  <a:solidFill>
                    <a:srgbClr val="FFFFFF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r>
                <a:rPr lang="ru-RU" sz="1600" b="1">
                  <a:solidFill>
                    <a:schemeClr val="tx1"/>
                  </a:solidFill>
                  <a:latin typeface="Times New Roman" pitchFamily="1"/>
                  <a:ea typeface="Candara" pitchFamily="2"/>
                  <a:cs typeface="Times New Roman" pitchFamily="1"/>
                </a:rPr>
                <a:t>развитие первичных представлений</a:t>
              </a:r>
            </a:p>
          </p:txBody>
        </p:sp>
      </p:grpSp>
      <p:grpSp>
        <p:nvGrpSpPr>
          <p:cNvPr id="17" name="Группа1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UgAABXCgAAiCUAAFoPAAAAAAAA"/>
              </a:ext>
            </a:extLst>
          </p:cNvGrpSpPr>
          <p:nvPr/>
        </p:nvGrpSpPr>
        <p:grpSpPr>
          <a:xfrm>
            <a:off x="5286375" y="1680845"/>
            <a:ext cx="814705" cy="814705"/>
            <a:chOff x="5286375" y="1680845"/>
            <a:chExt cx="814705" cy="814705"/>
          </a:xfrm>
        </p:grpSpPr>
        <p:sp>
          <p:nvSpPr>
            <p:cNvPr id="19" name="АвтоФигура1"/>
            <p:cNvSpPr>
              <a:extLst>
                <a:ext uri="smNativeData">
                  <pr:smNativeData xmlns:pr="pr" xmlns="" val="SMDATA_12_xqMBVRMAAAAlAAAAjgIAAA0AAAAAAAAAAAAAAAAAAAAAAAAAAAAAAAABAAAAAAAAAAEAAABQAAAAJXUCmggbvj8ldQKaCBvePwAAAAAAAOA/AAAAAAAA4D8AAAAAAADgPwAAAAAAAOA/AAAAAAAA4D8AAAAAAADgPwAAAAAAAOA/AAAAAAAA4D8CAAAAjAAAAAEAAAAAAAAArdb+A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BELdcMAAAAEAAAAAAAAAAAAAAAAAAAAAAAAAAeAAAAaAAAAAAAAAAAAAAAAAAAAAAAAAAAAAAAECcAABAnAAAAAAAAAAAAAAAAAAAAAAAAAAAAAAAAAAAAAAAAAAAAABQAAAAAAAAAwMD/AAAAAABkAAAAMgAAAAAAAABkAAAAAAAAAH9/fwAKAAAAHwAAAFQAAACt1v4A////AQAAAAAAAAAAAAAAAAAAAAAAAAAAAAAAAAAAAAAAAAAAAAAAAn9/fwDG5/wDzMzMAMDA/wB/f38AAAAAAAAAAAAAAAAAAAAAAAAAAAAhAAAAGAAAABQAAACFIAAAVwoAAIglAABaDwAAAAAAAA=="/>
                </a:ext>
              </a:extLst>
            </p:cNvSpPr>
            <p:nvPr/>
          </p:nvSpPr>
          <p:spPr>
            <a:xfrm>
              <a:off x="5286375" y="1680845"/>
              <a:ext cx="814705" cy="814705"/>
            </a:xfrm>
            <a:prstGeom prst="mathEqual">
              <a:avLst>
                <a:gd name="adj1" fmla="val 23520"/>
                <a:gd name="adj2" fmla="val 11760"/>
              </a:avLst>
            </a:prstGeom>
            <a:solidFill>
              <a:srgbClr val="ADD6FE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18" name="БлокТекста3"/>
            <p:cNvSpPr txBox="1">
              <a:extLst>
                <a:ext uri="smNativeData">
                  <pr:smNativeData xmlns:pr="pr" xmlns="" val="SMDATA_12_xqMBVRMAAAAlAAAAEgAAAA0AAAAAAAAAAAAAAAAAAAAAA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AvIQAAXwsAAN4kAABSDgAAAAAAAA=="/>
                </a:ext>
              </a:extLst>
            </p:cNvSpPr>
            <p:nvPr/>
          </p:nvSpPr>
          <p:spPr>
            <a:xfrm>
              <a:off x="5394325" y="1848485"/>
              <a:ext cx="598805" cy="47942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1511300">
                <a:lnSpc>
                  <a:spcPct val="90000"/>
                </a:lnSpc>
                <a:spcBef>
                  <a:spcPts val="0"/>
                </a:spcBef>
                <a:spcAft>
                  <a:spcPts val="1425"/>
                </a:spcAft>
                <a:buNone/>
                <a:tabLst/>
                <a:defRPr lang="ru-RU" sz="1800" b="0" i="0" u="none" strike="noStrike" kern="1" spc="0" baseline="0">
                  <a:solidFill>
                    <a:srgbClr val="FFFFFF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 lang="ru-RU" sz="3400"/>
            </a:p>
          </p:txBody>
        </p:sp>
      </p:grpSp>
      <p:grpSp>
        <p:nvGrpSpPr>
          <p:cNvPr id="20" name="Группа2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EmAADMCQAAmDYAABARAAAAAAAA"/>
              </a:ext>
            </a:extLst>
          </p:cNvGrpSpPr>
          <p:nvPr/>
        </p:nvGrpSpPr>
        <p:grpSpPr>
          <a:xfrm>
            <a:off x="6218555" y="1592580"/>
            <a:ext cx="2656205" cy="1181100"/>
            <a:chOff x="6218555" y="1592580"/>
            <a:chExt cx="2656205" cy="1181100"/>
          </a:xfrm>
        </p:grpSpPr>
        <p:sp>
          <p:nvSpPr>
            <p:cNvPr id="22" name="Эллипс2"/>
            <p:cNvSpPr>
              <a:extLst>
                <a:ext uri="smNativeData">
                  <pr:smNativeData xmlns:pr="pr" xmlns="" val="SMDATA_12_xqMBVRMAAAAlAAAAZgAAAA0AAAAAIAAAACAAAAAgAAAAIAAAAAAAAAABAAAAAAAAAAEAAABQAAAAAAAAAAAA8D8AAAAAAADwPw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/AAAAZAAAAAQAAACMAAAAjAAAAIw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8wA////AQAAAAAAAAAAAAAAAAAAAAAAAAAAAAAAAAAAAAAAAAAA/8AAAH9/fwDG5/wDzMzMAMDA/wB/f38AAAAAAAAAAAAAAAAAAAAAAAAAAAAhAAAAGAAAABQAAABBJgAAzAkAAJg2AAAQEQAAAAAAAA=="/>
                </a:ext>
              </a:extLst>
            </p:cNvSpPr>
            <p:nvPr/>
          </p:nvSpPr>
          <p:spPr>
            <a:xfrm>
              <a:off x="6218555" y="1592580"/>
              <a:ext cx="2656205" cy="1181100"/>
            </a:xfrm>
            <a:prstGeom prst="ellipse">
              <a:avLst/>
            </a:prstGeom>
            <a:solidFill>
              <a:srgbClr val="FFFFCC"/>
            </a:solidFill>
            <a:ln w="15875" cap="flat" cmpd="sng" algn="ctr">
              <a:solidFill>
                <a:srgbClr val="FFC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sp>
        <p:sp>
          <p:nvSpPr>
            <p:cNvPr id="21" name="БлокТекста2"/>
            <p:cNvSpPr txBox="1">
              <a:extLst>
                <a:ext uri="smNativeData">
                  <pr:smNativeData xmlns:pr="pr" xmlns="" val="SMDATA_12_xqMBVRMAAAAlAAAAEgAAAA0AAAAAIAAAACAAAAAgAAAAI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C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CmKAAA3AoAADM0AAAAEAAAAAAAAA=="/>
                </a:ext>
              </a:extLst>
            </p:cNvSpPr>
            <p:nvPr/>
          </p:nvSpPr>
          <p:spPr>
            <a:xfrm>
              <a:off x="6607810" y="1765300"/>
              <a:ext cx="1877695" cy="83566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20320" tIns="20320" rIns="20320" bIns="20320" numCol="1" anchor="ctr"/>
            <a:lstStyle/>
            <a:p>
              <a:pPr marL="0" marR="0" indent="0" algn="ctr" defTabSz="711200">
                <a:lnSpc>
                  <a:spcPct val="90000"/>
                </a:lnSpc>
                <a:spcBef>
                  <a:spcPts val="0"/>
                </a:spcBef>
                <a:spcAft>
                  <a:spcPts val="670"/>
                </a:spcAft>
                <a:buNone/>
                <a:tabLst/>
                <a:defRPr lang="ru-RU" sz="1800" b="0" i="0" u="none" strike="noStrike" kern="1" spc="0" baseline="0">
                  <a:solidFill>
                    <a:srgbClr val="FFFFFF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r>
                <a:rPr lang="ru-RU" sz="1600" b="1">
                  <a:solidFill>
                    <a:schemeClr val="tx1"/>
                  </a:solidFill>
                  <a:latin typeface="Times New Roman" pitchFamily="1"/>
                  <a:ea typeface="Candara" pitchFamily="2"/>
                  <a:cs typeface="Times New Roman" pitchFamily="1"/>
                </a:rPr>
                <a:t>задачи становления первичной ценностной ориентации и социализации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Скругленный прямоугольник 2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bAQAAggIAADQiAACEKQAAAAAAAA=="/>
              </a:ext>
            </a:extLst>
          </p:cNvSpPr>
          <p:nvPr/>
        </p:nvSpPr>
        <p:spPr>
          <a:xfrm>
            <a:off x="179705" y="407670"/>
            <a:ext cx="5380355" cy="634111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Приобретение опыта в видах деятельности: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двигательной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в том числе в основных движениях (ходьбе, беге, прыжках, лазанье и др.), а также при катании на самокате, санках, велосипеде, ходьбе на лыжах, в спортивных играх;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игровой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(сюжетной игры, в том числе сюжетно-ролевой, режиссёрской и игры с правилами);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коммуникативной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(конструктивного общения и взаимодействия со взрослыми и сверстниками, устной речью как основным средством общения);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познавательно-исследовательской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(исследования объектов окружающего мира и экспериментирования с ними);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восприятия художественной литературы и фольклора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элементарной трудовой деятельности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(самообслуживания, бытового труда, труда в природе);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конструирования из различных материалов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(строительного материала, конструкторов, модулей, бумаги, природного материала и т.д.);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изобразительной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(рисования, лепки, аппликации);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музыкальной (пения, музыкально-ритмических движений, игры на детских музыкальных инструментах).</a:t>
            </a:r>
          </a:p>
        </p:txBody>
      </p:sp>
      <p:sp>
        <p:nvSpPr>
          <p:cNvPr id="9" name="Скругленный прямоугольник 3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2IwAAfAIAABA3AAB4KQAAAAAAAA=="/>
              </a:ext>
            </a:extLst>
          </p:cNvSpPr>
          <p:nvPr/>
        </p:nvSpPr>
        <p:spPr>
          <a:xfrm>
            <a:off x="5723890" y="403860"/>
            <a:ext cx="3227070" cy="633730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Развитие первичных представлений: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о себе, других людях, социальных нормах и культурных традициях общения, объектах окружающего мира (предметах, явлениях, отношениях);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sz="1600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sz="1600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о планете Земля как общем доме людей, об особенностях её природы, многообразии культур стран и народов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A1AgAA4gAAAM42AADcBAAAAAAAAA=="/>
              </a:ext>
            </a:extLst>
          </p:cNvSpPr>
          <p:nvPr/>
        </p:nvSpPr>
        <p:spPr>
          <a:xfrm>
            <a:off x="358775" y="143510"/>
            <a:ext cx="855027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условиям реализации ООП </a:t>
            </a:r>
          </a:p>
        </p:txBody>
      </p:sp>
      <p:sp>
        <p:nvSpPr>
          <p:cNvPr id="9" name="Левая фигурная скобка 3"/>
          <p:cNvSpPr>
            <a:extLst>
              <a:ext uri="smNativeData">
                <pr:smNativeData xmlns:pr="pr" xmlns="" val="SMDATA_12_xqMBVRMAAAAlAAAAggAAAA0AAAAAkAAAAEgAAACQAAAASAAAAAAAAAABAAAAAAAAAAEAAABQAAAAmH0hy93/7z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MAAAAAj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wAAAAH9/fwDG5/wDzMzMAMDA/wB/f38AAAAAAAAAAAAAAAAAAAAAAAAAAAAhAAAAGAAAABQAAABSAwAAGxEAACkzAACnFAAAAAAAAA=="/>
              </a:ext>
            </a:extLst>
          </p:cNvSpPr>
          <p:nvPr/>
        </p:nvSpPr>
        <p:spPr>
          <a:xfrm rot="16200000">
            <a:off x="4139565" y="-819150"/>
            <a:ext cx="576580" cy="7776845"/>
          </a:xfrm>
          <a:prstGeom prst="leftBrace">
            <a:avLst>
              <a:gd name="adj1" fmla="val 0"/>
              <a:gd name="adj2" fmla="val 50000"/>
            </a:avLst>
          </a:prstGeom>
          <a:noFill/>
          <a:ln w="2222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/>
          </a:p>
        </p:txBody>
      </p:sp>
      <p:sp>
        <p:nvSpPr>
          <p:cNvPr id="10" name="Скругленный прямоугольник 5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BqAQAApxQAAM82AAAHKQAAAAAAAA=="/>
              </a:ext>
            </a:extLst>
          </p:cNvSpPr>
          <p:nvPr/>
        </p:nvSpPr>
        <p:spPr>
          <a:xfrm>
            <a:off x="229870" y="3357245"/>
            <a:ext cx="8679815" cy="331216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РЕЗУЛЬТАТ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-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создание социальной ситуации развития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для участников образовательных отношений, включая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создание образовательной среды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которая: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sz="1600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гарантирует охрану и укрепление физического и психического здоровья воспитанников;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sz="1600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обеспечивает эмоциональное и морально-нравственное благополучие воспитанников;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sz="1600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способствует профессиональному развитию педагогических работников;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sz="1600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создаёт условия для развивающего вариативного дошкольного образования;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sz="1600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обеспечивает его открытость и мотивирующий характер.</a:t>
            </a:r>
          </a:p>
        </p:txBody>
      </p:sp>
      <p:sp>
        <p:nvSpPr>
          <p:cNvPr id="11" name="Скругленный прямоугольник 6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Mbb9DP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Gl+EAH9/fwDG5/wDzMzMAMDA/wB/f38AAAAAAAAAAAAAAAAAAAAAAAAAAAAhAAAAGAAAABQAAABJAQAAMQkAANkKAAABEAAAAAAAAA=="/>
              </a:ext>
            </a:extLst>
          </p:cNvSpPr>
          <p:nvPr/>
        </p:nvSpPr>
        <p:spPr>
          <a:xfrm>
            <a:off x="208915" y="1494155"/>
            <a:ext cx="1554480" cy="11074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психолого-педагогические условия</a:t>
            </a:r>
          </a:p>
        </p:txBody>
      </p:sp>
      <p:sp>
        <p:nvSpPr>
          <p:cNvPr id="12" name="Скругленный прямоугольник 7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Mbb9DP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Gl+EAH9/fwDG5/wDzMzMAMDA/wB/f38AAAAAAAAAAAAAAAAAAAAAAAAAAAAhAAAAGAAAABQAAADrCwAAIwUAAHsVAADyCwAAAAAAAA=="/>
              </a:ext>
            </a:extLst>
          </p:cNvSpPr>
          <p:nvPr/>
        </p:nvSpPr>
        <p:spPr>
          <a:xfrm>
            <a:off x="1937385" y="835025"/>
            <a:ext cx="1554480" cy="11068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кадровые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условия</a:t>
            </a:r>
          </a:p>
        </p:txBody>
      </p:sp>
      <p:sp>
        <p:nvSpPr>
          <p:cNvPr id="13" name="Скругленный прямоугольник 8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Mbb9DP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Gl+EAH9/fwDG5/wDzMzMAMDA/wB/f38AAAAAAAAAAAAAAAAAAAAAAAAAAAAhAAAAGAAAABQAAAB1FgAA4QoAAAUgAACxEQAAAAAAAA=="/>
              </a:ext>
            </a:extLst>
          </p:cNvSpPr>
          <p:nvPr/>
        </p:nvSpPr>
        <p:spPr>
          <a:xfrm>
            <a:off x="3650615" y="1768475"/>
            <a:ext cx="1554480" cy="11074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материально-технические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условия</a:t>
            </a:r>
          </a:p>
        </p:txBody>
      </p:sp>
      <p:sp>
        <p:nvSpPr>
          <p:cNvPr id="14" name="Скругленный прямоугольник 9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Mbb9DP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Gl+EAH9/fwDG5/wDzMzMAMDA/wB/f38AAAAAAAAAAAAAAAAAAAAAAAAAAAAhAAAAGAAAABQAAADBIAAASQUAAFEqAAAZDAAAAAAAAA=="/>
              </a:ext>
            </a:extLst>
          </p:cNvSpPr>
          <p:nvPr/>
        </p:nvSpPr>
        <p:spPr>
          <a:xfrm>
            <a:off x="5324475" y="859155"/>
            <a:ext cx="1554480" cy="110744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финансовые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условия</a:t>
            </a:r>
          </a:p>
        </p:txBody>
      </p:sp>
      <p:sp>
        <p:nvSpPr>
          <p:cNvPr id="15" name="Скругленный прямоугольник 10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Mbb9DP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Gl+EAH9/fwDG5/wDzMzMAMDA/wB/f38AAAAAAAAAAAAAAAAAAAAAAAAAAAAhAAAAGAAAABQAAAASLAAAsQgAAKM1AACADwAAAAAAAA=="/>
              </a:ext>
            </a:extLst>
          </p:cNvSpPr>
          <p:nvPr/>
        </p:nvSpPr>
        <p:spPr>
          <a:xfrm>
            <a:off x="7164070" y="1412875"/>
            <a:ext cx="1555115" cy="110680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развивающая</a:t>
            </a: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4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предметно-пространственная среда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D3AAAAKQEAAEs2AABqBAAAAAAAAA=="/>
              </a:ext>
            </a:extLst>
          </p:cNvSpPr>
          <p:nvPr/>
        </p:nvSpPr>
        <p:spPr>
          <a:xfrm>
            <a:off x="156845" y="188595"/>
            <a:ext cx="8669020" cy="5289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результатам освоения ООП</a:t>
            </a:r>
          </a:p>
        </p:txBody>
      </p:sp>
      <p:sp>
        <p:nvSpPr>
          <p:cNvPr id="9" name="Скругленный прямоугольник 3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TAQAAHw0AAHg2AADhEgAAAAAAAA=="/>
              </a:ext>
            </a:extLst>
          </p:cNvSpPr>
          <p:nvPr/>
        </p:nvSpPr>
        <p:spPr>
          <a:xfrm>
            <a:off x="174625" y="2132965"/>
            <a:ext cx="8679815" cy="93599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ребёнок проявляет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инициативность и самостоятельность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в разных видах деятельности – игре, общении, конструировании и др. Способен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выбирать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себе род занятий, участников совместной деятельности, обнаруживает способность к воплощению разнообразных замыслов;</a:t>
            </a:r>
          </a:p>
        </p:txBody>
      </p:sp>
      <p:sp>
        <p:nvSpPr>
          <p:cNvPr id="10" name="Прямоугольник 2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EAAAAAAAAA2Oz/L/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AAAAAH9/fwDG5/wDzMzMAMDA/wB/f38AAAAAAAAAAAAAAAAAAAAAAAAAAAAhAAAAGAAAABQAAABTAQAAzgcAAGA1AABnCwAAAAAAAA=="/>
              </a:ext>
            </a:extLst>
          </p:cNvSpPr>
          <p:nvPr/>
        </p:nvSpPr>
        <p:spPr>
          <a:xfrm>
            <a:off x="215265" y="1268730"/>
            <a:ext cx="8461375" cy="584835"/>
          </a:xfrm>
          <a:prstGeom prst="rect">
            <a:avLst/>
          </a:prstGeom>
          <a:solidFill>
            <a:schemeClr val="folHlink">
              <a:tint val="2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Целевые  ориентиры ДО </a:t>
            </a:r>
            <a:r>
              <a:rPr lang="ru-RU" sz="1600">
                <a:solidFill>
                  <a:srgbClr val="000000"/>
                </a:solidFill>
                <a:latin typeface="Times New Roman" pitchFamily="1"/>
                <a:ea typeface="Candara" pitchFamily="2"/>
                <a:cs typeface="Times New Roman" pitchFamily="1"/>
              </a:rPr>
              <a:t>-  </a:t>
            </a:r>
            <a:r>
              <a:rPr lang="ru-RU" sz="1600" b="1">
                <a:solidFill>
                  <a:srgbClr val="000000"/>
                </a:solidFill>
                <a:latin typeface="Times New Roman" pitchFamily="1"/>
                <a:ea typeface="Candara" pitchFamily="2"/>
                <a:cs typeface="Times New Roman" pitchFamily="1"/>
              </a:rPr>
              <a:t>социальные и психологические характеристики возможных достижений ребёнка на этапе завершения уровня ДО.</a:t>
            </a:r>
          </a:p>
        </p:txBody>
      </p:sp>
      <p:sp>
        <p:nvSpPr>
          <p:cNvPr id="11" name="Скругленный прямоугольник 7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CnAAAAGBUAAHg2AACzHQAAAAAAAA=="/>
              </a:ext>
            </a:extLst>
          </p:cNvSpPr>
          <p:nvPr/>
        </p:nvSpPr>
        <p:spPr>
          <a:xfrm>
            <a:off x="106045" y="3429000"/>
            <a:ext cx="8748395" cy="139890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ребёнок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уверен в своих силах, открыт внешнему миру, положительно относится к себе и к другим, обладает чувством собственного достоинства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. Активно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взаимодействует со сверстниками и взрослыми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участвует в совместных играх. Способен договариваться, учитывать интересы и чувства других, сопереживать неудачам и радоваться успехам других, стараться разрешать конфликты;</a:t>
            </a:r>
          </a:p>
        </p:txBody>
      </p:sp>
      <p:sp>
        <p:nvSpPr>
          <p:cNvPr id="12" name="Скругленный прямоугольник 12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CnAAAA1x4AAHg2AAAWJwAAAAAAAA=="/>
              </a:ext>
            </a:extLst>
          </p:cNvSpPr>
          <p:nvPr/>
        </p:nvSpPr>
        <p:spPr>
          <a:xfrm>
            <a:off x="106045" y="5013325"/>
            <a:ext cx="8748395" cy="134048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ребёнок обладает развитым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воображением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которое реализуется в разных видах деятельности. Способность ребёнка к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фантазии, творчеству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интенсивно развивается и проявляется в игре. Ребёнок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владеет разными формами и видами игры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. Умеет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подчиняться разным правилам и социальным нормам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различать условную и реальную ситуации, в том числе игровую и учебную;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Скругленный прямоугольник 3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2AAAAFRkAAFs2AAATKQAAAAAAAA=="/>
              </a:ext>
            </a:extLst>
          </p:cNvSpPr>
          <p:nvPr/>
        </p:nvSpPr>
        <p:spPr>
          <a:xfrm>
            <a:off x="156210" y="4077335"/>
            <a:ext cx="8679815" cy="259969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ребёнок проявляет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любознательность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задаёт вопросы, касающиеся близких и далёких предметов и явлений, интересуется причинно-следственными связями (как? почему? зачем?), пытается самостоятельно придумывать объяснения явлениям природы и поступкам людей. Склонен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наблюдать, экспериментировать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. Обладает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начальными знаниями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о себе, о предметном, природном, социальном и культурном мире, в котором он живёт. Знаком с книжной культурой, с детской литературой, обладает элементарными представлениями из области живой природы, естествознания, математики, истории и т. п., у ребёнка складываются предпосылки грамотности. Ребёнок способен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к принятию собственных решений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опираясь на свои знания и умения в различных сферах действительности.</a:t>
            </a:r>
          </a:p>
        </p:txBody>
      </p:sp>
      <p:sp>
        <p:nvSpPr>
          <p:cNvPr id="9" name="Скругленный прямоугольник 4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2AAAAUhMAAFs2AABtFwAAAAAAAA=="/>
              </a:ext>
            </a:extLst>
          </p:cNvSpPr>
          <p:nvPr/>
        </p:nvSpPr>
        <p:spPr>
          <a:xfrm>
            <a:off x="156210" y="3140710"/>
            <a:ext cx="8679815" cy="66738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ребёнок способен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к волевым усилиям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в разных видах деятельности, преодолевать сиюминутные побуждения, доводить до конца начатое дело;</a:t>
            </a:r>
          </a:p>
        </p:txBody>
      </p:sp>
      <p:sp>
        <p:nvSpPr>
          <p:cNvPr id="10" name="Скругленный прямоугольник 5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jAAAArQwAAEg2AADgEQAAAAAAAA=="/>
              </a:ext>
            </a:extLst>
          </p:cNvSpPr>
          <p:nvPr/>
        </p:nvSpPr>
        <p:spPr>
          <a:xfrm>
            <a:off x="144145" y="2060575"/>
            <a:ext cx="8679815" cy="84518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у ребёнка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развита крупная и мелкая мот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орика. Он может контролировать свои движения и управлять ими, обладает развитой потребностью бегать, прыгать, мастерить поделки из различных материалов и т. п.;</a:t>
            </a:r>
          </a:p>
        </p:txBody>
      </p:sp>
      <p:sp>
        <p:nvSpPr>
          <p:cNvPr id="11" name="Скругленный прямоугольник 6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pAQAAegYAAI42AABZCwAAAAAAAA=="/>
              </a:ext>
            </a:extLst>
          </p:cNvSpPr>
          <p:nvPr/>
        </p:nvSpPr>
        <p:spPr>
          <a:xfrm>
            <a:off x="188595" y="1052830"/>
            <a:ext cx="8679815" cy="79184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творческие способности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ребёнка также проявляются в рисовании, придумывании сказок, танцах, пении и т. п. Ребёнок может фантазировать вслух, играть звуками и словами. Хорошо понимает устную речь и может выражать свои мысли и желания;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Скругленный прямоугольник 1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yAQAAogcAAJc2AAC8CwAAAAAAAA=="/>
              </a:ext>
            </a:extLst>
          </p:cNvSpPr>
          <p:nvPr/>
        </p:nvSpPr>
        <p:spPr>
          <a:xfrm>
            <a:off x="194310" y="1240790"/>
            <a:ext cx="8679815" cy="66675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определяются </a:t>
            </a:r>
            <a:r>
              <a:rPr lang="ru-RU" sz="1600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независимо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от форм реализации Программы, а также от её характера, особенностей развития воспитанников и видов Организации, реализующей Программу.</a:t>
            </a:r>
          </a:p>
        </p:txBody>
      </p:sp>
      <p:sp>
        <p:nvSpPr>
          <p:cNvPr id="9" name="Скругленный прямоугольник 2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yAQAAVg8AALQ2AAD3GQAAAAAAAA=="/>
              </a:ext>
            </a:extLst>
          </p:cNvSpPr>
          <p:nvPr/>
        </p:nvSpPr>
        <p:spPr>
          <a:xfrm>
            <a:off x="194310" y="2493010"/>
            <a:ext cx="8698230" cy="172783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не подлежат непосредственной оценке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в том числе в виде педагогической диагностики (мониторинга), и </a:t>
            </a: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не являются основанием для их формального сравнения с реальными достижениями детей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. 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Они </a:t>
            </a: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не являются основой объективной оценки 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соответствия установленным требованиям образовательной деятельности и подготовки воспитанников. 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Освоение Программы не сопровождается проведением промежуточных аттестаций и итоговой аттестации воспитанников.</a:t>
            </a:r>
          </a:p>
        </p:txBody>
      </p:sp>
      <p:sp>
        <p:nvSpPr>
          <p:cNvPr id="10" name="Скругленный прямоугольник 3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VAQAAZR4AAHo2AADtJQAAAAAAAA=="/>
              </a:ext>
            </a:extLst>
          </p:cNvSpPr>
          <p:nvPr/>
        </p:nvSpPr>
        <p:spPr>
          <a:xfrm>
            <a:off x="175895" y="4940935"/>
            <a:ext cx="8679815" cy="122428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выступают основаниями преемственности дошкольного и начального общего образования</a:t>
            </a:r>
            <a:r>
              <a:rPr lang="ru-RU" sz="1600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. При соблюдении требований к условиям реализации Программы настоящие целевые ориентиры </a:t>
            </a:r>
            <a:r>
              <a:rPr lang="ru-RU" sz="1600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предполагают формирование у детей дошкольного возраста предпосылок учебной деятельности на этапе завершения ими дошкольного образования.</a:t>
            </a:r>
          </a:p>
        </p:txBody>
      </p:sp>
      <p:sp>
        <p:nvSpPr>
          <p:cNvPr id="11" name="Прямоугольник 4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DWFwAAxAEAANg2AAC+BQAAAAAAAA=="/>
              </a:ext>
            </a:extLst>
          </p:cNvSpPr>
          <p:nvPr/>
        </p:nvSpPr>
        <p:spPr>
          <a:xfrm>
            <a:off x="3874770" y="287020"/>
            <a:ext cx="5040630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Целевые ориентиры 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X///8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Скругленный прямоугольник 1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BTAQAAZwEAALM3AADWFwAAAAAAAA=="/>
              </a:ext>
            </a:extLst>
          </p:cNvSpPr>
          <p:nvPr/>
        </p:nvSpPr>
        <p:spPr>
          <a:xfrm>
            <a:off x="215265" y="227965"/>
            <a:ext cx="8839200" cy="364680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являются </a:t>
            </a:r>
            <a:r>
              <a:rPr lang="ru-RU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ориентирами</a:t>
            </a: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для: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учредителей Организаций для построения образовательной политики с учётом целей дошкольного образования, общих для всего образовательного пространства РФ;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педагогов и администрации Организаций для решения задач: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формирования Программы;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анализа своей профессиональной деятельности;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– взаимодействия с семьями воспитанников;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авторов образовательных программ дошкольного образования;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исследователей при формировании исследовательских программ для изучения характеристик образования детей в возрасте от 2 месяцев до 8 лет;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родителей (законных представителей) детей от 2 месяцев до 8 лет для их информированности относительно целей дошкольного образования, общих для всего образовательного пространства РФ;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широкой общественности.</a:t>
            </a:r>
          </a:p>
        </p:txBody>
      </p:sp>
      <p:sp>
        <p:nvSpPr>
          <p:cNvPr id="9" name="Скругленный прямоугольник 2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BDAQAARxgAAMk3AABzKAAAAAAAAA=="/>
              </a:ext>
            </a:extLst>
          </p:cNvSpPr>
          <p:nvPr/>
        </p:nvSpPr>
        <p:spPr>
          <a:xfrm>
            <a:off x="205105" y="3946525"/>
            <a:ext cx="8863330" cy="262890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не могут служить непосредственным основанием при решении управленческих задач</a:t>
            </a: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, включая: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аттестацию педагогических кадров;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оценку качества образования;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оценку как итогового, так и промежуточного уровня развития воспитанников, в том числе в рамках мониторинга (в форме тестирования, с использованием методов, основанных на наблюдении, или иных методов измерения результативности детей);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оценку выполнения муниципального (государственного) задания посредством их включения в показатели качества выполнения задания;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● распределение стимулирующего фонда оплаты труда работников Организации.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IigE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QAAAA0AAAAAkAAAAEgAAACQAAAASAAAAAAAAAAAAAAAAAAAAAEAAABQAAAAhbacS3FV1T8AAAAAAADgPwAAAAAAAOA/AAAAAAAA4D8AAAAAAADgPwAAAAAAAOA/AAAAAAAA4D8AAAAAAADgPwAAAAAAAOA/AAAAAAAA4D8CAAAAjAAAAAEAAAAAAAAA2Oz/L/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P/s2P8MAAAAEAAAAAAAAAAAAAAAAAAAAAAAAAAeAAAAaAAAAAAAAAAAAAAAAAAAAAAAAAAAAAAAECcAABAnAAAAAAAAAAAAAAAAAAAAAAAAAAAAAAAAAAAAAAAAAAAAABQAAAAAAAAAwMD/AAAAAABkAAAAMgAAAAAAAABkAAAAAAAAAH9/fwAKAAAAHwAAAFQAAADY7P8o////AQAAAAAAAAAAAAAAAAAAAAAAAAAAAAAAAAAAAAAAAAAAAAAAAH9/fwDG5/wDzMzMAMDA/wB/f38AAAAAAAAAAAAAAAAAAAAAAAAAAAAhAAAAGAAAABQAAABTAQAA5A8AABI3AABIIAAAAAAAAA=="/>
              </a:ext>
            </a:extLst>
          </p:cNvSpPr>
          <p:nvPr/>
        </p:nvSpPr>
        <p:spPr>
          <a:xfrm>
            <a:off x="215265" y="2583180"/>
            <a:ext cx="8736965" cy="266446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0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Используемые материалы: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0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0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latin typeface="Times New Roman" pitchFamily="1"/>
                <a:ea typeface="Candara" pitchFamily="2"/>
                <a:cs typeface="Times New Roman" pitchFamily="1"/>
              </a:rPr>
              <a:t>Проект Федерального государственного образовательного стандарта  дошкольного образования от 13.06.2013 г.;</a:t>
            </a: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DmHQAADAIAAEkxAAAGBgAAAAAAAA=="/>
              </a:ext>
            </a:extLst>
          </p:cNvSpPr>
          <p:nvPr/>
        </p:nvSpPr>
        <p:spPr>
          <a:xfrm>
            <a:off x="4860290" y="332740"/>
            <a:ext cx="315150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000000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Понятие ФГОС</a:t>
            </a:r>
          </a:p>
        </p:txBody>
      </p:sp>
      <p:sp>
        <p:nvSpPr>
          <p:cNvPr id="9" name="Скругленный прямоугольник 4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iAAAAEAcAAM02AADGEAAAAAAAAA=="/>
              </a:ext>
            </a:extLst>
          </p:cNvSpPr>
          <p:nvPr/>
        </p:nvSpPr>
        <p:spPr>
          <a:xfrm>
            <a:off x="143510" y="1148080"/>
            <a:ext cx="8764905" cy="157861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«</a:t>
            </a:r>
            <a:r>
              <a:rPr lang="ru-RU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Стандарт</a:t>
            </a: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– комплекс норм, правил, требований, которые устанавливаются на основе достижений науки, техники и передового опыта; минимальные требования (к продукции), устанавливаемые с целью защиты здоровья и безопасности потребителей; гарантии – условия и механизмы, обеспечивающие беспрепятственное пользование правами и их всестороннюю охрану»</a:t>
            </a:r>
          </a:p>
        </p:txBody>
      </p:sp>
      <p:sp>
        <p:nvSpPr>
          <p:cNvPr id="10" name="Скругленный прямоугольник 5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yAAAANxEAAEs2AAB+KQAAAAAAAA=="/>
              </a:ext>
            </a:extLst>
          </p:cNvSpPr>
          <p:nvPr/>
        </p:nvSpPr>
        <p:spPr>
          <a:xfrm>
            <a:off x="153670" y="2798445"/>
            <a:ext cx="8672195" cy="394652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Стандарт в образовании </a:t>
            </a: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должен выступать гарантией конституционного права российского гражданина, права любого человека на качественное образование.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ФГОС</a:t>
            </a: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- система основных параметров, которые принимаются в качестве государственной нормы образованности, отражающей общественный идеал и учитывающей возможности реальной личности и системы образования по достижению этого идеала.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solidFill>
                <a:schemeClr val="tx1"/>
              </a:solidFill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ФГОС ДО</a:t>
            </a: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 отражает согласованные социально-культурные, общественно-государственные ожидания относительно уровня ДО, которые являются ориентирами для учредителей дошкольных Организаций, специалистов системы образования, семей воспитанников и широкой общественности.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DIHgAAAQIAANoyAAD7BQAAAAAAAA=="/>
              </a:ext>
            </a:extLst>
          </p:cNvSpPr>
          <p:nvPr/>
        </p:nvSpPr>
        <p:spPr>
          <a:xfrm>
            <a:off x="5003800" y="325755"/>
            <a:ext cx="3262630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Цели  ФГОС ДО</a:t>
            </a:r>
          </a:p>
        </p:txBody>
      </p:sp>
      <p:sp>
        <p:nvSpPr>
          <p:cNvPr id="9" name="Прямоугольник 2"/>
          <p:cNvSpPr>
            <a:extLst>
              <a:ext uri="smNativeData">
                <pr:smNativeData xmlns:pr="pr" xmlns="" val="SMDATA_12_xqMBVRMAAAAlAAAAZQAAAE0AAAAAkAAAAEgAAACQAAAASAAAAAAAAAAAAAAAAAAAAAEAAABQAAAAhbacS3FV1T8AAAAAAADgPwAAAAAAAOA/AAAAAAAA4D8AAAAAAADgPwAAAAAAAOA/AAAAAAAA4D8AAAAAAADgPwAAAAAAAOA/AAAAAAAA4D8CAAAAjAAAAAEAAAAAAAAA2Oz/L/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AAAAAH9/fwDG5/wDzMzMAMDA/wB/f38AAAAAAAAAAAAAAAAAAAAAAAAAAAAhAAAAGAAAABQAAACmAgAAdgoAAJozAACMIQAAAAAAAA=="/>
              </a:ext>
            </a:extLst>
          </p:cNvSpPr>
          <p:nvPr/>
        </p:nvSpPr>
        <p:spPr>
          <a:xfrm>
            <a:off x="430530" y="1700530"/>
            <a:ext cx="7957820" cy="375285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t>  </a:t>
            </a: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обеспечение государством равенства возможностей для каждого ребёнка в получении качественного дошкольного образования;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800" b="1" i="0" u="none" strike="noStrike" kern="1" spc="0" baseline="0">
                <a:solidFill>
                  <a:schemeClr val="tx1"/>
                </a:solidFill>
                <a:effectLst/>
                <a:latin typeface="Times New Roman" pitchFamily="1"/>
                <a:ea typeface="Candara" pitchFamily="2"/>
                <a:cs typeface="Times New Roman" pitchFamily="1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обеспечение 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освоения;</a:t>
            </a: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800" b="1" i="0" u="none" strike="noStrike" kern="1" spc="0" baseline="0">
                <a:solidFill>
                  <a:schemeClr val="tx1"/>
                </a:solidFill>
                <a:effectLst/>
                <a:latin typeface="Times New Roman" pitchFamily="1"/>
                <a:ea typeface="Candara" pitchFamily="2"/>
                <a:cs typeface="Times New Roman" pitchFamily="1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 сохранение единства образовательного пространства Российской Федерации относительно уровня дошкольного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E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CgHQAAuAAAADo0AACyBAAAAAAAAA=="/>
              </a:ext>
            </a:extLst>
          </p:cNvSpPr>
          <p:nvPr/>
        </p:nvSpPr>
        <p:spPr>
          <a:xfrm>
            <a:off x="4815840" y="116840"/>
            <a:ext cx="3674110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Задачи  ФГОС ДО</a:t>
            </a:r>
          </a:p>
        </p:txBody>
      </p:sp>
      <p:sp>
        <p:nvSpPr>
          <p:cNvPr id="9" name="Прямоугольник 2"/>
          <p:cNvSpPr>
            <a:extLst>
              <a:ext uri="smNativeData">
                <pr:smNativeData xmlns:pr="pr" xmlns="" val="SMDATA_12_xqMBVRMAAAAlAAAAZQAAAE0AAAAAkAAAAEgAAACQAAAASAAAAAAAAAAAAAAAAAAAAAEAAABQAAAAhbacS3FV1T8AAAAAAADgPwAAAAAAAOA/AAAAAAAA4D8AAAAAAADgPwAAAAAAAOA/AAAAAAAA4D8AAAAAAADgPwAAAAAAAOA/AAAAAAAA4D8CAAAAjAAAAAEAAAAAAAAAze7/L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N7v8l////AQAAAAAAAAAAAAAAAAAAAAAAAAAAAAAAAAAAAAAAAAAAAAAAAH9/fwDG5/wDzMzMAMDA/wB/f38AAAAAAAAAAAAAAAAAAAAAAAAAAAAhAAAAGAAAABQAAABbAQAAagQAAC03AAB+KQAAAAAAAA=="/>
              </a:ext>
            </a:extLst>
          </p:cNvSpPr>
          <p:nvPr/>
        </p:nvSpPr>
        <p:spPr>
          <a:xfrm>
            <a:off x="220345" y="717550"/>
            <a:ext cx="8749030" cy="6027420"/>
          </a:xfrm>
          <a:prstGeom prst="roundRect">
            <a:avLst>
              <a:gd name="adj" fmla="val 16667"/>
            </a:avLst>
          </a:prstGeom>
          <a:solidFill>
            <a:schemeClr val="accent1">
              <a:tint val="2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lvl="1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latin typeface="Times New Roman" pitchFamily="1"/>
                <a:ea typeface="Candara" pitchFamily="2"/>
                <a:cs typeface="Times New Roman" pitchFamily="1"/>
              </a:rPr>
              <a:t>  охрана и укрепление физического и психического здоровья детей;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1600" b="1">
                <a:latin typeface="Times New Roman" pitchFamily="1"/>
                <a:ea typeface="Candara" pitchFamily="2"/>
                <a:cs typeface="Times New Roman" pitchFamily="1"/>
              </a:rPr>
              <a:t> сохранение и поддержка индивидуальности ребёнка, развитие индивидуальных способностей и творческого потенциала каждого ребёнка как субъекта отношений с людьми, миром и самим собой;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6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формирование общей культуры воспитанников, развитие их нравственных, интеллектуальных, физических, эстетических качеств, инициативности, самостоятельности и ответственности, формирования предпосылок учебной деятельности;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6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 обеспечение вариативности и разнообразия содержания образовательных программ и организационных форм уровня дошкольного образования с учётом образовательных потребностей и способностей воспитанников;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6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формирование социокультурной среды, соответствующей возрастным и индивидуальным особенностям детей;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6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 обеспечение равных возможностей полноценного развития каждого ребёнка в период дошкольного детства независимо от места проживания, пола, нации, языка, социального статуса, психофизиологических особенностей (в том числе ограниченных возможностей здоровья);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6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  обеспечение преемственности основных образовательных программ дошкольного и начального общего образования;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"/>
              <a:tabLst/>
              <a:defRPr lang="ru-RU" sz="16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 определение направлений для систематического межведомственного взаимодействия, а также взаимодействия педагогических и общественных объединений (в том числе сетевого).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BsEwAAxAEAAME4AAC+BQAAAAAAAA=="/>
              </a:ext>
            </a:extLst>
          </p:cNvSpPr>
          <p:nvPr/>
        </p:nvSpPr>
        <p:spPr>
          <a:xfrm>
            <a:off x="3157220" y="287020"/>
            <a:ext cx="606869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функции ФГОС ДО</a:t>
            </a:r>
          </a:p>
        </p:txBody>
      </p:sp>
      <p:sp>
        <p:nvSpPr>
          <p:cNvPr id="9" name="Скругленный прямоугольник 3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yAAAA6wYAAHI1AACPCgAAAAAAAA=="/>
              </a:ext>
            </a:extLst>
          </p:cNvSpPr>
          <p:nvPr/>
        </p:nvSpPr>
        <p:spPr>
          <a:xfrm>
            <a:off x="153670" y="1124585"/>
            <a:ext cx="8534400" cy="59182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обеспечение права на качественное дошкольное образование</a:t>
            </a:r>
          </a:p>
        </p:txBody>
      </p:sp>
      <p:sp>
        <p:nvSpPr>
          <p:cNvPr id="10" name="Скругленный прямоугольник 4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pAAAAXgsAAGk1AACRDgAAAAAAAA=="/>
              </a:ext>
            </a:extLst>
          </p:cNvSpPr>
          <p:nvPr/>
        </p:nvSpPr>
        <p:spPr>
          <a:xfrm>
            <a:off x="147955" y="1847850"/>
            <a:ext cx="8534400" cy="52006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сохранение единого образовательного пространства в условиях содержательной и организационной вариативности дошкольного образования</a:t>
            </a:r>
          </a:p>
        </p:txBody>
      </p:sp>
      <p:sp>
        <p:nvSpPr>
          <p:cNvPr id="11" name="Скругленный прямоугольник 5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pAAAAcw8AAGk1AAAwFQAAAAAAAA=="/>
              </a:ext>
            </a:extLst>
          </p:cNvSpPr>
          <p:nvPr/>
        </p:nvSpPr>
        <p:spPr>
          <a:xfrm>
            <a:off x="147955" y="2511425"/>
            <a:ext cx="8534400" cy="93281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гуманизация дошкольного образования, ориентирующей на приоритет общечеловеческих ценностей, жизни и здоровья ребенка, свободного развития его личности в современном обществе и государстве</a:t>
            </a:r>
          </a:p>
        </p:txBody>
      </p:sp>
      <p:sp>
        <p:nvSpPr>
          <p:cNvPr id="12" name="Скругленный прямоугольник 6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pAAAAEhYAAGk1AAC2GQAAAAAAAA=="/>
              </a:ext>
            </a:extLst>
          </p:cNvSpPr>
          <p:nvPr/>
        </p:nvSpPr>
        <p:spPr>
          <a:xfrm>
            <a:off x="147955" y="3587750"/>
            <a:ext cx="8534400" cy="59182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повышение качества дошкольного образования</a:t>
            </a:r>
          </a:p>
        </p:txBody>
      </p:sp>
      <p:sp>
        <p:nvSpPr>
          <p:cNvPr id="13" name="Скругленный прямоугольник 7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yAAAArxoAAHI1AABTHgAAAAAAAA=="/>
              </a:ext>
            </a:extLst>
          </p:cNvSpPr>
          <p:nvPr/>
        </p:nvSpPr>
        <p:spPr>
          <a:xfrm>
            <a:off x="153670" y="4337685"/>
            <a:ext cx="8534400" cy="59182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критериально-оценочная функция</a:t>
            </a:r>
          </a:p>
        </p:txBody>
      </p:sp>
      <p:sp>
        <p:nvSpPr>
          <p:cNvPr id="14" name="Скругленный прямоугольник 8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pAAAAVx8AAGk1AACjJAAAAAAAAA=="/>
              </a:ext>
            </a:extLst>
          </p:cNvSpPr>
          <p:nvPr/>
        </p:nvSpPr>
        <p:spPr>
          <a:xfrm>
            <a:off x="147955" y="5094605"/>
            <a:ext cx="8534400" cy="86106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обеспечение преемственности с федеральным государственным образовательным стандартом общего образования, основными общеобразовательными программами общего образования</a:t>
            </a:r>
          </a:p>
        </p:txBody>
      </p:sp>
      <p:sp>
        <p:nvSpPr>
          <p:cNvPr id="15" name="Скругленный прямоугольник 9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WAQAAGCUAAGo1AAAUKQAAAAAAAA=="/>
              </a:ext>
            </a:extLst>
          </p:cNvSpPr>
          <p:nvPr/>
        </p:nvSpPr>
        <p:spPr>
          <a:xfrm>
            <a:off x="176530" y="6029960"/>
            <a:ext cx="8506460" cy="64770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6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оптимизация образовательных ресурсов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Hy+AQ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1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DwFwAAAQIAAOIzAAD7BQAAAAAAAA=="/>
              </a:ext>
            </a:extLst>
          </p:cNvSpPr>
          <p:nvPr/>
        </p:nvSpPr>
        <p:spPr>
          <a:xfrm>
            <a:off x="3891280" y="325755"/>
            <a:ext cx="4542790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Назначение ФГОС ДО</a:t>
            </a:r>
          </a:p>
        </p:txBody>
      </p:sp>
      <p:sp>
        <p:nvSpPr>
          <p:cNvPr id="9" name="Прямоугольник 2"/>
          <p:cNvSpPr>
            <a:extLst>
              <a:ext uri="smNativeData">
                <pr:smNativeData xmlns:pr="pr" xmlns="" val="SMDATA_12_xqMBVRMAAAAlAAAAZQAAAE0AAAAAkAAAAEgAAACQAAAASAAAAAAAAAAAAAAAAAAAAAEAAABQAAAAhbacS3FV1T8AAAAAAADgPwAAAAAAAOA/AAAAAAAA4D8AAAAAAADgPwAAAAAAAOA/AAAAAAAA4D8AAAAAAADgPwAAAAAAAOA/AAAAAAAA4D8CAAAAjAAAAAEAAAAAAAAA2Oz/L/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uAAwAMAAAAEAAAAAAAAAAAAAAAAAAAAAAAAAAeAAAAaAAAAAAAAAAAAAAAAAAAAAAAAAAAAAAAECcAABAnAAAAAAAAAAAAAAAAAAAAAAAAAAAAAAAAAAAAAAAAAAAAABQAAAAAAAAAwMD/AAAAAABkAAAAMgAAAAAAAABkAAAAAAAAAH9/fwAKAAAAHwAAAFQAAADY7P8o////AQAAAAAAAAAAAAAAAAAAAAAAAAAAAAAAAAAAAAAAAAAAAAAAAH9/fwDG5/wDzMzMAMDA/wB/f38AAAAAAAAAAAAAAAAAAAAAAAAAAAAhAAAAGAAAABQAAACMAQAArQUAANUxAACcKAAAAAAAAA=="/>
              </a:ext>
            </a:extLst>
          </p:cNvSpPr>
          <p:nvPr/>
        </p:nvSpPr>
        <p:spPr>
          <a:xfrm>
            <a:off x="251460" y="922655"/>
            <a:ext cx="7849235" cy="567880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285750" marR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разработка и реализация Программы;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285750" marR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разработка примерных образовательных программ дошкольного образования (далее – Примерные программы);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285750" marR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разработка нормативов финансового обеспечения реализации Программы;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285750" marR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формирование учредителем государственного (муниципального) задания в отношении Организаций;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285750" marR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объективная оценка соответствия образовательной деятельности Организации требованиям Стандарта к условиям реализации и структуре Программы;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 b="1">
              <a:latin typeface="Times New Roman" pitchFamily="1"/>
              <a:ea typeface="Candara" pitchFamily="2"/>
              <a:cs typeface="Times New Roman" pitchFamily="1"/>
            </a:endParaRPr>
          </a:p>
          <a:p>
            <a:pPr marL="285750" marR="0" indent="-28575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подготовка, профессиональной переподготовка, повышение квалификации и аттестации педагогических работников, административно-управленческого персонала государственных и муниципальных Организаций.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2"/>
          <p:cNvSpPr>
            <a:extLst>
              <a:ext uri="smNativeData">
                <pr:smNativeData xmlns:pr="pr" xmlns="" val="SMDATA_12_xqMBVRMAAAAlAAAAZAAAAE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H9/fwDG5/wDzMzMAMDA/wB/f38AAAAAAAAAAAAAAAAAAAAAAAAAAAAhAAAAGAAAABQAAAAxCAAA/AEAAHg2AAD2BQAAAAAAAA=="/>
              </a:ext>
            </a:extLst>
          </p:cNvSpPr>
          <p:nvPr/>
        </p:nvSpPr>
        <p:spPr>
          <a:xfrm>
            <a:off x="1331595" y="322580"/>
            <a:ext cx="752284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sz="3600" b="1"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</a:rPr>
              <a:t>Совокупность требований ФГОС ДО</a:t>
            </a:r>
          </a:p>
        </p:txBody>
      </p:sp>
      <p:grpSp>
        <p:nvGrpSpPr>
          <p:cNvPr id="9" name="Схема 3"/>
          <p:cNvGrpSpPr>
            <a:extLst>
              <a:ext uri="smNativeData">
                <pr:smNativeData xmlns:pr="pr" xmlns="" val="SMDATA_6_xqMBVRMAAAAlAAAAAQAAAA8BAAAAkAAAAEgAAACQAAAASAAAAAAAAAAAAAAAAAAAABcAAAAUAAAAAAAAAAAAAAD/fwAA/38AAAAAAAAJAAAABAAAAAIAAAAMAAAAEAAAAAAAAAAAAAAAAAAAAAAAAAAfAAAAVAAAAAAAAAAAAAAAAAAAAAAAAAAAAAAAAAAAAAAAAAAAAAAAAAAAAAAAAAAAAAAAAAAAAAAAAAAAAAAAAAAAAAAAAAAAAAAAAAAAAAAAAAAAAAAAAAAAACEAAAAYAAAAFAAAAEgBAAA/CAAApTYAAD8hAAAAAAAA"/>
              </a:ext>
            </a:extLst>
          </p:cNvGrpSpPr>
          <p:nvPr/>
        </p:nvGrpSpPr>
        <p:grpSpPr>
          <a:xfrm>
            <a:off x="208280" y="1340485"/>
            <a:ext cx="8674735" cy="4064000"/>
            <a:chOff x="208280" y="1340485"/>
            <a:chExt cx="8674735" cy="4064000"/>
          </a:xfrm>
        </p:grpSpPr>
        <p:grpSp>
          <p:nvGrpSpPr>
            <p:cNvPr id="28" name="Группа5"/>
            <p:cNvGrpSpPr>
              <a:extLst>
                <a:ext uri="smNativeData">
                  <pr:smNativeData xmlns:pr="pr" xmlns="" val="SMDATA_6_xqMBVRMAAAAlAAAAAQAAAA8BAAAAkAAAAEgAAACQAAAASAAAAAAAAAAAAAAAAAAAABcAAAAUAAAAAAAAAAAAAAD/fwAA/38AAAAAAAAJAAAABAAAAAAUAAAMAAAAEAAAAAAAAAAAAAAAAAAAAAAAAAAfAAAAVAAAAAAAAAAAAAAAAAAAAAAAAAAAAAAAAAAAAAAAAAAAAAAAAAAAAAAAAAAAAAAAAAAAAAAAAAAAAAAAAAAAAAAAAAAAAAAAAAAAAAAAAAAAAAAAAAAAACEAAAAYAAAAFAAAAEgBAABdEQAAzwoAAHQYAAAAAAAA"/>
                </a:ext>
              </a:extLst>
            </p:cNvGrpSpPr>
            <p:nvPr/>
          </p:nvGrpSpPr>
          <p:grpSpPr>
            <a:xfrm>
              <a:off x="208280" y="2822575"/>
              <a:ext cx="1548765" cy="1152525"/>
              <a:chOff x="208280" y="2822575"/>
              <a:chExt cx="1548765" cy="1152525"/>
            </a:xfrm>
          </p:grpSpPr>
          <p:sp>
            <p:nvSpPr>
              <p:cNvPr id="30" name="Эллипс3"/>
              <p:cNvSpPr>
                <a:extLst>
                  <a:ext uri="smNativeData">
                    <pr:smNativeData xmlns:pr="pr" xmlns="" val="SMDATA_12_xqMBVRMAAAAlAAAAZgAAAA0AAAAAIAAAACAAAAAgAAAAIAAAAAAAAAABAAAAAAAAAAEAAABQAAAAAAAAAAAA8D8AAAAAAADwPw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/AAAAZAAAAAQAAACMAAAAjAAAAIw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8wA////AQAAAAAAAAAAAAAAAAAAAAAAAAAAAAAAAAAAAAAAAAAA/8AAAH9/fwDG5/wDzMzMAMDA/wB/f38AAAAAAAAAAAAAAAAAAAAAAAAAAAAhAAAAGAAAABQAAABIAQAAXREAAM8KAAB0GAAAAAAAAA=="/>
                  </a:ext>
                </a:extLst>
              </p:cNvSpPr>
              <p:nvPr/>
            </p:nvSpPr>
            <p:spPr>
              <a:xfrm>
                <a:off x="208280" y="2822575"/>
                <a:ext cx="1548765" cy="1152525"/>
              </a:xfrm>
              <a:prstGeom prst="ellipse">
                <a:avLst/>
              </a:prstGeom>
              <a:solidFill>
                <a:srgbClr val="FFFFCC"/>
              </a:solidFill>
              <a:ln w="15875" cap="flat" cmpd="sng" algn="ctr">
                <a:solidFill>
                  <a:srgbClr val="FFC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" name="БлокТекста5"/>
              <p:cNvSpPr txBox="1">
                <a:extLst>
                  <a:ext uri="smNativeData">
                    <pr:smNativeData xmlns:pr="pr" xmlns="" val="SMDATA_12_xqMBVRMAAAAlAAAAEgAAAA0AAAAAIAAAACAAAAAgAAAAI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CtAgAAZxIAAGoJAABqFwAAAAAAAA=="/>
                  </a:ext>
                </a:extLst>
              </p:cNvSpPr>
              <p:nvPr/>
            </p:nvSpPr>
            <p:spPr>
              <a:xfrm>
                <a:off x="434975" y="2991485"/>
                <a:ext cx="1095375" cy="81470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20320" tIns="20320" rIns="20320" bIns="20320" numCol="1" anchor="ctr"/>
              <a:lstStyle/>
              <a:p>
                <a:pPr marL="0" marR="0" indent="0" algn="ctr" defTabSz="711200">
                  <a:lnSpc>
                    <a:spcPct val="90000"/>
                  </a:lnSpc>
                  <a:spcBef>
                    <a:spcPts val="0"/>
                  </a:spcBef>
                  <a:spcAft>
                    <a:spcPts val="670"/>
                  </a:spcAft>
                  <a:buNone/>
                  <a:tabLst/>
                  <a:defRPr lang="ru-RU" sz="1800" b="0" i="0" u="none" strike="noStrike" kern="1" spc="0" baseline="0">
                    <a:solidFill>
                      <a:srgbClr val="FFFFFF"/>
                    </a:solidFill>
                    <a:effectLst/>
                    <a:latin typeface="Candara" pitchFamily="2"/>
                    <a:ea typeface="Candara" pitchFamily="2"/>
                    <a:cs typeface="Candara" pitchFamily="2"/>
                  </a:defRPr>
                </a:pPr>
                <a:r>
                  <a:rPr lang="ru-RU" sz="1600" b="1">
                    <a:solidFill>
                      <a:schemeClr val="tx1"/>
                    </a:solidFill>
                    <a:latin typeface="Times New Roman" pitchFamily="1"/>
                    <a:ea typeface="Candara" pitchFamily="2"/>
                    <a:cs typeface="Times New Roman" pitchFamily="1"/>
                  </a:rPr>
                  <a:t>к структуре ООП ДО</a:t>
                </a:r>
              </a:p>
            </p:txBody>
          </p:sp>
        </p:grpSp>
        <p:grpSp>
          <p:nvGrpSpPr>
            <p:cNvPr id="25" name="Группа4"/>
            <p:cNvGrpSpPr>
              <a:extLst>
                <a:ext uri="smNativeData">
  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GULAACxEgAAgg8AAM0WAAAAAAAA"/>
                </a:ext>
              </a:extLst>
            </p:cNvGrpSpPr>
            <p:nvPr/>
          </p:nvGrpSpPr>
          <p:grpSpPr>
            <a:xfrm>
              <a:off x="1852295" y="3038475"/>
              <a:ext cx="668655" cy="668020"/>
              <a:chOff x="1852295" y="3038475"/>
              <a:chExt cx="668655" cy="668020"/>
            </a:xfrm>
          </p:grpSpPr>
          <p:sp>
            <p:nvSpPr>
              <p:cNvPr id="27" name="АвтоФигура3"/>
              <p:cNvSpPr>
                <a:extLst>
                  <a:ext uri="smNativeData">
                    <pr:smNativeData xmlns:pr="pr" xmlns="" val="SMDATA_12_xqMBVRMAAAAlAAAAigIAAA0AAAAAAAAAAAAAAAAAAAAAAAAAAAAAAAABAAAAAAAAAAEAAABQAAAAJXUCmggbzj8AAAAAAADgPwAAAAAAAOA/AAAAAAAA4D8AAAAAAADgPwAAAAAAAOA/AAAAAAAA4D8AAAAAAADgPwAAAAAAAOA/AAAAAAAA4D8CAAAAjAAAAAEAAAAAAAAArdb+A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t1v4A////AQAAAAAAAAAAAAAAAAAAAAAAAAAAAAAAAAAAAAAAAAAAAAAAAn9/fwDG5/wDzMzMAMDA/wB/f38AAAAAAAAAAAAAAAAAAAAAAAAAAAAhAAAAGAAAABQAAABlCwAAsRIAAIIPAADNFgAAAAAAAA=="/>
                  </a:ext>
                </a:extLst>
              </p:cNvSpPr>
              <p:nvPr/>
            </p:nvSpPr>
            <p:spPr>
              <a:xfrm>
                <a:off x="1852295" y="3038475"/>
                <a:ext cx="668655" cy="668020"/>
              </a:xfrm>
              <a:prstGeom prst="mathPlus">
                <a:avLst>
                  <a:gd name="adj1" fmla="val 23520"/>
                </a:avLst>
              </a:prstGeom>
              <a:solidFill>
                <a:srgbClr val="ADD6FE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" name="БлокТекста7"/>
              <p:cNvSpPr txBox="1">
                <a:extLst>
                  <a:ext uri="smNativeData">
                    <pr:smNativeData xmlns:pr="pr" xmlns="" val="SMDATA_12_xqMBVRMAAAAlAAAAEgAAAA0AAAAAAAAAAAAAAAAAAAAAA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DxCwAAQxQAAPYOAAA7FQAAAAAAAA=="/>
                  </a:ext>
                </a:extLst>
              </p:cNvSpPr>
              <p:nvPr/>
            </p:nvSpPr>
            <p:spPr>
              <a:xfrm>
                <a:off x="1941195" y="3293745"/>
                <a:ext cx="490855" cy="15748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anchor="ctr"/>
              <a:lstStyle/>
              <a:p>
                <a:pPr marL="0" marR="0" indent="0" algn="ctr" defTabSz="488950">
                  <a:lnSpc>
                    <a:spcPct val="90000"/>
                  </a:lnSpc>
                  <a:spcBef>
                    <a:spcPts val="0"/>
                  </a:spcBef>
                  <a:spcAft>
                    <a:spcPts val="460"/>
                  </a:spcAft>
                  <a:buNone/>
                  <a:tabLst/>
                  <a:defRPr lang="ru-RU" sz="1800" b="0" i="0" u="none" strike="noStrike" kern="1" spc="0" baseline="0">
                    <a:solidFill>
                      <a:srgbClr val="FFFFFF"/>
                    </a:solidFill>
                    <a:effectLst/>
                    <a:latin typeface="Candara" pitchFamily="2"/>
                    <a:ea typeface="Candara" pitchFamily="2"/>
                    <a:cs typeface="Candara" pitchFamily="2"/>
                  </a:defRPr>
                </a:pPr>
                <a:endParaRPr lang="ru-RU" sz="1100" kern="400000"/>
              </a:p>
            </p:txBody>
          </p:sp>
        </p:grpSp>
        <p:grpSp>
          <p:nvGrpSpPr>
            <p:cNvPr id="22" name="Группа7"/>
            <p:cNvGrpSpPr>
              <a:extLst>
                <a:ext uri="smNativeData">
  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BUQAAA0EQAAXxoAAEoYAAAAAAAA"/>
                </a:ext>
              </a:extLst>
            </p:cNvGrpSpPr>
            <p:nvPr/>
          </p:nvGrpSpPr>
          <p:grpSpPr>
            <a:xfrm>
              <a:off x="2614295" y="2796540"/>
              <a:ext cx="1672590" cy="1151890"/>
              <a:chOff x="2614295" y="2796540"/>
              <a:chExt cx="1672590" cy="1151890"/>
            </a:xfrm>
          </p:grpSpPr>
          <p:sp>
            <p:nvSpPr>
              <p:cNvPr id="24" name="Эллипс4"/>
              <p:cNvSpPr>
                <a:extLst>
                  <a:ext uri="smNativeData">
                    <pr:smNativeData xmlns:pr="pr" xmlns="" val="SMDATA_12_xqMBVRMAAAAlAAAAZgAAAA0AAAAAIAAAACAAAAAgAAAAIAAAAAAAAAABAAAAAAAAAAEAAABQAAAAAAAAAAAA8D8AAAAAAADwPw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/AAAAZAAAAAQAAACMAAAAjAAAAIw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8wA////AQAAAAAAAAAAAAAAAAAAAAAAAAAAAAAAAAAAAAAAAAAA/8AAAH9/fwDG5/wDzMzMAMDA/wB/f38AAAAAAAAAAAAAAAAAAAAAAAAAAAAhAAAAGAAAABQAAAAVEAAANBEAAF8aAABKGAAAAAAAAA=="/>
                  </a:ext>
                </a:extLst>
              </p:cNvSpPr>
              <p:nvPr/>
            </p:nvSpPr>
            <p:spPr>
              <a:xfrm>
                <a:off x="2614295" y="2796540"/>
                <a:ext cx="1672590" cy="1151890"/>
              </a:xfrm>
              <a:prstGeom prst="ellipse">
                <a:avLst/>
              </a:prstGeom>
              <a:solidFill>
                <a:srgbClr val="FFFFCC"/>
              </a:solidFill>
              <a:ln w="15875" cap="flat" cmpd="sng" algn="ctr">
                <a:solidFill>
                  <a:srgbClr val="FFC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" name="БлокТекста6"/>
              <p:cNvSpPr txBox="1">
                <a:extLst>
                  <a:ext uri="smNativeData">
                    <pr:smNativeData xmlns:pr="pr" xmlns="" val="SMDATA_12_xqMBVRMAAAAlAAAAEgAAAA0AAAAAIAAAACAAAAAgAAAAI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CXEQAAPhIAAN0YAABAFwAAAAAAAA=="/>
                  </a:ext>
                </a:extLst>
              </p:cNvSpPr>
              <p:nvPr/>
            </p:nvSpPr>
            <p:spPr>
              <a:xfrm>
                <a:off x="2859405" y="2965450"/>
                <a:ext cx="1182370" cy="81407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20320" tIns="20320" rIns="20320" bIns="20320" numCol="1" anchor="ctr"/>
              <a:lstStyle/>
              <a:p>
                <a:pPr marL="0" marR="0" indent="0" algn="ctr" defTabSz="711200">
                  <a:lnSpc>
                    <a:spcPct val="90000"/>
                  </a:lnSpc>
                  <a:spcBef>
                    <a:spcPts val="0"/>
                  </a:spcBef>
                  <a:spcAft>
                    <a:spcPts val="670"/>
                  </a:spcAft>
                  <a:buNone/>
                  <a:tabLst/>
                  <a:defRPr lang="ru-RU" sz="1800" b="0" i="0" u="none" strike="noStrike" kern="1" spc="0" baseline="0">
                    <a:solidFill>
                      <a:srgbClr val="FFFFFF"/>
                    </a:solidFill>
                    <a:effectLst/>
                    <a:latin typeface="Candara" pitchFamily="2"/>
                    <a:ea typeface="Candara" pitchFamily="2"/>
                    <a:cs typeface="Candara" pitchFamily="2"/>
                  </a:defRPr>
                </a:pPr>
                <a:r>
                  <a:rPr lang="ru-RU" sz="1600" b="1">
                    <a:solidFill>
                      <a:schemeClr val="tx1"/>
                    </a:solidFill>
                    <a:latin typeface="Times New Roman" pitchFamily="1"/>
                    <a:ea typeface="Candara" pitchFamily="2"/>
                    <a:cs typeface="Times New Roman" pitchFamily="1"/>
                  </a:rPr>
                  <a:t>к условиям реализации ООП ДО</a:t>
                </a:r>
              </a:p>
            </p:txBody>
          </p:sp>
        </p:grpSp>
        <p:grpSp>
          <p:nvGrpSpPr>
            <p:cNvPr id="19" name="Группа6"/>
            <p:cNvGrpSpPr>
              <a:extLst>
                <a:ext uri="smNativeData">
  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PMaAACxEgAADx8AAM0WAAAAAAAA"/>
                </a:ext>
              </a:extLst>
            </p:cNvGrpSpPr>
            <p:nvPr/>
          </p:nvGrpSpPr>
          <p:grpSpPr>
            <a:xfrm>
              <a:off x="4380865" y="3038475"/>
              <a:ext cx="668020" cy="668020"/>
              <a:chOff x="4380865" y="3038475"/>
              <a:chExt cx="668020" cy="668020"/>
            </a:xfrm>
          </p:grpSpPr>
          <p:sp>
            <p:nvSpPr>
              <p:cNvPr id="21" name="АвтоФигура1"/>
              <p:cNvSpPr>
                <a:extLst>
                  <a:ext uri="smNativeData">
                    <pr:smNativeData xmlns:pr="pr" xmlns="" val="SMDATA_12_xqMBVRMAAAAlAAAAigIAAA0AAAAAAAAAAAAAAAAAAAAAAAAAAAAAAAABAAAAAAAAAAEAAABQAAAAJXUCmggbzj8AAAAAAADgPwAAAAAAAOA/AAAAAAAA4D8AAAAAAADgPwAAAAAAAOA/AAAAAAAA4D8AAAAAAADgPwAAAAAAAOA/AAAAAAAA4D8CAAAAjAAAAAEAAAAAAAAArdb+A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t1v4A////AQAAAAAAAAAAAAAAAAAAAAAAAAAAAAAAAAAAAAAAAAAAAAAAAn9/fwDG5/wDzMzMAMDA/wB/f38AAAAAAAAAAAAAAAAAAAAAAAAAAAAhAAAAGAAAABQAAADzGgAAsRIAAA8fAADNFgAAAAAAAA=="/>
                  </a:ext>
                </a:extLst>
              </p:cNvSpPr>
              <p:nvPr/>
            </p:nvSpPr>
            <p:spPr>
              <a:xfrm>
                <a:off x="4380865" y="3038475"/>
                <a:ext cx="668020" cy="668020"/>
              </a:xfrm>
              <a:prstGeom prst="mathPlus">
                <a:avLst>
                  <a:gd name="adj1" fmla="val 23520"/>
                </a:avLst>
              </a:prstGeom>
              <a:solidFill>
                <a:srgbClr val="ADD6FE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" name="БлокТекста2"/>
              <p:cNvSpPr txBox="1">
                <a:extLst>
                  <a:ext uri="smNativeData">
                    <pr:smNativeData xmlns:pr="pr" xmlns="" val="SMDATA_12_xqMBVRMAAAAlAAAAEgAAAA0AAAAAAAAAAAAAAAAAAAAAA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B+GwAAQxQAAIQeAAA7FQAAAAAAAA=="/>
                  </a:ext>
                </a:extLst>
              </p:cNvSpPr>
              <p:nvPr/>
            </p:nvSpPr>
            <p:spPr>
              <a:xfrm>
                <a:off x="4469130" y="3293745"/>
                <a:ext cx="491490" cy="15748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anchor="ctr"/>
              <a:lstStyle/>
              <a:p>
                <a:pPr marL="0" marR="0" indent="0" algn="ctr" defTabSz="488950">
                  <a:lnSpc>
                    <a:spcPct val="90000"/>
                  </a:lnSpc>
                  <a:spcBef>
                    <a:spcPts val="0"/>
                  </a:spcBef>
                  <a:spcAft>
                    <a:spcPts val="460"/>
                  </a:spcAft>
                  <a:buNone/>
                  <a:tabLst/>
                  <a:defRPr lang="ru-RU" sz="1800" b="0" i="0" u="none" strike="noStrike" kern="1" spc="0" baseline="0">
                    <a:solidFill>
                      <a:srgbClr val="FFFFFF"/>
                    </a:solidFill>
                    <a:effectLst/>
                    <a:latin typeface="Candara" pitchFamily="2"/>
                    <a:ea typeface="Candara" pitchFamily="2"/>
                    <a:cs typeface="Candara" pitchFamily="2"/>
                  </a:defRPr>
                </a:pPr>
                <a:endParaRPr lang="ru-RU" sz="1100" kern="400000"/>
              </a:p>
            </p:txBody>
          </p:sp>
        </p:grpSp>
        <p:grpSp>
          <p:nvGrpSpPr>
            <p:cNvPr id="16" name="Группа1"/>
            <p:cNvGrpSpPr>
              <a:extLst>
                <a:ext uri="smNativeData">
  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KIfAAA0EQAASSoAAEoYAAAAAAAA"/>
                </a:ext>
              </a:extLst>
            </p:cNvGrpSpPr>
            <p:nvPr/>
          </p:nvGrpSpPr>
          <p:grpSpPr>
            <a:xfrm>
              <a:off x="5142230" y="2796540"/>
              <a:ext cx="1731645" cy="1151890"/>
              <a:chOff x="5142230" y="2796540"/>
              <a:chExt cx="1731645" cy="1151890"/>
            </a:xfrm>
          </p:grpSpPr>
          <p:sp>
            <p:nvSpPr>
              <p:cNvPr id="18" name="Эллипс1"/>
              <p:cNvSpPr>
                <a:extLst>
                  <a:ext uri="smNativeData">
                    <pr:smNativeData xmlns:pr="pr" xmlns="" val="SMDATA_12_xqMBVRMAAAAlAAAAZgAAAA0AAAAAIAAAACAAAAAgAAAAIAAAAAAAAAABAAAAAAAAAAEAAABQAAAAAAAAAAAA8D8AAAAAAADwPw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/AAAAZAAAAAQAAACMAAAAjAAAAIw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8wA////AQAAAAAAAAAAAAAAAAAAAAAAAAAAAAAAAAAAAAAAAAAA/8AAAH9/fwDG5/wDzMzMAMDA/wB/f38AAAAAAAAAAAAAAAAAAAAAAAAAAAAhAAAAGAAAABQAAACiHwAANBEAAEkqAABKGAAAAAAAAA=="/>
                  </a:ext>
                </a:extLst>
              </p:cNvSpPr>
              <p:nvPr/>
            </p:nvSpPr>
            <p:spPr>
              <a:xfrm>
                <a:off x="5142230" y="2796540"/>
                <a:ext cx="1731645" cy="1151890"/>
              </a:xfrm>
              <a:prstGeom prst="ellipse">
                <a:avLst/>
              </a:prstGeom>
              <a:solidFill>
                <a:srgbClr val="FFFFCC"/>
              </a:solidFill>
              <a:ln w="15875" cap="flat" cmpd="sng" algn="ctr">
                <a:solidFill>
                  <a:srgbClr val="FFC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7" name="БлокТекста1"/>
              <p:cNvSpPr txBox="1">
                <a:extLst>
                  <a:ext uri="smNativeData">
                    <pr:smNativeData xmlns:pr="pr" xmlns="" val="SMDATA_12_xqMBVRMAAAAlAAAAEgAAAA0AAAAAIAAAACAAAAAgAAAAI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AxIQAAPhIAALooAABAFwAAAAAAAA=="/>
                  </a:ext>
                </a:extLst>
              </p:cNvSpPr>
              <p:nvPr/>
            </p:nvSpPr>
            <p:spPr>
              <a:xfrm>
                <a:off x="5395595" y="2965450"/>
                <a:ext cx="1224915" cy="81407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20320" tIns="20320" rIns="20320" bIns="20320" numCol="1" anchor="ctr"/>
              <a:lstStyle/>
              <a:p>
                <a:pPr marL="0" marR="0" indent="0" algn="ctr" defTabSz="711200">
                  <a:lnSpc>
                    <a:spcPct val="90000"/>
                  </a:lnSpc>
                  <a:spcBef>
                    <a:spcPts val="0"/>
                  </a:spcBef>
                  <a:spcAft>
                    <a:spcPts val="670"/>
                  </a:spcAft>
                  <a:buNone/>
                  <a:tabLst/>
                  <a:defRPr lang="ru-RU" sz="1800" b="0" i="0" u="none" strike="noStrike" kern="1" spc="0" baseline="0">
                    <a:solidFill>
                      <a:srgbClr val="FFFFFF"/>
                    </a:solidFill>
                    <a:effectLst/>
                    <a:latin typeface="Candara" pitchFamily="2"/>
                    <a:ea typeface="Candara" pitchFamily="2"/>
                    <a:cs typeface="Candara" pitchFamily="2"/>
                  </a:defRPr>
                </a:pPr>
                <a:r>
                  <a:rPr lang="ru-RU" sz="1600" b="1">
                    <a:solidFill>
                      <a:schemeClr val="tx1"/>
                    </a:solidFill>
                    <a:latin typeface="Times New Roman" pitchFamily="1"/>
                    <a:ea typeface="Candara" pitchFamily="2"/>
                    <a:cs typeface="Times New Roman" pitchFamily="1"/>
                  </a:rPr>
                  <a:t>к результатам освоения ООП ДО</a:t>
                </a:r>
              </a:p>
            </p:txBody>
          </p:sp>
        </p:grpSp>
        <p:grpSp>
          <p:nvGrpSpPr>
            <p:cNvPr id="13" name="Группа2"/>
            <p:cNvGrpSpPr>
              <a:extLst>
                <a:ext uri="smNativeData">
  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NwqAACxEgAA+S4AAM0WAAAAAAAA"/>
                </a:ext>
              </a:extLst>
            </p:cNvGrpSpPr>
            <p:nvPr/>
          </p:nvGrpSpPr>
          <p:grpSpPr>
            <a:xfrm>
              <a:off x="6967220" y="3038475"/>
              <a:ext cx="668655" cy="668020"/>
              <a:chOff x="6967220" y="3038475"/>
              <a:chExt cx="668655" cy="668020"/>
            </a:xfrm>
          </p:grpSpPr>
          <p:sp>
            <p:nvSpPr>
              <p:cNvPr id="15" name="АвтоФигура2"/>
              <p:cNvSpPr>
                <a:extLst>
                  <a:ext uri="smNativeData">
                    <pr:smNativeData xmlns:pr="pr" xmlns="" val="SMDATA_12_xqMBVRMAAAAlAAAAjgIAAA0AAAAAAAAAAAAAAAAAAAAAAAAAAAAAAAABAAAAAAAAAAEAAABQAAAAJXUCmggbvj8ldQKaCBvePwAAAAAAAOA/AAAAAAAA4D8AAAAAAADgPwAAAAAAAOA/AAAAAAAA4D8AAAAAAADgPwAAAAAAAOA/AAAAAAAA4D8CAAAAjAAAAAEAAAAAAAAArdb+A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t1v4A////AQAAAAAAAAAAAAAAAAAAAAAAAAAAAAAAAAAAAAAAAAAAAAAAAn9/fwDG5/wDzMzMAMDA/wB/f38AAAAAAAAAAAAAAAAAAAAAAAAAAAAhAAAAGAAAABQAAADcKgAAsRIAAPkuAADNFgAAAAAAAA=="/>
                  </a:ext>
                </a:extLst>
              </p:cNvSpPr>
              <p:nvPr/>
            </p:nvSpPr>
            <p:spPr>
              <a:xfrm>
                <a:off x="6967220" y="3038475"/>
                <a:ext cx="668655" cy="668020"/>
              </a:xfrm>
              <a:prstGeom prst="mathEqual">
                <a:avLst>
                  <a:gd name="adj1" fmla="val 23520"/>
                  <a:gd name="adj2" fmla="val 11760"/>
                </a:avLst>
              </a:prstGeom>
              <a:solidFill>
                <a:srgbClr val="ADD6FE"/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" name="БлокТекста4"/>
              <p:cNvSpPr txBox="1">
                <a:extLst>
                  <a:ext uri="smNativeData">
                    <pr:smNativeData xmlns:pr="pr" xmlns="" val="SMDATA_12_xqMBVRMAAAAlAAAAEgAAAA0AAAAAAAAAAAAAAAAAAAAAA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BoKwAAihMAAG0uAAD0FQAAAAAAAA=="/>
                  </a:ext>
                </a:extLst>
              </p:cNvSpPr>
              <p:nvPr/>
            </p:nvSpPr>
            <p:spPr>
              <a:xfrm>
                <a:off x="7056120" y="3176270"/>
                <a:ext cx="490855" cy="39243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anchor="ctr"/>
              <a:lstStyle/>
              <a:p>
                <a:pPr marL="0" marR="0" indent="0" algn="ctr" defTabSz="1244600">
                  <a:lnSpc>
                    <a:spcPct val="90000"/>
                  </a:lnSpc>
                  <a:spcBef>
                    <a:spcPts val="0"/>
                  </a:spcBef>
                  <a:spcAft>
                    <a:spcPts val="1175"/>
                  </a:spcAft>
                  <a:buNone/>
                  <a:tabLst/>
                  <a:defRPr lang="ru-RU" sz="1800" b="0" i="0" u="none" strike="noStrike" kern="1" spc="0" baseline="0">
                    <a:solidFill>
                      <a:srgbClr val="FFFFFF"/>
                    </a:solidFill>
                    <a:effectLst/>
                    <a:latin typeface="Candara" pitchFamily="2"/>
                    <a:ea typeface="Candara" pitchFamily="2"/>
                    <a:cs typeface="Candara" pitchFamily="2"/>
                  </a:defRPr>
                </a:pPr>
                <a:endParaRPr lang="ru-RU" sz="2800"/>
              </a:p>
            </p:txBody>
          </p:sp>
        </p:grpSp>
        <p:grpSp>
          <p:nvGrpSpPr>
            <p:cNvPr id="10" name="Группа3"/>
            <p:cNvGrpSpPr>
              <a:extLst>
                <a:ext uri="smNativeData">
  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wvAAA0EQAAojYAAEoYAAAAAAAA"/>
                </a:ext>
              </a:extLst>
            </p:cNvGrpSpPr>
            <p:nvPr/>
          </p:nvGrpSpPr>
          <p:grpSpPr>
            <a:xfrm>
              <a:off x="7729220" y="2796540"/>
              <a:ext cx="1151890" cy="1151890"/>
              <a:chOff x="7729220" y="2796540"/>
              <a:chExt cx="1151890" cy="1151890"/>
            </a:xfrm>
          </p:grpSpPr>
          <p:sp>
            <p:nvSpPr>
              <p:cNvPr id="12" name="Эллипс2"/>
              <p:cNvSpPr>
                <a:extLst>
                  <a:ext uri="smNativeData">
                    <pr:smNativeData xmlns:pr="pr" xmlns="" val="SMDATA_12_xqMBVRMAAAAlAAAAZgAAAA0AAAAAKAAAACgAAAAoAAAAKAAAAAAAAAABAAAAAAAAAAEAAABQAAAAAAAAAAAA8D8AAAAAAADwPwAAAAAAAOA/AAAAAAAA4D8AAAAAAADgPwAAAAAAAOA/AAAAAAAA4D8AAAAAAADgPwAAAAAAAOA/AAAAAAAA4D8CAAAAjAAAAAEAAAAAAAAA///MAP///wgAAAAAAAAAAAAAAAAAAAAAAAAAAAAAAAAAAAAAZAAAAAEAAABAAAAAAAAAAAAAAAAAAAAAAAAAAAAAAAAAAAAAAAAAAAAAAAAAAAAAAAAAAAAAAAAAAAAAAAAAAAAAAAAAAAAAAAAAAAAAAAAAAAAAAAAAAAAAAAAAAAAAFAAAADwAAAABAAAAAAAAAP/AAAAZAAAAAQAAACMAAAAjAAAAIw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8wA////AQAAAAAAAAAAAAAAAAAAAAAAAAAAAAAAAAAAAAAAAAAA/8AAAH9/fwDG5/wDzMzMAMDA/wB/f38AAAAAAAAAAAAAAAAAAAAAAAAAAAAhAAAAGAAAABQAAACMLwAANBEAAKI2AABKGAAAAAAAAA=="/>
                  </a:ext>
                </a:extLst>
              </p:cNvSpPr>
              <p:nvPr/>
            </p:nvSpPr>
            <p:spPr>
              <a:xfrm>
                <a:off x="7729220" y="2796540"/>
                <a:ext cx="1151890" cy="1151890"/>
              </a:xfrm>
              <a:prstGeom prst="ellipse">
                <a:avLst/>
              </a:prstGeom>
              <a:solidFill>
                <a:srgbClr val="FFFFCC"/>
              </a:solidFill>
              <a:ln w="15875" cap="flat" cmpd="sng" algn="ctr">
                <a:solidFill>
                  <a:srgbClr val="FFC0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" name="БлокТекста3"/>
              <p:cNvSpPr txBox="1">
                <a:extLst>
                  <a:ext uri="smNativeData">
                    <pr:smNativeData xmlns:pr="pr" xmlns="" val="SMDATA_12_xqMBVRMAAAAlAAAAEgAAAA0AAAAAKAAAACgAAAAoAAAAKAAAAAAAAAAB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AAAAAn9/fwDG5/wDzMzMAMDA/wB/f38AAAAAAAAAAAAAAAAAAAAAAAAAAAAhAAAAGAAAABQAAACWMAAAPhIAAJg1AABAFwAAAAAAAA=="/>
                  </a:ext>
                </a:extLst>
              </p:cNvSpPr>
              <p:nvPr/>
            </p:nvSpPr>
            <p:spPr>
              <a:xfrm>
                <a:off x="7898130" y="2965450"/>
                <a:ext cx="814070" cy="81407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square" lIns="25400" tIns="25400" rIns="25400" bIns="25400" numCol="1" anchor="ctr"/>
              <a:lstStyle/>
              <a:p>
                <a:pPr marL="0" marR="0" indent="0" algn="ctr" defTabSz="889000">
                  <a:lnSpc>
                    <a:spcPct val="90000"/>
                  </a:lnSpc>
                  <a:spcBef>
                    <a:spcPts val="0"/>
                  </a:spcBef>
                  <a:spcAft>
                    <a:spcPts val="840"/>
                  </a:spcAft>
                  <a:buNone/>
                  <a:tabLst/>
                  <a:defRPr lang="ru-RU" sz="1800" b="0" i="0" u="none" strike="noStrike" kern="1" spc="0" baseline="0">
                    <a:solidFill>
                      <a:srgbClr val="FFFFFF"/>
                    </a:solidFill>
                    <a:effectLst/>
                    <a:latin typeface="Candara" pitchFamily="2"/>
                    <a:ea typeface="Candara" pitchFamily="2"/>
                    <a:cs typeface="Candara" pitchFamily="2"/>
                  </a:defRPr>
                </a:pPr>
                <a:r>
                  <a:rPr lang="ru-RU" sz="2000" b="1">
                    <a:solidFill>
                      <a:schemeClr val="tx1"/>
                    </a:solidFill>
                    <a:latin typeface="Times New Roman" pitchFamily="1"/>
                    <a:ea typeface="Candara" pitchFamily="2"/>
                    <a:cs typeface="Times New Roman" pitchFamily="1"/>
                  </a:rPr>
                  <a:t>ФГОС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Прямоугольник 3"/>
          <p:cNvSpPr>
            <a:extLst>
              <a:ext uri="smNativeData">
                <pr:smNativeData xmlns:pr="pr" xmlns="" val="SMDATA_12_xqMBVRMAAAAlAAAAZQAAAE0AAAAAkAAAAEgAAACQAAAASAAAAAAAAAAAAAAAAAAAAAEAAABQAAAAhbacS3FV1T8AAAAAAADgPwAAAAAAAOA/AAAAAAAA4D8AAAAAAADgPwAAAAAAAOA/AAAAAAAA4D8AAAAAAADgPwAAAAAAAOA/AAAAAAAA4D8CAAAAjAAAAAEAAAAAAAAA2Oz/L/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Pz8/AAMAAAAEAAAAAAAAAAAAAAAAAAAAAAAAAAeAAAAaAAAAAAAAAAAAAAAAAAAAAAAAAAAAAAAECcAABAnAAAAAAAAAAAAAAAAAAAAAAAAAAAAAAAAAAAAAAAAAAAAABQAAAAAAAAAwMD/AAAAAABkAAAAMgAAAAAAAABkAAAAAAAAAH9/fwAKAAAAHwAAAFQAAADY7P8o////AQAAAAAAAAAAAAAAAAAAAAAAAAAAAAAAAAAAAAAAAAAAAAAAAH9/fwDG5/wDzMzMAMDA/wB/f38AAAAAAAAAAAAAAAAAAAAAAAAAAAAhAAAAGAAAABQAAABlAgAAdgoAADk2AABQIwAAAAAAAA=="/>
              </a:ext>
            </a:extLst>
          </p:cNvSpPr>
          <p:nvPr/>
        </p:nvSpPr>
        <p:spPr>
          <a:xfrm>
            <a:off x="389255" y="1700530"/>
            <a:ext cx="8425180" cy="403987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solidFill>
                  <a:srgbClr val="FF0000"/>
                </a:solidFill>
                <a:latin typeface="Times New Roman" pitchFamily="1"/>
                <a:ea typeface="Candara" pitchFamily="2"/>
                <a:cs typeface="Times New Roman" pitchFamily="1"/>
              </a:rPr>
              <a:t>Образовательная среда </a:t>
            </a:r>
            <a:r>
              <a:rPr lang="ru-RU">
                <a:latin typeface="Times New Roman" pitchFamily="1"/>
                <a:ea typeface="Candara" pitchFamily="2"/>
                <a:cs typeface="Times New Roman" pitchFamily="1"/>
              </a:rPr>
              <a:t>– это система  условий социализации и развития детей:</a:t>
            </a:r>
          </a:p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>
              <a:latin typeface="Times New Roman" pitchFamily="1"/>
              <a:ea typeface="Candara" pitchFamily="2"/>
              <a:cs typeface="Times New Roman" pitchFamily="1"/>
            </a:endParaRPr>
          </a:p>
          <a:p>
            <a:pPr marL="342900" marR="0" indent="-34290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lain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пространственно-временные  условия </a:t>
            </a:r>
            <a:r>
              <a:rPr lang="ru-RU">
                <a:latin typeface="Times New Roman" pitchFamily="1"/>
                <a:ea typeface="Candara" pitchFamily="2"/>
                <a:cs typeface="Times New Roman" pitchFamily="1"/>
              </a:rPr>
              <a:t>(гибкость и трансформируемость предметного пространства);</a:t>
            </a:r>
          </a:p>
          <a:p>
            <a:pPr marL="342900" marR="0" indent="-34290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lain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>
              <a:latin typeface="Times New Roman" pitchFamily="1"/>
              <a:ea typeface="Candara" pitchFamily="2"/>
              <a:cs typeface="Times New Roman" pitchFamily="1"/>
            </a:endParaRPr>
          </a:p>
          <a:p>
            <a:pPr marL="342900" marR="0" indent="-34290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lain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социальные  условия </a:t>
            </a:r>
            <a:r>
              <a:rPr lang="ru-RU">
                <a:latin typeface="Times New Roman" pitchFamily="1"/>
                <a:ea typeface="Candara" pitchFamily="2"/>
                <a:cs typeface="Times New Roman" pitchFamily="1"/>
              </a:rPr>
              <a:t>(формы сотрудничества и общения, ролевые и межличностные отношения всех участников образовательного процесса, включая педагогов, детей, родителей, администрацию);</a:t>
            </a:r>
          </a:p>
          <a:p>
            <a:pPr marL="342900" marR="0" indent="-34290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lain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endParaRPr lang="ru-RU">
              <a:latin typeface="Times New Roman" pitchFamily="1"/>
              <a:ea typeface="Candara" pitchFamily="2"/>
              <a:cs typeface="Times New Roman" pitchFamily="1"/>
            </a:endParaRPr>
          </a:p>
          <a:p>
            <a:pPr marL="342900" marR="0" indent="-34290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lain"/>
              <a:tabLst/>
              <a:defRPr lang="ru-RU" sz="1800" b="0" i="0" u="none" strike="noStrike" kern="1" spc="0" baseline="0">
                <a:solidFill>
                  <a:schemeClr val="tx1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 b="1">
                <a:latin typeface="Times New Roman" pitchFamily="1"/>
                <a:ea typeface="Candara" pitchFamily="2"/>
                <a:cs typeface="Times New Roman" pitchFamily="1"/>
              </a:rPr>
              <a:t>деятельностные  условия </a:t>
            </a:r>
            <a:r>
              <a:rPr lang="ru-RU">
                <a:latin typeface="Times New Roman" pitchFamily="1"/>
                <a:ea typeface="Candara" pitchFamily="2"/>
                <a:cs typeface="Times New Roman" pitchFamily="1"/>
              </a:rPr>
              <a:t>(доступность и разнообразие видов деятельности, соответствующих возрастным особенностям дошкольников, задачам развития и социализации).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extLst>
              <a:ext uri="smNativeData">
                <pr:smNativeData xmlns:pr="pr" xmlns="" val="SMDATA_6_xqMB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E0BAABlBAAA9zYAAJMMAAAAAAAA"/>
              </a:ext>
            </a:extLst>
          </p:cNvGrpSpPr>
          <p:nvPr/>
        </p:nvGrpSpPr>
        <p:grpSpPr>
          <a:xfrm>
            <a:off x="211455" y="714375"/>
            <a:ext cx="8723630" cy="1329690"/>
            <a:chOff x="211455" y="714375"/>
            <a:chExt cx="8723630" cy="1329690"/>
          </a:xfrm>
        </p:grpSpPr>
        <p:sp>
          <p:nvSpPr>
            <p:cNvPr id="7" name="Freeform 14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hI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zJQAASQUAAOU2AACuCQAAAAAAAA=="/>
                </a:ext>
              </a:extLst>
            </p:cNvSpPr>
            <p:nvPr/>
          </p:nvSpPr>
          <p:spPr>
            <a:xfrm>
              <a:off x="6047105" y="859155"/>
              <a:ext cx="2876550" cy="714375"/>
            </a:xfrm>
            <a:custGeom>
              <a:avLst/>
              <a:gdLst/>
              <a:ahLst/>
              <a:cxnLst/>
              <a:rect l="0" t="0" r="2876550" b="714375"/>
              <a:pathLst>
                <a:path w="2876550" h="714375">
                  <a:moveTo>
                    <a:pt x="2870172" y="0"/>
                  </a:moveTo>
                  <a:lnTo>
                    <a:pt x="2748987" y="20091"/>
                  </a:lnTo>
                  <a:lnTo>
                    <a:pt x="2625676" y="42416"/>
                  </a:lnTo>
                  <a:lnTo>
                    <a:pt x="2500239" y="66972"/>
                  </a:lnTo>
                  <a:lnTo>
                    <a:pt x="2370549" y="91529"/>
                  </a:lnTo>
                  <a:lnTo>
                    <a:pt x="2238734" y="120550"/>
                  </a:lnTo>
                  <a:lnTo>
                    <a:pt x="2102667" y="149572"/>
                  </a:lnTo>
                  <a:lnTo>
                    <a:pt x="1964473" y="183058"/>
                  </a:lnTo>
                  <a:lnTo>
                    <a:pt x="1822028" y="216544"/>
                  </a:lnTo>
                  <a:lnTo>
                    <a:pt x="1564775" y="281285"/>
                  </a:lnTo>
                  <a:lnTo>
                    <a:pt x="1313901" y="339328"/>
                  </a:lnTo>
                  <a:lnTo>
                    <a:pt x="1073657" y="392906"/>
                  </a:lnTo>
                  <a:lnTo>
                    <a:pt x="841917" y="444251"/>
                  </a:lnTo>
                  <a:lnTo>
                    <a:pt x="620808" y="488900"/>
                  </a:lnTo>
                  <a:lnTo>
                    <a:pt x="406076" y="529084"/>
                  </a:lnTo>
                  <a:lnTo>
                    <a:pt x="199849" y="567035"/>
                  </a:lnTo>
                  <a:lnTo>
                    <a:pt x="0" y="600521"/>
                  </a:lnTo>
                  <a:lnTo>
                    <a:pt x="138194" y="620613"/>
                  </a:lnTo>
                  <a:lnTo>
                    <a:pt x="270009" y="638472"/>
                  </a:lnTo>
                  <a:lnTo>
                    <a:pt x="397572" y="654099"/>
                  </a:lnTo>
                  <a:lnTo>
                    <a:pt x="523009" y="667494"/>
                  </a:lnTo>
                  <a:lnTo>
                    <a:pt x="644194" y="680888"/>
                  </a:lnTo>
                  <a:lnTo>
                    <a:pt x="761127" y="689818"/>
                  </a:lnTo>
                  <a:lnTo>
                    <a:pt x="873808" y="698748"/>
                  </a:lnTo>
                  <a:lnTo>
                    <a:pt x="984363" y="705445"/>
                  </a:lnTo>
                  <a:lnTo>
                    <a:pt x="1092791" y="709910"/>
                  </a:lnTo>
                  <a:lnTo>
                    <a:pt x="1196968" y="712142"/>
                  </a:lnTo>
                  <a:lnTo>
                    <a:pt x="1296893" y="714375"/>
                  </a:lnTo>
                  <a:lnTo>
                    <a:pt x="1394691" y="714375"/>
                  </a:lnTo>
                  <a:lnTo>
                    <a:pt x="1490363" y="712142"/>
                  </a:lnTo>
                  <a:lnTo>
                    <a:pt x="1583910" y="709910"/>
                  </a:lnTo>
                  <a:lnTo>
                    <a:pt x="1673204" y="705445"/>
                  </a:lnTo>
                  <a:lnTo>
                    <a:pt x="1760372" y="698748"/>
                  </a:lnTo>
                  <a:lnTo>
                    <a:pt x="1843288" y="692050"/>
                  </a:lnTo>
                  <a:lnTo>
                    <a:pt x="1926204" y="683121"/>
                  </a:lnTo>
                  <a:lnTo>
                    <a:pt x="2004868" y="671959"/>
                  </a:lnTo>
                  <a:lnTo>
                    <a:pt x="2083532" y="660796"/>
                  </a:lnTo>
                  <a:lnTo>
                    <a:pt x="2157944" y="647402"/>
                  </a:lnTo>
                  <a:lnTo>
                    <a:pt x="2232356" y="634007"/>
                  </a:lnTo>
                  <a:lnTo>
                    <a:pt x="2302516" y="618380"/>
                  </a:lnTo>
                  <a:lnTo>
                    <a:pt x="2372676" y="602753"/>
                  </a:lnTo>
                  <a:lnTo>
                    <a:pt x="2440709" y="584894"/>
                  </a:lnTo>
                  <a:lnTo>
                    <a:pt x="2506617" y="567035"/>
                  </a:lnTo>
                  <a:lnTo>
                    <a:pt x="2570399" y="546943"/>
                  </a:lnTo>
                  <a:lnTo>
                    <a:pt x="2634180" y="526851"/>
                  </a:lnTo>
                  <a:lnTo>
                    <a:pt x="2755365" y="482203"/>
                  </a:lnTo>
                  <a:lnTo>
                    <a:pt x="2872298" y="435322"/>
                  </a:lnTo>
                  <a:lnTo>
                    <a:pt x="2876550" y="433089"/>
                  </a:lnTo>
                  <a:lnTo>
                    <a:pt x="2876550" y="0"/>
                  </a:lnTo>
                  <a:lnTo>
                    <a:pt x="2870172" y="0"/>
                  </a:lnTo>
                  <a:close/>
                </a:path>
              </a:pathLst>
            </a:custGeom>
            <a:solidFill>
              <a:schemeClr val="bg2">
                <a:alpha val="28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6" name="Freeform 18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AAAAAxuf8Cv///wg9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G5/wD////AQAAAAAAAAAAAAAAAAAAAAAAAAAAAAAAAAAAAAAAAAAAAAAAAn9/fwDG5/wDzMzMAMDA/wB/f38AAAAAAAAAAAAAAAAAAAAAAAAAAAAhAAAAGAAAABQAAAAdEAAAfwQAADgyAAC6CQAAAAAAAA=="/>
                </a:ext>
              </a:extLst>
            </p:cNvSpPr>
            <p:nvPr/>
          </p:nvSpPr>
          <p:spPr>
            <a:xfrm>
              <a:off x="2619375" y="730885"/>
              <a:ext cx="5544185" cy="850265"/>
            </a:xfrm>
            <a:custGeom>
              <a:avLst/>
              <a:gdLst/>
              <a:ahLst/>
              <a:cxnLst/>
              <a:rect l="0" t="0" r="5544185" b="850265"/>
              <a:pathLst>
                <a:path w="5544185" h="850265">
                  <a:moveTo>
                    <a:pt x="5544185" y="796705"/>
                  </a:moveTo>
                  <a:lnTo>
                    <a:pt x="5423012" y="781083"/>
                  </a:lnTo>
                  <a:lnTo>
                    <a:pt x="5297587" y="765461"/>
                  </a:lnTo>
                  <a:lnTo>
                    <a:pt x="5036109" y="727523"/>
                  </a:lnTo>
                  <a:lnTo>
                    <a:pt x="4759751" y="680658"/>
                  </a:lnTo>
                  <a:lnTo>
                    <a:pt x="4468511" y="629330"/>
                  </a:lnTo>
                  <a:lnTo>
                    <a:pt x="4160264" y="566843"/>
                  </a:lnTo>
                  <a:lnTo>
                    <a:pt x="3835011" y="497661"/>
                  </a:lnTo>
                  <a:lnTo>
                    <a:pt x="3492751" y="417321"/>
                  </a:lnTo>
                  <a:lnTo>
                    <a:pt x="3131359" y="330286"/>
                  </a:lnTo>
                  <a:lnTo>
                    <a:pt x="2988928" y="296811"/>
                  </a:lnTo>
                  <a:lnTo>
                    <a:pt x="2850748" y="263336"/>
                  </a:lnTo>
                  <a:lnTo>
                    <a:pt x="2716820" y="234325"/>
                  </a:lnTo>
                  <a:lnTo>
                    <a:pt x="2582893" y="205313"/>
                  </a:lnTo>
                  <a:lnTo>
                    <a:pt x="2453216" y="180765"/>
                  </a:lnTo>
                  <a:lnTo>
                    <a:pt x="2327792" y="156216"/>
                  </a:lnTo>
                  <a:lnTo>
                    <a:pt x="2204493" y="133900"/>
                  </a:lnTo>
                  <a:lnTo>
                    <a:pt x="2083321" y="113815"/>
                  </a:lnTo>
                  <a:lnTo>
                    <a:pt x="1966400" y="95961"/>
                  </a:lnTo>
                  <a:lnTo>
                    <a:pt x="1849478" y="80340"/>
                  </a:lnTo>
                  <a:lnTo>
                    <a:pt x="1628391" y="51328"/>
                  </a:lnTo>
                  <a:lnTo>
                    <a:pt x="1417933" y="31243"/>
                  </a:lnTo>
                  <a:lnTo>
                    <a:pt x="1220230" y="15621"/>
                  </a:lnTo>
                  <a:lnTo>
                    <a:pt x="1031031" y="4463"/>
                  </a:lnTo>
                  <a:lnTo>
                    <a:pt x="852461" y="0"/>
                  </a:lnTo>
                  <a:lnTo>
                    <a:pt x="684518" y="0"/>
                  </a:lnTo>
                  <a:lnTo>
                    <a:pt x="527207" y="4463"/>
                  </a:lnTo>
                  <a:lnTo>
                    <a:pt x="380525" y="11158"/>
                  </a:lnTo>
                  <a:lnTo>
                    <a:pt x="244471" y="22316"/>
                  </a:lnTo>
                  <a:lnTo>
                    <a:pt x="116921" y="35706"/>
                  </a:lnTo>
                  <a:lnTo>
                    <a:pt x="0" y="53560"/>
                  </a:lnTo>
                  <a:lnTo>
                    <a:pt x="163689" y="73645"/>
                  </a:lnTo>
                  <a:lnTo>
                    <a:pt x="333756" y="95961"/>
                  </a:lnTo>
                  <a:lnTo>
                    <a:pt x="510201" y="124973"/>
                  </a:lnTo>
                  <a:lnTo>
                    <a:pt x="693023" y="156216"/>
                  </a:lnTo>
                  <a:lnTo>
                    <a:pt x="882222" y="194155"/>
                  </a:lnTo>
                  <a:lnTo>
                    <a:pt x="1077799" y="234325"/>
                  </a:lnTo>
                  <a:lnTo>
                    <a:pt x="1281880" y="278958"/>
                  </a:lnTo>
                  <a:lnTo>
                    <a:pt x="1490212" y="330286"/>
                  </a:lnTo>
                  <a:lnTo>
                    <a:pt x="1866485" y="421785"/>
                  </a:lnTo>
                  <a:lnTo>
                    <a:pt x="2223626" y="502124"/>
                  </a:lnTo>
                  <a:lnTo>
                    <a:pt x="2559508" y="575770"/>
                  </a:lnTo>
                  <a:lnTo>
                    <a:pt x="2723198" y="607013"/>
                  </a:lnTo>
                  <a:lnTo>
                    <a:pt x="2878384" y="638256"/>
                  </a:lnTo>
                  <a:lnTo>
                    <a:pt x="3031444" y="667268"/>
                  </a:lnTo>
                  <a:lnTo>
                    <a:pt x="3180253" y="691816"/>
                  </a:lnTo>
                  <a:lnTo>
                    <a:pt x="3324810" y="716365"/>
                  </a:lnTo>
                  <a:lnTo>
                    <a:pt x="3465115" y="738681"/>
                  </a:lnTo>
                  <a:lnTo>
                    <a:pt x="3601169" y="756535"/>
                  </a:lnTo>
                  <a:lnTo>
                    <a:pt x="3732971" y="774388"/>
                  </a:lnTo>
                  <a:lnTo>
                    <a:pt x="3860521" y="790010"/>
                  </a:lnTo>
                  <a:lnTo>
                    <a:pt x="3985946" y="805631"/>
                  </a:lnTo>
                  <a:lnTo>
                    <a:pt x="4107118" y="816790"/>
                  </a:lnTo>
                  <a:lnTo>
                    <a:pt x="4224039" y="825716"/>
                  </a:lnTo>
                  <a:lnTo>
                    <a:pt x="4336709" y="834643"/>
                  </a:lnTo>
                  <a:lnTo>
                    <a:pt x="4447252" y="841338"/>
                  </a:lnTo>
                  <a:lnTo>
                    <a:pt x="4555670" y="845801"/>
                  </a:lnTo>
                  <a:lnTo>
                    <a:pt x="4659836" y="850265"/>
                  </a:lnTo>
                  <a:lnTo>
                    <a:pt x="4759751" y="850265"/>
                  </a:lnTo>
                  <a:lnTo>
                    <a:pt x="4857539" y="850265"/>
                  </a:lnTo>
                  <a:lnTo>
                    <a:pt x="4953202" y="848033"/>
                  </a:lnTo>
                  <a:lnTo>
                    <a:pt x="5044613" y="845801"/>
                  </a:lnTo>
                  <a:lnTo>
                    <a:pt x="5133898" y="841338"/>
                  </a:lnTo>
                  <a:lnTo>
                    <a:pt x="5221057" y="834643"/>
                  </a:lnTo>
                  <a:lnTo>
                    <a:pt x="5306091" y="825716"/>
                  </a:lnTo>
                  <a:lnTo>
                    <a:pt x="5386873" y="816790"/>
                  </a:lnTo>
                  <a:lnTo>
                    <a:pt x="5467654" y="807863"/>
                  </a:lnTo>
                  <a:lnTo>
                    <a:pt x="5544185" y="796705"/>
                  </a:lnTo>
                  <a:close/>
                </a:path>
              </a:pathLst>
            </a:custGeom>
            <a:solidFill>
              <a:schemeClr val="bg2">
                <a:alpha val="39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5" name="Freeform 22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BmEQAAkwQAAAozAABWCQAAAAAAAA=="/>
                </a:ext>
              </a:extLst>
            </p:cNvSpPr>
            <p:nvPr/>
          </p:nvSpPr>
          <p:spPr>
            <a:xfrm>
              <a:off x="2828290" y="743585"/>
              <a:ext cx="5468620" cy="774065"/>
            </a:xfrm>
            <a:custGeom>
              <a:avLst/>
              <a:gdLst/>
              <a:ahLst/>
              <a:cxnLst/>
              <a:rect l="0" t="0" r="5468620" b="774065"/>
              <a:pathLst>
                <a:path w="5468620" h="774065">
                  <a:moveTo>
                    <a:pt x="0" y="78075"/>
                  </a:moveTo>
                  <a:lnTo>
                    <a:pt x="19136" y="73614"/>
                  </a:lnTo>
                  <a:lnTo>
                    <a:pt x="76544" y="62460"/>
                  </a:lnTo>
                  <a:lnTo>
                    <a:pt x="174350" y="46845"/>
                  </a:lnTo>
                  <a:lnTo>
                    <a:pt x="238136" y="37922"/>
                  </a:lnTo>
                  <a:lnTo>
                    <a:pt x="312553" y="28999"/>
                  </a:lnTo>
                  <a:lnTo>
                    <a:pt x="395476" y="22307"/>
                  </a:lnTo>
                  <a:lnTo>
                    <a:pt x="491155" y="15615"/>
                  </a:lnTo>
                  <a:lnTo>
                    <a:pt x="595340" y="8922"/>
                  </a:lnTo>
                  <a:lnTo>
                    <a:pt x="712281" y="4461"/>
                  </a:lnTo>
                  <a:lnTo>
                    <a:pt x="839854" y="2230"/>
                  </a:lnTo>
                  <a:lnTo>
                    <a:pt x="978058" y="0"/>
                  </a:lnTo>
                  <a:lnTo>
                    <a:pt x="1126893" y="2230"/>
                  </a:lnTo>
                  <a:lnTo>
                    <a:pt x="1286359" y="6692"/>
                  </a:lnTo>
                  <a:lnTo>
                    <a:pt x="1458582" y="15615"/>
                  </a:lnTo>
                  <a:lnTo>
                    <a:pt x="1641437" y="26768"/>
                  </a:lnTo>
                  <a:lnTo>
                    <a:pt x="1834922" y="44614"/>
                  </a:lnTo>
                  <a:lnTo>
                    <a:pt x="2041165" y="64691"/>
                  </a:lnTo>
                  <a:lnTo>
                    <a:pt x="2260165" y="89229"/>
                  </a:lnTo>
                  <a:lnTo>
                    <a:pt x="2489796" y="118228"/>
                  </a:lnTo>
                  <a:lnTo>
                    <a:pt x="2732184" y="153920"/>
                  </a:lnTo>
                  <a:lnTo>
                    <a:pt x="2985203" y="194073"/>
                  </a:lnTo>
                  <a:lnTo>
                    <a:pt x="3250980" y="240919"/>
                  </a:lnTo>
                  <a:lnTo>
                    <a:pt x="3529514" y="296687"/>
                  </a:lnTo>
                  <a:lnTo>
                    <a:pt x="3820805" y="356917"/>
                  </a:lnTo>
                  <a:lnTo>
                    <a:pt x="4124854" y="423839"/>
                  </a:lnTo>
                  <a:lnTo>
                    <a:pt x="4441659" y="499684"/>
                  </a:lnTo>
                  <a:lnTo>
                    <a:pt x="4771222" y="582221"/>
                  </a:lnTo>
                  <a:lnTo>
                    <a:pt x="5113543" y="673681"/>
                  </a:lnTo>
                  <a:lnTo>
                    <a:pt x="5468620" y="774065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4" name="Freeform 26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AAAAAAAAAAMbb9DP///wgAAAAAAAAAAAAAAAAAAAAAAAAAAAAAAAAAAAAAZAAAAAEAAABAAAAAAAAAAAAAAAAAAAAAAAAAAAAAAAAAAAAAAAAAAAAAAAAAAAAAAAAAAAAAAAAAAAAAAAAAAAAAAAAAAAAAAAAAAAAAAAAAAAAAAAAAAAAAAAAAAAAAFAAAADwAAAABAAAAAAAAAP///wAAAAAAAQAAACMAAAAjAAAAIwAAAB4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xtv0F////AQAAAAAAAAAAAAAAAAAAAAAAAAAAAAAAAAAAAAAAAAAA////AH9/fwDG5/wDzMzMAMDA/wB/f38AAAAAAAAAAAAAAAAAAAAAAAAAAAAhAAAAGAAAABQAAACCIgAAfgQAANs2AACACAAAAAAAAA=="/>
                </a:ext>
              </a:extLst>
            </p:cNvSpPr>
            <p:nvPr/>
          </p:nvSpPr>
          <p:spPr>
            <a:xfrm>
              <a:off x="5609590" y="730250"/>
              <a:ext cx="3307715" cy="651510"/>
            </a:xfrm>
            <a:custGeom>
              <a:avLst/>
              <a:gdLst/>
              <a:ahLst/>
              <a:cxnLst/>
              <a:rect l="0" t="0" r="3307715" b="651510"/>
              <a:pathLst>
                <a:path w="3307715" h="651510">
                  <a:moveTo>
                    <a:pt x="0" y="651510"/>
                  </a:moveTo>
                  <a:lnTo>
                    <a:pt x="95660" y="624736"/>
                  </a:lnTo>
                  <a:lnTo>
                    <a:pt x="357131" y="555568"/>
                  </a:lnTo>
                  <a:lnTo>
                    <a:pt x="537822" y="508713"/>
                  </a:lnTo>
                  <a:lnTo>
                    <a:pt x="746149" y="457396"/>
                  </a:lnTo>
                  <a:lnTo>
                    <a:pt x="977859" y="401616"/>
                  </a:lnTo>
                  <a:lnTo>
                    <a:pt x="1226575" y="341373"/>
                  </a:lnTo>
                  <a:lnTo>
                    <a:pt x="1490172" y="283362"/>
                  </a:lnTo>
                  <a:lnTo>
                    <a:pt x="1760146" y="225351"/>
                  </a:lnTo>
                  <a:lnTo>
                    <a:pt x="2036497" y="171802"/>
                  </a:lnTo>
                  <a:lnTo>
                    <a:pt x="2310723" y="120485"/>
                  </a:lnTo>
                  <a:lnTo>
                    <a:pt x="2446773" y="98173"/>
                  </a:lnTo>
                  <a:lnTo>
                    <a:pt x="2578572" y="75861"/>
                  </a:lnTo>
                  <a:lnTo>
                    <a:pt x="2710370" y="58011"/>
                  </a:lnTo>
                  <a:lnTo>
                    <a:pt x="2837917" y="40162"/>
                  </a:lnTo>
                  <a:lnTo>
                    <a:pt x="2963338" y="26774"/>
                  </a:lnTo>
                  <a:lnTo>
                    <a:pt x="3082382" y="15618"/>
                  </a:lnTo>
                  <a:lnTo>
                    <a:pt x="3197174" y="6694"/>
                  </a:lnTo>
                  <a:lnTo>
                    <a:pt x="3307715" y="0"/>
                  </a:lnTo>
                </a:path>
              </a:pathLst>
            </a:custGeom>
            <a:noFill/>
            <a:ln w="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  <p:sp>
          <p:nvSpPr>
            <p:cNvPr id="3" name="Freeform 10"/>
            <p:cNvSpPr>
              <a:extLst>
                <a:ext uri="smNativeData">
                  <pr:smNativeData xmlns:pr="pr" xmlns="" val="SMDATA_12_xqMBVRMAAAAlAAAACwAAAA0AAAAAkAAAAEgAAACQAAAASAAAAAAAAAAAAAAAAAAAAAEAAABQAAAAAAAAAAAA4D8AAAAAAADgPwAAAAAAAOA/AAAAAAAA4D8AAAAAAADgPwAAAAAAAOA/AAAAAAAA4D8AAAAAAADgPwAAAAAAAOA/AAAAAAAA4D8CAAAAjAAAAAEAAAAJ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G5/w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n9/fwDG5/wDzMzMAMDA/wB/f38AAAAAAAAAAAAAAAAAAAAAAAAAAAAhAAAAGAAAABQAAABNAQAAZQQAAPc2AACTDAAAAAAAAA=="/>
                </a:ext>
              </a:extLst>
            </p:cNvSpPr>
            <p:nvPr/>
          </p:nvSpPr>
          <p:spPr>
            <a:xfrm>
              <a:off x="211455" y="714375"/>
              <a:ext cx="8723630" cy="1329690"/>
            </a:xfrm>
            <a:custGeom>
              <a:avLst/>
              <a:gdLst/>
              <a:ahLst/>
              <a:cxnLst/>
              <a:rect l="0" t="0" r="8723630" b="1329690"/>
              <a:pathLst>
                <a:path w="8723630" h="1329690">
                  <a:moveTo>
                    <a:pt x="8719372" y="571142"/>
                  </a:moveTo>
                  <a:lnTo>
                    <a:pt x="8638480" y="604607"/>
                  </a:lnTo>
                  <a:lnTo>
                    <a:pt x="8557588" y="635842"/>
                  </a:lnTo>
                  <a:lnTo>
                    <a:pt x="8472438" y="664845"/>
                  </a:lnTo>
                  <a:lnTo>
                    <a:pt x="8385158" y="691617"/>
                  </a:lnTo>
                  <a:lnTo>
                    <a:pt x="8295751" y="718390"/>
                  </a:lnTo>
                  <a:lnTo>
                    <a:pt x="8202086" y="742931"/>
                  </a:lnTo>
                  <a:lnTo>
                    <a:pt x="8106292" y="763010"/>
                  </a:lnTo>
                  <a:lnTo>
                    <a:pt x="8006240" y="783089"/>
                  </a:lnTo>
                  <a:lnTo>
                    <a:pt x="7901931" y="800937"/>
                  </a:lnTo>
                  <a:lnTo>
                    <a:pt x="7793365" y="814324"/>
                  </a:lnTo>
                  <a:lnTo>
                    <a:pt x="7680541" y="827710"/>
                  </a:lnTo>
                  <a:lnTo>
                    <a:pt x="7563460" y="836634"/>
                  </a:lnTo>
                  <a:lnTo>
                    <a:pt x="7442121" y="845558"/>
                  </a:lnTo>
                  <a:lnTo>
                    <a:pt x="7314396" y="850020"/>
                  </a:lnTo>
                  <a:lnTo>
                    <a:pt x="7182413" y="850020"/>
                  </a:lnTo>
                  <a:lnTo>
                    <a:pt x="7044044" y="847789"/>
                  </a:lnTo>
                  <a:lnTo>
                    <a:pt x="6899289" y="843327"/>
                  </a:lnTo>
                  <a:lnTo>
                    <a:pt x="6750276" y="836634"/>
                  </a:lnTo>
                  <a:lnTo>
                    <a:pt x="6594877" y="825479"/>
                  </a:lnTo>
                  <a:lnTo>
                    <a:pt x="6430963" y="809862"/>
                  </a:lnTo>
                  <a:lnTo>
                    <a:pt x="6260663" y="792013"/>
                  </a:lnTo>
                  <a:lnTo>
                    <a:pt x="6083976" y="769703"/>
                  </a:lnTo>
                  <a:lnTo>
                    <a:pt x="5900904" y="745162"/>
                  </a:lnTo>
                  <a:lnTo>
                    <a:pt x="5709316" y="716159"/>
                  </a:lnTo>
                  <a:lnTo>
                    <a:pt x="5509213" y="682693"/>
                  </a:lnTo>
                  <a:lnTo>
                    <a:pt x="5302724" y="644766"/>
                  </a:lnTo>
                  <a:lnTo>
                    <a:pt x="5085591" y="602376"/>
                  </a:lnTo>
                  <a:lnTo>
                    <a:pt x="4862072" y="557756"/>
                  </a:lnTo>
                  <a:lnTo>
                    <a:pt x="4627909" y="506442"/>
                  </a:lnTo>
                  <a:lnTo>
                    <a:pt x="4387360" y="452898"/>
                  </a:lnTo>
                  <a:lnTo>
                    <a:pt x="4136167" y="394891"/>
                  </a:lnTo>
                  <a:lnTo>
                    <a:pt x="3874331" y="330191"/>
                  </a:lnTo>
                  <a:lnTo>
                    <a:pt x="3614623" y="267723"/>
                  </a:lnTo>
                  <a:lnTo>
                    <a:pt x="3363430" y="214178"/>
                  </a:lnTo>
                  <a:lnTo>
                    <a:pt x="3122881" y="165096"/>
                  </a:lnTo>
                  <a:lnTo>
                    <a:pt x="2892976" y="124937"/>
                  </a:lnTo>
                  <a:lnTo>
                    <a:pt x="2673714" y="91472"/>
                  </a:lnTo>
                  <a:lnTo>
                    <a:pt x="2462967" y="62469"/>
                  </a:lnTo>
                  <a:lnTo>
                    <a:pt x="2262865" y="40158"/>
                  </a:lnTo>
                  <a:lnTo>
                    <a:pt x="2073406" y="22310"/>
                  </a:lnTo>
                  <a:lnTo>
                    <a:pt x="1890333" y="11155"/>
                  </a:lnTo>
                  <a:lnTo>
                    <a:pt x="1720033" y="2231"/>
                  </a:lnTo>
                  <a:lnTo>
                    <a:pt x="1556119" y="0"/>
                  </a:lnTo>
                  <a:lnTo>
                    <a:pt x="1402848" y="0"/>
                  </a:lnTo>
                  <a:lnTo>
                    <a:pt x="1258093" y="4462"/>
                  </a:lnTo>
                  <a:lnTo>
                    <a:pt x="1121853" y="11155"/>
                  </a:lnTo>
                  <a:lnTo>
                    <a:pt x="994128" y="22310"/>
                  </a:lnTo>
                  <a:lnTo>
                    <a:pt x="874918" y="33465"/>
                  </a:lnTo>
                  <a:lnTo>
                    <a:pt x="762094" y="49083"/>
                  </a:lnTo>
                  <a:lnTo>
                    <a:pt x="659914" y="64700"/>
                  </a:lnTo>
                  <a:lnTo>
                    <a:pt x="564120" y="82548"/>
                  </a:lnTo>
                  <a:lnTo>
                    <a:pt x="478970" y="102627"/>
                  </a:lnTo>
                  <a:lnTo>
                    <a:pt x="398077" y="120475"/>
                  </a:lnTo>
                  <a:lnTo>
                    <a:pt x="327828" y="140555"/>
                  </a:lnTo>
                  <a:lnTo>
                    <a:pt x="263966" y="160634"/>
                  </a:lnTo>
                  <a:lnTo>
                    <a:pt x="206489" y="178482"/>
                  </a:lnTo>
                  <a:lnTo>
                    <a:pt x="157528" y="196330"/>
                  </a:lnTo>
                  <a:lnTo>
                    <a:pt x="114953" y="214178"/>
                  </a:lnTo>
                  <a:lnTo>
                    <a:pt x="51090" y="240951"/>
                  </a:lnTo>
                  <a:lnTo>
                    <a:pt x="12773" y="261030"/>
                  </a:lnTo>
                  <a:lnTo>
                    <a:pt x="0" y="267723"/>
                  </a:lnTo>
                  <a:lnTo>
                    <a:pt x="0" y="1329690"/>
                  </a:lnTo>
                  <a:lnTo>
                    <a:pt x="8719372" y="1329690"/>
                  </a:lnTo>
                  <a:lnTo>
                    <a:pt x="8723630" y="1322997"/>
                  </a:lnTo>
                  <a:lnTo>
                    <a:pt x="8723630" y="568911"/>
                  </a:lnTo>
                  <a:lnTo>
                    <a:pt x="8719372" y="571142"/>
                  </a:lnTo>
                  <a:close/>
                </a:path>
              </a:pathLst>
            </a:custGeom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ru-RU" sz="1800" b="0" i="0" u="none" strike="noStrike" kern="1" spc="0" baseline="0">
                  <a:solidFill>
                    <a:schemeClr val="tx1"/>
                  </a:solidFill>
                  <a:effectLst/>
                  <a:latin typeface="Candara" pitchFamily="2"/>
                  <a:ea typeface="Candara" pitchFamily="2"/>
                  <a:cs typeface="Candara" pitchFamily="2"/>
                </a:defRPr>
              </a:pPr>
              <a:endParaRPr/>
            </a:p>
          </p:txBody>
        </p:sp>
      </p:grpSp>
      <p:sp>
        <p:nvSpPr>
          <p:cNvPr id="8" name="Скругленный прямоугольник 1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iAAAAgQcAAKE2AABCDQAAAAAAAA=="/>
              </a:ext>
            </a:extLst>
          </p:cNvSpPr>
          <p:nvPr/>
        </p:nvSpPr>
        <p:spPr>
          <a:xfrm>
            <a:off x="143510" y="1219835"/>
            <a:ext cx="8736965" cy="93535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Программа утверждается Организацией самостоятельно в соответствии с настоящим Стандартом и с учётом Примерных программ  (Закон РФ «Об образовании», ст.12.6)</a:t>
            </a:r>
          </a:p>
        </p:txBody>
      </p:sp>
      <p:sp>
        <p:nvSpPr>
          <p:cNvPr id="9" name="Скругленный прямоугольник 2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hAAAAcw8AAKA2AABPFwAAAAAAAA=="/>
              </a:ext>
            </a:extLst>
          </p:cNvSpPr>
          <p:nvPr/>
        </p:nvSpPr>
        <p:spPr>
          <a:xfrm>
            <a:off x="142875" y="2511425"/>
            <a:ext cx="8736965" cy="1277620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При разработке Программы Организация определяет продолжительность пребывания детей в Организации, режим работы Организации в соответствии с объёмом решаемых образовательных, педагогических и организационно-управленческих задач</a:t>
            </a:r>
          </a:p>
        </p:txBody>
      </p:sp>
      <p:sp>
        <p:nvSpPr>
          <p:cNvPr id="10" name="Скругленный прямоугольник 3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DhAAAAuBgAAKA2AADxIQAAAAAAAA=="/>
              </a:ext>
            </a:extLst>
          </p:cNvSpPr>
          <p:nvPr/>
        </p:nvSpPr>
        <p:spPr>
          <a:xfrm>
            <a:off x="142875" y="4018280"/>
            <a:ext cx="8736965" cy="149923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Организация может разрабатывать и реализовывать различные Программы для дошкольных образовательных групп с разной продолжительностью пребывания детей в течение суток, в том числе групп кратковременного пребывания детей, полного и продлённого дня, и для групп детей разного возраста от двух месяцев до восьми лет, в том числе разновозрастных групп</a:t>
            </a:r>
          </a:p>
        </p:txBody>
      </p:sp>
      <p:sp>
        <p:nvSpPr>
          <p:cNvPr id="11" name="Скругленный прямоугольник 4"/>
          <p:cNvSpPr>
            <a:extLst>
              <a:ext uri="smNativeData">
                <pr:smNativeData xmlns:pr="pr" xmlns="" val="SMDATA_12_xqMBVRMAAAAlAAAAZQAAAA0AAAAAkAAAAEgAAACQAAAASAAAAAAAAAABAAAAAAAAAAEAAABQAAAAhbacS3FV1T8AAAAAAAAAAAAAAAAAAOA/AAAAAAAA4D8AAAAAAADgPwAAAAAAAOA/AAAAAAAA4D8AAAAAAADgPwAAAAAAAOA/AAAAAAAA4D8CAAAAjAAAAAEAAAAAAAAA2Oz/L////wgAAAAAAAAAAAAAAAAAAAAAAAAAAAAAAAAAAAAAZAAAAAEAAABAAAAAAAAAAAAAAAAAAAAAAAAAAAAAAAAAAAAAAAAAAAAAAAAAAAAAAAAAAAAAAAAAAAAAAAAAAAAAAAAAAAAAAAAAAAAAAAAAAAAAAAAAAAAAAAAAAAAAFAAAADwAAAABAAAAAAAAABpfhAAZAAAAAQAAABQAAAAUAAAAFAAAAAEAAAAAAAAAZAAAAGQAAAAAAAAAZAAAAGQAAAAVAAAAYAAAAAAAAAAAAAAADwAAACADAAAAAAAAAAAAAAEAAACgMgAAAAAAAAAAAAABAAAAf39/AAEAAABkAAAAAAAAABQAAABAHwAAAAAAACYAAAAAAAAAwOD//wAAAAAmAAAAZAAAABYAAABMAAAAAAAAAAAAAAAEAAAAAAAAAAEAAADG5/w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Y7P8o////AQAAAAAAAAAAAAAAAAAAAAAAAAAAAAAAAAAAAAAAAAAAGl+EAH9/fwDG5/wDzMzMAMDA/wB/f38AAAAAAAAAAAAAAAAAAAAAAAAAAAAhAAAAGAAAABQAAAATAQAAKCQAANI2AABdKAAAAAAAAA=="/>
              </a:ext>
            </a:extLst>
          </p:cNvSpPr>
          <p:nvPr/>
        </p:nvSpPr>
        <p:spPr>
          <a:xfrm>
            <a:off x="174625" y="5877560"/>
            <a:ext cx="8736965" cy="683895"/>
          </a:xfrm>
          <a:prstGeom prst="roundRect">
            <a:avLst>
              <a:gd name="adj" fmla="val 16667"/>
            </a:avLst>
          </a:prstGeom>
          <a:solidFill>
            <a:schemeClr val="folHlink">
              <a:tint val="25000"/>
            </a:schemeClr>
          </a:solidFill>
          <a:ln w="15875" cap="flat" cmpd="sng" algn="ctr">
            <a:solidFill>
              <a:srgbClr val="1A5F8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" spc="0" baseline="0">
                <a:solidFill>
                  <a:srgbClr val="FFFFFF"/>
                </a:solidFill>
                <a:effectLst/>
                <a:latin typeface="Candara" pitchFamily="2"/>
                <a:ea typeface="Candara" pitchFamily="2"/>
                <a:cs typeface="Candara" pitchFamily="2"/>
              </a:defRPr>
            </a:pPr>
            <a:r>
              <a:rPr lang="ru-RU">
                <a:solidFill>
                  <a:schemeClr val="tx1"/>
                </a:solidFill>
                <a:latin typeface="Times New Roman" pitchFamily="1"/>
                <a:ea typeface="Candara" pitchFamily="2"/>
                <a:cs typeface="Times New Roman" pitchFamily="1"/>
              </a:rPr>
              <a:t>Группы в одной Организации могут действовать на основе различных Программ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Presentation">
      <a:majorFont>
        <a:latin typeface="Candara"/>
        <a:ea typeface="Candara"/>
        <a:cs typeface="Candara"/>
      </a:majorFont>
      <a:minorFont>
        <a:latin typeface="Candara"/>
        <a:ea typeface="Candara"/>
        <a:cs typeface="Candar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73E87"/>
        </a:dk2>
        <a:lt2>
          <a:srgbClr val="C6E7FC"/>
        </a:lt2>
        <a:accent1>
          <a:srgbClr val="31B6FD"/>
        </a:accent1>
        <a:accent2>
          <a:srgbClr val="4584D3"/>
        </a:accent2>
        <a:accent3>
          <a:srgbClr val="5BD078"/>
        </a:accent3>
        <a:accent4>
          <a:srgbClr val="A5D028"/>
        </a:accent4>
        <a:accent5>
          <a:srgbClr val="F5C040"/>
        </a:accent5>
        <a:accent6>
          <a:srgbClr val="05E0DB"/>
        </a:accent6>
        <a:hlink>
          <a:srgbClr val="0080FF"/>
        </a:hlink>
        <a:folHlink>
          <a:srgbClr val="5EAE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FFFFFF"/>
        </a:dk1>
        <a:lt1>
          <a:srgbClr val="000000"/>
        </a:lt1>
        <a:dk2>
          <a:srgbClr val="C6E7FC"/>
        </a:dk2>
        <a:lt2>
          <a:srgbClr val="073E87"/>
        </a:lt2>
        <a:accent1>
          <a:srgbClr val="31B6FD"/>
        </a:accent1>
        <a:accent2>
          <a:srgbClr val="4584D3"/>
        </a:accent2>
        <a:accent3>
          <a:srgbClr val="5BD078"/>
        </a:accent3>
        <a:accent4>
          <a:srgbClr val="A5D028"/>
        </a:accent4>
        <a:accent5>
          <a:srgbClr val="F5C040"/>
        </a:accent5>
        <a:accent6>
          <a:srgbClr val="05E0DB"/>
        </a:accent6>
        <a:hlink>
          <a:srgbClr val="0080FF"/>
        </a:hlink>
        <a:folHlink>
          <a:srgbClr val="5EAE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73E87"/>
        </a:dk2>
        <a:lt2>
          <a:srgbClr val="C6E7FC"/>
        </a:lt2>
        <a:accent1>
          <a:srgbClr val="31B6FD"/>
        </a:accent1>
        <a:accent2>
          <a:srgbClr val="4584D3"/>
        </a:accent2>
        <a:accent3>
          <a:srgbClr val="5BD078"/>
        </a:accent3>
        <a:accent4>
          <a:srgbClr val="A5D028"/>
        </a:accent4>
        <a:accent5>
          <a:srgbClr val="F5C040"/>
        </a:accent5>
        <a:accent6>
          <a:srgbClr val="05E0DB"/>
        </a:accent6>
        <a:hlink>
          <a:srgbClr val="0080FF"/>
        </a:hlink>
        <a:folHlink>
          <a:srgbClr val="5EAE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1979</Words>
  <Application>Microsoft Office PowerPoint</Application>
  <PresentationFormat>Экран (4:3)</PresentationFormat>
  <Paragraphs>156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Presentation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2015-03-11T15:22:22Z</dcterms:created>
  <dcterms:modified xsi:type="dcterms:W3CDTF">2015-03-13T06:03:54Z</dcterms:modified>
</cp:coreProperties>
</file>