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0"/>
  </p:notesMasterIdLst>
  <p:sldIdLst>
    <p:sldId id="256" r:id="rId2"/>
    <p:sldId id="301" r:id="rId3"/>
    <p:sldId id="261" r:id="rId4"/>
    <p:sldId id="298" r:id="rId5"/>
    <p:sldId id="262" r:id="rId6"/>
    <p:sldId id="304" r:id="rId7"/>
    <p:sldId id="309" r:id="rId8"/>
    <p:sldId id="263" r:id="rId9"/>
    <p:sldId id="306" r:id="rId10"/>
    <p:sldId id="264" r:id="rId11"/>
    <p:sldId id="310" r:id="rId12"/>
    <p:sldId id="311" r:id="rId13"/>
    <p:sldId id="312" r:id="rId14"/>
    <p:sldId id="314" r:id="rId15"/>
    <p:sldId id="313" r:id="rId16"/>
    <p:sldId id="265" r:id="rId17"/>
    <p:sldId id="307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43" autoAdjust="0"/>
    <p:restoredTop sz="94660"/>
  </p:normalViewPr>
  <p:slideViewPr>
    <p:cSldViewPr>
      <p:cViewPr>
        <p:scale>
          <a:sx n="94" d="100"/>
          <a:sy n="94" d="100"/>
        </p:scale>
        <p:origin x="-13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EEB0502-6EEB-4249-B52C-1A0EDC826261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D55311-7F2D-4446-8425-6508FA974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23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D790C0-E61C-44C9-97D2-C6AC463B6B52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A0B7AD-AC45-4228-923E-4A78B38A10C2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5B615F-9DB0-44D4-A8D1-3D2C95B295BD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955C12-7E2E-459B-9BB0-ADE983CAF5D5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78F4FB-EFAF-4FFB-BF94-AED81B21C41F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258452E-00E7-4FB0-ADF6-D54677FDA966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DD061B1-0EC3-4D2D-A6B1-15A89105BF14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91E904-1FBB-400C-9A9D-22D5CB079B62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B372575-EBEE-4881-B5EB-03C5B6F0966A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35E5AD-DECC-4CA1-9BC5-D71D6EF63D16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0B8223D-20C2-4C54-9CDC-D8F6B9A8ED8A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И.И.</a:t>
            </a: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BE9530-16D6-425A-A257-BF2B443D59EB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7" descr="post-279854-129828837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8" descr="post-279854-129828837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9" descr="97e6b01896c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038CF-D95E-48F3-A1DE-A328B45F3FFB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58827-1905-44D8-901A-6607C2742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4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F0DA8-2F07-4F64-A4F3-EA27CE376924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DCFFB-FDE0-4497-AF23-A07B6B63F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9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0BB29-8375-46E4-A7FA-D7DB1C35F987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C755D-ABB4-4209-A1EF-5B2165B92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1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66D3-B378-447E-82EF-CCD5CFCF67DD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EA8C1-D2F5-402A-95F0-164D6747A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50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623E8-4E00-4ED2-8467-F65A472EDD6C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DD882-1E04-43DB-943D-90F37899D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3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8B2D7-0909-4A67-BD7C-98615DE80227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225A5-7129-4068-9D72-5E364E786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42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9378-0CC4-4B06-8ED5-293D2CC7A429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DA62-4DC0-4D2A-AA49-7E7D77233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7A45F-1C8A-44B7-949A-6038BA73987E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6003F-977F-4F62-BE13-62C9E913B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87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66091-E050-414F-A15A-B445AFA5A900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CDBA3-4282-43CB-AFA8-5D4A34457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4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8DC15-48E6-4F6B-A2C2-41F46EA791CD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24680-8013-4D8D-873B-EB26347EB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18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488FB-C5E0-42AB-88DD-B001DCA2E621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670A-4580-4DB0-9085-C11932356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68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DFEFC"/>
            </a:gs>
            <a:gs pos="92000">
              <a:srgbClr val="B3C285"/>
            </a:gs>
            <a:gs pos="100000">
              <a:srgbClr val="B3C28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2CFC36E0-BEBA-4698-9D30-1FF5DB596EE1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782A27FC-3911-4BD5-8E0F-5AB901856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60"/>
          <p:cNvGrpSpPr>
            <a:grpSpLocks/>
          </p:cNvGrpSpPr>
          <p:nvPr/>
        </p:nvGrpSpPr>
        <p:grpSpPr bwMode="auto">
          <a:xfrm>
            <a:off x="-33338" y="0"/>
            <a:ext cx="9177338" cy="6858000"/>
            <a:chOff x="-33595" y="0"/>
            <a:chExt cx="9177595" cy="6857999"/>
          </a:xfrm>
        </p:grpSpPr>
        <p:grpSp>
          <p:nvGrpSpPr>
            <p:cNvPr id="1032" name="Group 182"/>
            <p:cNvGrpSpPr>
              <a:grpSpLocks/>
            </p:cNvGrpSpPr>
            <p:nvPr/>
          </p:nvGrpSpPr>
          <p:grpSpPr bwMode="auto"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3" name="Group 189"/>
            <p:cNvGrpSpPr>
              <a:grpSpLocks/>
            </p:cNvGrpSpPr>
            <p:nvPr/>
          </p:nvGrpSpPr>
          <p:grpSpPr bwMode="auto"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34" name="Group 200"/>
            <p:cNvGrpSpPr>
              <a:grpSpLocks/>
            </p:cNvGrpSpPr>
            <p:nvPr/>
          </p:nvGrpSpPr>
          <p:grpSpPr bwMode="auto"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7" r:id="rId9"/>
    <p:sldLayoutId id="2147483864" r:id="rId10"/>
    <p:sldLayoutId id="2147483865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971550" y="1844675"/>
            <a:ext cx="7561263" cy="1511300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ФОРМИРОВАНИЕ РЕГУЛЯТИВНЫХ УУД</a:t>
            </a:r>
            <a:br>
              <a:rPr lang="ru-RU" altLang="ru-RU" b="1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</a:br>
            <a:r>
              <a:rPr lang="ru-RU" altLang="ru-RU" b="1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в 1классе</a:t>
            </a:r>
            <a:endParaRPr lang="ru-RU" altLang="ru-RU" smtClean="0">
              <a:solidFill>
                <a:srgbClr val="00B050"/>
              </a:solidFill>
              <a:latin typeface="Arial Black" pitchFamily="34" charset="0"/>
              <a:cs typeface="Trebuchet MS" pitchFamily="34" charset="0"/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0338" y="4221163"/>
            <a:ext cx="4968875" cy="1439862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223963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Самооценка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700213"/>
            <a:ext cx="7786688" cy="4525962"/>
          </a:xfrm>
        </p:spPr>
        <p:txBody>
          <a:bodyPr rtlCol="0">
            <a:normAutofit/>
          </a:bodyPr>
          <a:lstStyle/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сличение </a:t>
            </a:r>
          </a:p>
          <a:p>
            <a:pPr algn="ctr" eaLnBrk="1" fontAlgn="auto" hangingPunct="1">
              <a:buFont typeface="Arial" charset="0"/>
              <a:buNone/>
              <a:defRPr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 заданным эталоном: </a:t>
            </a:r>
          </a:p>
          <a:p>
            <a:pPr algn="ctr" eaLnBrk="1" fontAlgn="auto" hangingPunct="1">
              <a:buFont typeface="Arial" charset="0"/>
              <a:buNone/>
              <a:defRPr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 а)способа действия;</a:t>
            </a:r>
          </a:p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      б) результата 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xxlbook.ru/imgh4700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284163"/>
            <a:ext cx="40671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4" descr="http://900igr.net/datai/pedagogika/Reguljativnye-UUD/0079-049-1-klass-uchimsja-otsenivat-svoe-emotsionalnoe-sostojani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3573463"/>
            <a:ext cx="633730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http://bookstr.ru/wa-data/public/shop/products/93/46/4693/images/5247/5247.97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252413"/>
            <a:ext cx="1828800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.vk.me/c626317/v626317774/2d84a/yw1p7VJqe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3" y="188913"/>
            <a:ext cx="40322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 descr="https://pp.vk.me/c604423/v604423774/34c1d/b6iX4dHFR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377983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s://pp.vk.me/c604423/v604423774/34c41/7CJfAZi-z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2816"/>
            <a:ext cx="38163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6" descr="https://pp.vk.me/c604423/v604423774/34c55/qoD-Fq4x8O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.vk.me/c626317/v626317774/2d838/OX4P33FiVX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2317750"/>
            <a:ext cx="3168650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113" y="728663"/>
            <a:ext cx="2951162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</a:rPr>
              <a:t>«Волшебные линеечки»</a:t>
            </a:r>
            <a:endParaRPr lang="ru-RU" alt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8436" name="Группа 4"/>
          <p:cNvGrpSpPr>
            <a:grpSpLocks/>
          </p:cNvGrpSpPr>
          <p:nvPr/>
        </p:nvGrpSpPr>
        <p:grpSpPr bwMode="auto">
          <a:xfrm>
            <a:off x="2312988" y="188913"/>
            <a:ext cx="174625" cy="1079500"/>
            <a:chOff x="6429375" y="1098550"/>
            <a:chExt cx="174625" cy="107950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6500812" y="1098550"/>
              <a:ext cx="0" cy="107950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9" name="Группа 43"/>
            <p:cNvGrpSpPr>
              <a:grpSpLocks/>
            </p:cNvGrpSpPr>
            <p:nvPr/>
          </p:nvGrpSpPr>
          <p:grpSpPr bwMode="auto">
            <a:xfrm>
              <a:off x="6429375" y="1449388"/>
              <a:ext cx="174625" cy="225425"/>
              <a:chOff x="7790358" y="1988840"/>
              <a:chExt cx="436139" cy="413915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7790358" y="1988838"/>
                <a:ext cx="380630" cy="408085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7790358" y="2006328"/>
                <a:ext cx="436139" cy="396426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437" name="Группа 9"/>
          <p:cNvGrpSpPr>
            <a:grpSpLocks/>
          </p:cNvGrpSpPr>
          <p:nvPr/>
        </p:nvGrpSpPr>
        <p:grpSpPr bwMode="auto">
          <a:xfrm>
            <a:off x="6659563" y="211138"/>
            <a:ext cx="174625" cy="1079500"/>
            <a:chOff x="6429375" y="1098550"/>
            <a:chExt cx="174625" cy="1079500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6500812" y="1098550"/>
              <a:ext cx="0" cy="107950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5" name="Группа 43"/>
            <p:cNvGrpSpPr>
              <a:grpSpLocks/>
            </p:cNvGrpSpPr>
            <p:nvPr/>
          </p:nvGrpSpPr>
          <p:grpSpPr bwMode="auto">
            <a:xfrm>
              <a:off x="6429375" y="1449388"/>
              <a:ext cx="174625" cy="225425"/>
              <a:chOff x="7790358" y="1988840"/>
              <a:chExt cx="436139" cy="413915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7790358" y="1988838"/>
                <a:ext cx="380630" cy="408085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7790358" y="2006328"/>
                <a:ext cx="436139" cy="396426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Прямоугольник 2"/>
          <p:cNvSpPr/>
          <p:nvPr/>
        </p:nvSpPr>
        <p:spPr>
          <a:xfrm>
            <a:off x="6577013" y="1331913"/>
            <a:ext cx="3524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dirty="0">
                <a:solidFill>
                  <a:schemeClr val="bg2">
                    <a:lumMod val="10000"/>
                  </a:schemeClr>
                </a:solidFill>
              </a:rPr>
              <a:t>П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6150" y="1300163"/>
            <a:ext cx="3381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dirty="0">
                <a:solidFill>
                  <a:schemeClr val="bg2">
                    <a:lumMod val="10000"/>
                  </a:schemeClr>
                </a:solidFill>
              </a:rPr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08138" y="1735138"/>
            <a:ext cx="1585912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аккуратность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918200" y="1747838"/>
            <a:ext cx="16700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правильность</a:t>
            </a:r>
          </a:p>
        </p:txBody>
      </p:sp>
      <p:pic>
        <p:nvPicPr>
          <p:cNvPr id="18442" name="Picture 20" descr="https://pp.vk.me/c604423/v604423774/34c2f/mbvvlnc-XS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50" y="2317750"/>
            <a:ext cx="3167063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5292725" y="4430713"/>
            <a:ext cx="322263" cy="323850"/>
          </a:xfrm>
          <a:prstGeom prst="ellipse">
            <a:avLst/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s://pp.vk.me/c626317/v626317774/2d871/qGw2TbTutV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660650"/>
            <a:ext cx="26638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6" descr="https://pp.vk.me/c626317/v626317774/2d87b/vfNCM2mwY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36838"/>
            <a:ext cx="3887787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6013" y="1219200"/>
            <a:ext cx="72612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«+» - все знаю    «-» - не знаю   «?» - сомневаюсь</a:t>
            </a:r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2109788" y="476250"/>
            <a:ext cx="459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800" b="1">
                <a:solidFill>
                  <a:srgbClr val="00B050"/>
                </a:solidFill>
                <a:latin typeface="Arial" charset="0"/>
              </a:rPr>
              <a:t>Прогностическая 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7859712" cy="2290762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Коррекция</a:t>
            </a:r>
            <a:r>
              <a:rPr lang="ru-RU" altLang="ru-RU" b="1" smtClean="0">
                <a:cs typeface="Trebuchet MS" pitchFamily="34" charset="0"/>
              </a:rPr>
              <a:t/>
            </a:r>
            <a:br>
              <a:rPr lang="ru-RU" altLang="ru-RU" b="1" smtClean="0">
                <a:cs typeface="Trebuchet MS" pitchFamily="34" charset="0"/>
              </a:rPr>
            </a:br>
            <a:r>
              <a:rPr lang="ru-RU" altLang="ru-RU" sz="2400" smtClean="0">
                <a:solidFill>
                  <a:srgbClr val="46561F"/>
                </a:solidFill>
                <a:cs typeface="Trebuchet MS" pitchFamily="34" charset="0"/>
              </a:rPr>
              <a:t>(в случае расхождения с эталоном)</a:t>
            </a:r>
            <a:br>
              <a:rPr lang="ru-RU" altLang="ru-RU" sz="2400" smtClean="0">
                <a:solidFill>
                  <a:srgbClr val="46561F"/>
                </a:solidFill>
                <a:cs typeface="Trebuchet MS" pitchFamily="34" charset="0"/>
              </a:rPr>
            </a:br>
            <a:r>
              <a:rPr lang="ru-RU" altLang="ru-RU" sz="2400" smtClean="0">
                <a:solidFill>
                  <a:srgbClr val="46561F"/>
                </a:solidFill>
                <a:latin typeface="Arial" charset="0"/>
                <a:cs typeface="Trebuchet MS" pitchFamily="34" charset="0"/>
              </a:rPr>
              <a:t/>
            </a:r>
            <a:br>
              <a:rPr lang="ru-RU" altLang="ru-RU" sz="2400" smtClean="0">
                <a:solidFill>
                  <a:srgbClr val="46561F"/>
                </a:solidFill>
                <a:latin typeface="Arial" charset="0"/>
                <a:cs typeface="Trebuchet MS" pitchFamily="34" charset="0"/>
              </a:rPr>
            </a:br>
            <a:r>
              <a:rPr lang="ru-RU" altLang="ru-RU" sz="3600" smtClean="0">
                <a:solidFill>
                  <a:srgbClr val="46561F"/>
                </a:solidFill>
                <a:latin typeface="Arial Black" pitchFamily="34" charset="0"/>
                <a:cs typeface="Trebuchet MS" pitchFamily="34" charset="0"/>
              </a:rPr>
              <a:t>внесение необходимых дополнений  и корректив в 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3357563"/>
            <a:ext cx="7058025" cy="2160587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Wingdings 2" charset="2"/>
              <a:buChar char=""/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план;</a:t>
            </a:r>
          </a:p>
          <a:p>
            <a:pPr eaLnBrk="1" fontAlgn="auto" hangingPunct="1">
              <a:buFont typeface="Wingdings 2" charset="2"/>
              <a:buChar char=""/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способ действия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2213"/>
            <a:ext cx="7632700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0" y="333375"/>
            <a:ext cx="7715250" cy="1295400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Регулятивные универсальные учебные действия </a:t>
            </a:r>
            <a:r>
              <a:rPr lang="ru-RU" altLang="ru-RU" b="1" u="sng" smtClean="0">
                <a:solidFill>
                  <a:srgbClr val="00B050"/>
                </a:solidFill>
                <a:cs typeface="Trebuchet MS" pitchFamily="34" charset="0"/>
              </a:rPr>
              <a:t/>
            </a:r>
            <a:br>
              <a:rPr lang="ru-RU" altLang="ru-RU" b="1" u="sng" smtClean="0">
                <a:solidFill>
                  <a:srgbClr val="00B050"/>
                </a:solidFill>
                <a:cs typeface="Trebuchet MS" pitchFamily="34" charset="0"/>
              </a:rPr>
            </a:br>
            <a:r>
              <a:rPr lang="ru-RU" altLang="ru-RU" b="1" smtClean="0">
                <a:solidFill>
                  <a:srgbClr val="46561F"/>
                </a:solidFill>
                <a:cs typeface="Trebuchet MS" pitchFamily="34" charset="0"/>
              </a:rPr>
              <a:t>отражают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773238"/>
            <a:ext cx="7696200" cy="4392612"/>
          </a:xfrm>
        </p:spPr>
        <p:txBody>
          <a:bodyPr rtlCol="0">
            <a:normAutofit fontScale="92500" lnSpcReduction="10000"/>
          </a:bodyPr>
          <a:lstStyle/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  <a:t>способность обучающегося строить учебно-познавательную деятельность, </a:t>
            </a:r>
          </a:p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  <a:t>учитывая все е</a:t>
            </a: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ё</a:t>
            </a: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</a:rPr>
              <a:t> компоненты: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ЦЕЛЬ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МОТИВ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ПРОГНОЗ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СРЕДСТВА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КОНТРОЛЬ</a:t>
            </a:r>
          </a:p>
          <a:p>
            <a:pPr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700" b="1" dirty="0" smtClean="0">
                <a:solidFill>
                  <a:schemeClr val="bg2">
                    <a:lumMod val="25000"/>
                  </a:schemeClr>
                </a:solidFill>
              </a:rPr>
              <a:t>ОЦЕНКА</a:t>
            </a:r>
            <a:r>
              <a:rPr lang="ru-RU" altLang="ru-RU" sz="27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altLang="ru-RU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alt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28600" y="549275"/>
            <a:ext cx="88931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Понятие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«универсальные учебные действия»:</a:t>
            </a:r>
            <a:b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</a:br>
            <a:endParaRPr lang="ru-RU" altLang="ru-RU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896938" y="2276475"/>
            <a:ext cx="8101012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1800" dirty="0" smtClean="0">
                <a:latin typeface="Arial" charset="0"/>
              </a:rPr>
              <a:t> </a:t>
            </a: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Достижение </a:t>
            </a: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умения учиться предполагает</a:t>
            </a: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 полноценное освоение школьниками всех компонентов учебной деятельности: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познавательные и учебные мотивы;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учебная цель;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учебная задача;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учебные действия и операции;</a:t>
            </a:r>
            <a:endParaRPr lang="ru-RU" altLang="ru-RU" sz="2800" dirty="0" smtClean="0">
              <a:solidFill>
                <a:schemeClr val="bg2">
                  <a:lumMod val="1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1268413"/>
            <a:ext cx="7643813" cy="15843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eaLnBrk="1" hangingPunct="1"/>
            <a:r>
              <a:rPr lang="ru-RU" altLang="ru-RU" sz="3600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Регулятивные УУД </a:t>
            </a:r>
            <a:r>
              <a:rPr lang="ru-RU" altLang="ru-RU" sz="3600" b="1" u="sng" smtClean="0">
                <a:solidFill>
                  <a:srgbClr val="00B050"/>
                </a:solidFill>
                <a:cs typeface="Trebuchet MS" pitchFamily="34" charset="0"/>
              </a:rPr>
              <a:t/>
            </a:r>
            <a:br>
              <a:rPr lang="ru-RU" altLang="ru-RU" sz="3600" b="1" u="sng" smtClean="0">
                <a:solidFill>
                  <a:srgbClr val="00B050"/>
                </a:solidFill>
                <a:cs typeface="Trebuchet MS" pitchFamily="34" charset="0"/>
              </a:rPr>
            </a:br>
            <a:r>
              <a:rPr lang="ru-RU" altLang="ru-RU" b="1" smtClean="0">
                <a:solidFill>
                  <a:srgbClr val="46561F"/>
                </a:solidFill>
                <a:cs typeface="Trebuchet MS" pitchFamily="34" charset="0"/>
              </a:rPr>
              <a:t>обеспечивают организацию</a:t>
            </a:r>
            <a:br>
              <a:rPr lang="ru-RU" altLang="ru-RU" b="1" smtClean="0">
                <a:solidFill>
                  <a:srgbClr val="46561F"/>
                </a:solidFill>
                <a:cs typeface="Trebuchet MS" pitchFamily="34" charset="0"/>
              </a:rPr>
            </a:br>
            <a:r>
              <a:rPr lang="ru-RU" altLang="ru-RU" b="1" smtClean="0">
                <a:solidFill>
                  <a:srgbClr val="46561F"/>
                </a:solidFill>
                <a:cs typeface="Trebuchet MS" pitchFamily="34" charset="0"/>
              </a:rPr>
              <a:t> </a:t>
            </a:r>
            <a:r>
              <a:rPr lang="ru-RU" altLang="ru-RU" sz="3600" b="1" smtClean="0">
                <a:solidFill>
                  <a:srgbClr val="46561F"/>
                </a:solidFill>
                <a:latin typeface="Arial" charset="0"/>
                <a:cs typeface="Trebuchet MS" pitchFamily="34" charset="0"/>
              </a:rPr>
              <a:t>этапов</a:t>
            </a:r>
            <a:r>
              <a:rPr lang="ru-RU" altLang="ru-RU" b="1" smtClean="0">
                <a:solidFill>
                  <a:srgbClr val="46561F"/>
                </a:solidFill>
                <a:latin typeface="Arial" charset="0"/>
                <a:cs typeface="Trebuchet MS" pitchFamily="34" charset="0"/>
              </a:rPr>
              <a:t> </a:t>
            </a:r>
            <a:r>
              <a:rPr lang="ru-RU" altLang="ru-RU" b="1" smtClean="0">
                <a:solidFill>
                  <a:srgbClr val="46561F"/>
                </a:solidFill>
                <a:cs typeface="Trebuchet MS" pitchFamily="34" charset="0"/>
              </a:rPr>
              <a:t>учебной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3284538"/>
            <a:ext cx="7775575" cy="2736850"/>
          </a:xfrm>
          <a:solidFill>
            <a:schemeClr val="bg2">
              <a:lumMod val="90000"/>
            </a:schemeClr>
          </a:solidFill>
        </p:spPr>
        <p:txBody>
          <a:bodyPr rtlCol="0">
            <a:normAutofit lnSpcReduction="10000"/>
          </a:bodyPr>
          <a:lstStyle/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endParaRPr lang="ru-RU" b="1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endParaRPr lang="ru-RU" b="1" dirty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endParaRPr lang="ru-RU" b="1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Целеполагание;</a:t>
            </a: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Планирование;</a:t>
            </a: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Самооценка (рефлексия);</a:t>
            </a:r>
          </a:p>
          <a:p>
            <a:pPr eaLnBrk="1" fontAlgn="auto" hangingPunct="1">
              <a:buClr>
                <a:srgbClr val="00B050"/>
              </a:buClr>
              <a:buFont typeface="Wingdings 2" charset="2"/>
              <a:buChar char="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Коррекция.</a:t>
            </a:r>
          </a:p>
          <a:p>
            <a:pPr marL="0" indent="0" eaLnBrk="1" fontAlgn="auto" hangingPunct="1">
              <a:buFont typeface="Arial" charset="0"/>
              <a:buNone/>
              <a:defRPr/>
            </a:pPr>
            <a:endParaRPr lang="ru-RU" dirty="0" smtClean="0"/>
          </a:p>
          <a:p>
            <a:pPr eaLnBrk="1" fontAlgn="auto" hangingPunct="1">
              <a:buFont typeface="Wingdings 2" charset="2"/>
              <a:buChar char=""/>
              <a:defRPr/>
            </a:pPr>
            <a:endParaRPr lang="ru-RU" dirty="0" smtClean="0"/>
          </a:p>
          <a:p>
            <a:pPr eaLnBrk="1" fontAlgn="auto" hangingPunct="1">
              <a:buFont typeface="Wingdings 2" charset="2"/>
              <a:buChar char=""/>
              <a:defRPr/>
            </a:pPr>
            <a:endParaRPr lang="ru-RU" dirty="0" smtClean="0"/>
          </a:p>
          <a:p>
            <a:pPr eaLnBrk="1" fontAlgn="auto" hangingPunct="1">
              <a:buFont typeface="Wingdings 2" charset="2"/>
              <a:buChar char="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6688" cy="1209675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2A9224"/>
                </a:solidFill>
                <a:cs typeface="Trebuchet MS" pitchFamily="34" charset="0"/>
              </a:rPr>
              <a:t>Планируемые результаты по формированию регулятивных  УУД на ступени начального общего образования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algn="ctr" eaLnBrk="1" fontAlgn="auto" hangingPunct="1">
              <a:buClr>
                <a:srgbClr val="00B050"/>
              </a:buClr>
              <a:buFont typeface="Wingdings" pitchFamily="2" charset="2"/>
              <a:buNone/>
              <a:defRPr/>
            </a:pPr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</a:rPr>
              <a:t>Выпускник научится:</a:t>
            </a:r>
          </a:p>
          <a:p>
            <a:pPr algn="just"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принимать и сохранять учебную задачу;</a:t>
            </a:r>
          </a:p>
          <a:p>
            <a:pPr algn="just"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учитывать выделенные учителем ориентиры действия в новом учебном материале в сотрудничестве с учителем;</a:t>
            </a:r>
          </a:p>
          <a:p>
            <a:pPr algn="just"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планировать свои действия в соответствии с поставленной задачей;</a:t>
            </a:r>
          </a:p>
          <a:p>
            <a:pPr algn="just"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осуществлять пошаговый контроль;</a:t>
            </a:r>
          </a:p>
          <a:p>
            <a:pPr algn="just" eaLnBrk="1" fontAlgn="auto" hangingPunct="1">
              <a:buClr>
                <a:srgbClr val="00B050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адекватно воспринимать оценку учителя;</a:t>
            </a:r>
          </a:p>
          <a:p>
            <a:pPr eaLnBrk="1" fontAlgn="auto" hangingPunct="1">
              <a:buFont typeface="Arial" panose="020B0604020202020204" pitchFamily="34" charset="0"/>
              <a:buChar char="•"/>
              <a:defRPr/>
            </a:pPr>
            <a:endParaRPr lang="ru-RU" altLang="ru-RU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Целеполагание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28775"/>
            <a:ext cx="7696200" cy="3600450"/>
          </a:xfrm>
        </p:spPr>
        <p:txBody>
          <a:bodyPr rtlCol="0">
            <a:normAutofit/>
          </a:bodyPr>
          <a:lstStyle/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постановка </a:t>
            </a:r>
            <a:r>
              <a:rPr lang="ru-RU" altLang="ru-RU" sz="2400" b="1" u="sng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учебной </a:t>
            </a:r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задачи: соотнесение того, что уже известно и усвоено, и того, что ещё неизвестно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979613" y="1052513"/>
            <a:ext cx="5702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8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Фрагмент урока (целеполагание)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8313" y="1989138"/>
          <a:ext cx="8064501" cy="4416425"/>
        </p:xfrm>
        <a:graphic>
          <a:graphicData uri="http://schemas.openxmlformats.org/drawingml/2006/table">
            <a:tbl>
              <a:tblPr/>
              <a:tblGrid>
                <a:gridCol w="1223938"/>
                <a:gridCol w="2815753"/>
                <a:gridCol w="2656855"/>
                <a:gridCol w="1367955"/>
              </a:tblGrid>
              <a:tr h="441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2.Целеполагание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Определить тему урока, поставить цель, учебные задачи.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623" marR="596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-А в математике встречается термин «задача»?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-На странице «Содержание» найдите тему  прошлого урока. Посмотрите, какая следующая тема урока? Откроем эту страницу в учебнике.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-Отметьте закладкой эту страницу.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-Назовите тему сегодняшнего урока.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-О каких задачах мы сегодня говорить на уроке?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 Как вы думаете, что мы должны выяснить о задаче рассмотрите страницу  учебника?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-Это будут наши учебные задачи на урок.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623" marR="596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 Да. Мы на уроках готовились решать задачи.Я видел в учебнике слово задача.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«Знакомимся с задачей»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 О математических задачах.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 Что такое задача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 Как отличать задачи математические и учебные.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-Узнать что такое «условие» и «вопрос»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-научиться находить в задаче условие и вопрос.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9623" marR="596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(информационные: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 и извлечение информации)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(принятие  цели и постановка задач урока)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Регулятивные (планирование действий)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59623" marR="596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187450" y="692150"/>
            <a:ext cx="689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itchFamily="18" charset="2"/>
              <a:buChar char=""/>
              <a:defRPr sz="1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800" b="1">
                <a:solidFill>
                  <a:srgbClr val="00B050"/>
                </a:solidFill>
                <a:latin typeface="Arial" charset="0"/>
              </a:rPr>
              <a:t>Приемы организации принятия цели: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995363" y="1557338"/>
            <a:ext cx="7345362" cy="4246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опора на личностный жизненный опыт обучающихся;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использование занимательного игрового материала;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создание проблемной ситуации в процессе целеполагания;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выбор цели из предложенных учителем формулировок;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моделирование цели урока, введение понятия </a:t>
            </a:r>
          </a:p>
          <a:p>
            <a:pPr>
              <a:lnSpc>
                <a:spcPct val="150000"/>
              </a:lnSpc>
              <a:buClr>
                <a:srgbClr val="00B050"/>
              </a:buClr>
              <a:buSzPct val="101000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«учебная задача»;</a:t>
            </a:r>
          </a:p>
          <a:p>
            <a:pPr marL="285750" indent="-285750">
              <a:lnSpc>
                <a:spcPct val="150000"/>
              </a:lnSpc>
              <a:buClr>
                <a:srgbClr val="00B050"/>
              </a:buClr>
              <a:buSzPct val="101000"/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постановка цели в том числе на длительный период времени с помощью карты знаний, маршрута движения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29600" cy="1223963"/>
          </a:xfrm>
        </p:spPr>
        <p:txBody>
          <a:bodyPr/>
          <a:lstStyle/>
          <a:p>
            <a:pPr eaLnBrk="1" hangingPunct="1"/>
            <a:r>
              <a:rPr lang="ru-RU" altLang="ru-RU" b="1" u="sng" smtClean="0">
                <a:solidFill>
                  <a:srgbClr val="00B050"/>
                </a:solidFill>
                <a:latin typeface="Arial Black" pitchFamily="34" charset="0"/>
                <a:cs typeface="Trebuchet MS" pitchFamily="34" charset="0"/>
              </a:rPr>
              <a:t>Планирование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600200"/>
            <a:ext cx="7786687" cy="4525963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составление плана и последовательности действий</a:t>
            </a:r>
          </a:p>
          <a:p>
            <a:pPr algn="ctr" eaLnBrk="1" fontAlgn="auto" hangingPunct="1">
              <a:buFont typeface="Wingdings" pitchFamily="2" charset="2"/>
              <a:buNone/>
              <a:defRPr/>
            </a:pPr>
            <a:endParaRPr lang="ru-RU" altLang="ru-RU" sz="3600" b="1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 eaLnBrk="1" fontAlgn="auto" hangingPunct="1">
              <a:buFont typeface="Arial" charset="0"/>
              <a:buNone/>
              <a:defRPr/>
            </a:pP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</a:rPr>
              <a:t>(определение последовательности промежуточных целей с уч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>ё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</a:rPr>
              <a:t>том конечного результата)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8313" y="220663"/>
            <a:ext cx="8351837" cy="38560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2" name="Picture 4" descr="http://www.playing-field.ru/img/2015/052105/064823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09" y="2413281"/>
            <a:ext cx="1399562" cy="139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10" descr="http://intoclassics.net/_nw/260/454278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5" y="2690813"/>
            <a:ext cx="122396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2" descr="http://informznaika.ru/wp-content/uploads/2016/01/tetrad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925" y="2725738"/>
            <a:ext cx="12747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4" descr="http://meditation-portal.com/wp-content/uploads/2010/09/1220170327_arrow_in_target-300x3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481263"/>
            <a:ext cx="1050925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57575" y="652463"/>
            <a:ext cx="27987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План работы</a:t>
            </a:r>
          </a:p>
        </p:txBody>
      </p:sp>
      <p:pic>
        <p:nvPicPr>
          <p:cNvPr id="12304" name="Picture 16" descr="https://ds03.infourok.ru/uploads/ex/0bfb/0000bbc2-70c82286/hello_html_2710ff6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4" y="221223"/>
            <a:ext cx="1486394" cy="1569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3263" y="2152650"/>
            <a:ext cx="14065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Новое знание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22575" y="1968500"/>
            <a:ext cx="12715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Работа </a:t>
            </a:r>
          </a:p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по учебнику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8575" y="1968500"/>
            <a:ext cx="10509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Работа </a:t>
            </a:r>
          </a:p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в тетради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8488" y="1866900"/>
            <a:ext cx="15843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Оценка </a:t>
            </a:r>
          </a:p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учебной задачи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00" y="4278313"/>
            <a:ext cx="1874838" cy="10779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Что такое задача.</a:t>
            </a:r>
          </a:p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Основные части задачи.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2363" y="4278313"/>
            <a:ext cx="2055812" cy="13541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Научится находить </a:t>
            </a:r>
          </a:p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в задаче УСЛОВИЕ и </a:t>
            </a:r>
          </a:p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ВОПРОС.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1850" y="4278313"/>
            <a:ext cx="2266950" cy="13239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Уметь  работать самостоятельно и корректировать</a:t>
            </a:r>
          </a:p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недочеты.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29450" y="4278313"/>
            <a:ext cx="1925638" cy="10779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</a:rPr>
              <a:t>Уметь оценивать свои знания, умения.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Другая 2">
      <a:dk1>
        <a:srgbClr val="CCDFA5"/>
      </a:dk1>
      <a:lt1>
        <a:sysClr val="window" lastClr="FFFFFF"/>
      </a:lt1>
      <a:dk2>
        <a:srgbClr val="EEF4E0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TM02455610[[fn=Осень]]</Template>
  <TotalTime>859</TotalTime>
  <Words>504</Words>
  <Application>Microsoft Office PowerPoint</Application>
  <PresentationFormat>Экран (4:3)</PresentationFormat>
  <Paragraphs>127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Verdana</vt:lpstr>
      <vt:lpstr>Trebuchet MS</vt:lpstr>
      <vt:lpstr>Wingdings 2</vt:lpstr>
      <vt:lpstr>Calibri</vt:lpstr>
      <vt:lpstr>Arial Black</vt:lpstr>
      <vt:lpstr>Wingdings</vt:lpstr>
      <vt:lpstr>Times New Roman</vt:lpstr>
      <vt:lpstr>Monotype Corsiva</vt:lpstr>
      <vt:lpstr>Autumn</vt:lpstr>
      <vt:lpstr>ФОРМИРОВАНИЕ РЕГУЛЯТИВНЫХ УУД в 1классе</vt:lpstr>
      <vt:lpstr>Презентация PowerPoint</vt:lpstr>
      <vt:lpstr>Регулятивные УУД  обеспечивают организацию  этапов учебной деятельности</vt:lpstr>
      <vt:lpstr>Планируемые результаты по формированию регулятивных  УУД на ступени начального общего образования</vt:lpstr>
      <vt:lpstr>Целеполагание</vt:lpstr>
      <vt:lpstr>Презентация PowerPoint</vt:lpstr>
      <vt:lpstr>Презентация PowerPoint</vt:lpstr>
      <vt:lpstr>Планирование</vt:lpstr>
      <vt:lpstr>Презентация PowerPoint</vt:lpstr>
      <vt:lpstr>Самооценка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Коррекция (в случае расхождения с эталоном)  внесение необходимых дополнений  и корректив в :</vt:lpstr>
      <vt:lpstr>Презентация PowerPoint</vt:lpstr>
      <vt:lpstr>Регулятивные универсальные учебные действия  отражают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Пользователь Windows</cp:lastModifiedBy>
  <cp:revision>70</cp:revision>
  <dcterms:created xsi:type="dcterms:W3CDTF">2011-08-02T23:19:04Z</dcterms:created>
  <dcterms:modified xsi:type="dcterms:W3CDTF">2016-11-23T15:07:29Z</dcterms:modified>
</cp:coreProperties>
</file>