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8" r:id="rId3"/>
    <p:sldId id="260" r:id="rId4"/>
    <p:sldId id="259" r:id="rId5"/>
    <p:sldId id="279" r:id="rId6"/>
    <p:sldId id="263" r:id="rId7"/>
    <p:sldId id="264" r:id="rId8"/>
    <p:sldId id="265" r:id="rId9"/>
    <p:sldId id="281" r:id="rId10"/>
    <p:sldId id="282" r:id="rId11"/>
    <p:sldId id="270" r:id="rId12"/>
    <p:sldId id="268" r:id="rId13"/>
    <p:sldId id="284" r:id="rId14"/>
    <p:sldId id="269" r:id="rId15"/>
    <p:sldId id="272" r:id="rId16"/>
    <p:sldId id="273" r:id="rId17"/>
    <p:sldId id="271" r:id="rId18"/>
    <p:sldId id="274" r:id="rId19"/>
    <p:sldId id="275" r:id="rId20"/>
    <p:sldId id="286" r:id="rId21"/>
    <p:sldId id="287" r:id="rId22"/>
    <p:sldId id="276" r:id="rId23"/>
    <p:sldId id="285"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396" y="21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0EFB28-A44A-4A8F-95CB-CC765294A395}" type="datetimeFigureOut">
              <a:rPr lang="ru-RU" smtClean="0"/>
              <a:t>22.11.2016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9AF330-5C47-48B6-AA97-3BD3DEB5CFD2}" type="slidenum">
              <a:rPr lang="ru-RU" smtClean="0"/>
              <a:t>‹#›</a:t>
            </a:fld>
            <a:endParaRPr lang="ru-RU"/>
          </a:p>
        </p:txBody>
      </p:sp>
    </p:spTree>
    <p:extLst>
      <p:ext uri="{BB962C8B-B14F-4D97-AF65-F5344CB8AC3E}">
        <p14:creationId xmlns:p14="http://schemas.microsoft.com/office/powerpoint/2010/main" val="3946084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59AF330-5C47-48B6-AA97-3BD3DEB5CFD2}" type="slidenum">
              <a:rPr lang="ru-RU" smtClean="0"/>
              <a:t>12</a:t>
            </a:fld>
            <a:endParaRPr lang="ru-RU"/>
          </a:p>
        </p:txBody>
      </p:sp>
    </p:spTree>
    <p:extLst>
      <p:ext uri="{BB962C8B-B14F-4D97-AF65-F5344CB8AC3E}">
        <p14:creationId xmlns:p14="http://schemas.microsoft.com/office/powerpoint/2010/main" val="422164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59AF330-5C47-48B6-AA97-3BD3DEB5CFD2}" type="slidenum">
              <a:rPr lang="ru-RU" smtClean="0"/>
              <a:t>13</a:t>
            </a:fld>
            <a:endParaRPr lang="ru-RU"/>
          </a:p>
        </p:txBody>
      </p:sp>
    </p:spTree>
    <p:extLst>
      <p:ext uri="{BB962C8B-B14F-4D97-AF65-F5344CB8AC3E}">
        <p14:creationId xmlns:p14="http://schemas.microsoft.com/office/powerpoint/2010/main" val="422164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F43C071-0E27-4395-B285-D6829C7FE0E8}" type="datetimeFigureOut">
              <a:rPr lang="ru-RU" smtClean="0"/>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A52A27-52D3-4C33-935F-D64B8DA0D7DC}"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43C071-0E27-4395-B285-D6829C7FE0E8}" type="datetimeFigureOut">
              <a:rPr lang="ru-RU" smtClean="0"/>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A52A27-52D3-4C33-935F-D64B8DA0D7D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43C071-0E27-4395-B285-D6829C7FE0E8}" type="datetimeFigureOut">
              <a:rPr lang="ru-RU" smtClean="0"/>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A52A27-52D3-4C33-935F-D64B8DA0D7D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43C071-0E27-4395-B285-D6829C7FE0E8}" type="datetimeFigureOut">
              <a:rPr lang="ru-RU" smtClean="0"/>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A52A27-52D3-4C33-935F-D64B8DA0D7D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F43C071-0E27-4395-B285-D6829C7FE0E8}" type="datetimeFigureOut">
              <a:rPr lang="ru-RU" smtClean="0"/>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A52A27-52D3-4C33-935F-D64B8DA0D7DC}"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F43C071-0E27-4395-B285-D6829C7FE0E8}" type="datetimeFigureOut">
              <a:rPr lang="ru-RU" smtClean="0"/>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9A52A27-52D3-4C33-935F-D64B8DA0D7DC}"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F43C071-0E27-4395-B285-D6829C7FE0E8}" type="datetimeFigureOut">
              <a:rPr lang="ru-RU" smtClean="0"/>
              <a:t>22.11.2016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9A52A27-52D3-4C33-935F-D64B8DA0D7D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F43C071-0E27-4395-B285-D6829C7FE0E8}" type="datetimeFigureOut">
              <a:rPr lang="ru-RU" smtClean="0"/>
              <a:t>22.11.2016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9A52A27-52D3-4C33-935F-D64B8DA0D7D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F43C071-0E27-4395-B285-D6829C7FE0E8}" type="datetimeFigureOut">
              <a:rPr lang="ru-RU" smtClean="0"/>
              <a:t>22.11.2016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9A52A27-52D3-4C33-935F-D64B8DA0D7D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F43C071-0E27-4395-B285-D6829C7FE0E8}" type="datetimeFigureOut">
              <a:rPr lang="ru-RU" smtClean="0"/>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9A52A27-52D3-4C33-935F-D64B8DA0D7DC}"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F43C071-0E27-4395-B285-D6829C7FE0E8}" type="datetimeFigureOut">
              <a:rPr lang="ru-RU" smtClean="0"/>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9A52A27-52D3-4C33-935F-D64B8DA0D7DC}"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0000"/>
            <a:lum/>
          </a:blip>
          <a:srcRect/>
          <a:stretch>
            <a:fillRect l="-17000" r="-17000"/>
          </a:stretch>
        </a:blip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357158" y="285728"/>
            <a:ext cx="8501122" cy="6215106"/>
          </a:xfrm>
          <a:prstGeom prst="roundRect">
            <a:avLst>
              <a:gd name="adj" fmla="val 9106"/>
            </a:avLst>
          </a:prstGeom>
          <a:noFill/>
          <a:ln>
            <a:solidFill>
              <a:srgbClr val="57D3FF"/>
            </a:solidFill>
          </a:ln>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descr="0_75c96_b715e7d3_XL.jpeg"/>
          <p:cNvPicPr>
            <a:picLocks noChangeAspect="1"/>
          </p:cNvPicPr>
          <p:nvPr/>
        </p:nvPicPr>
        <p:blipFill>
          <a:blip r:embed="rId14">
            <a:clrChange>
              <a:clrFrom>
                <a:srgbClr val="FFFFFF"/>
              </a:clrFrom>
              <a:clrTo>
                <a:srgbClr val="FFFFFF">
                  <a:alpha val="0"/>
                </a:srgbClr>
              </a:clrTo>
            </a:clrChange>
          </a:blip>
          <a:srcRect l="8363" t="8363"/>
          <a:stretch>
            <a:fillRect/>
          </a:stretch>
        </p:blipFill>
        <p:spPr>
          <a:xfrm>
            <a:off x="71406" y="71414"/>
            <a:ext cx="2000264" cy="2000264"/>
          </a:xfrm>
          <a:prstGeom prst="rect">
            <a:avLst/>
          </a:prstGeom>
        </p:spPr>
      </p:pic>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43C071-0E27-4395-B285-D6829C7FE0E8}" type="datetimeFigureOut">
              <a:rPr lang="ru-RU" smtClean="0"/>
              <a:t>22.11.2016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A52A27-52D3-4C33-935F-D64B8DA0D7DC}"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myshared.ru/slide/1280433/" TargetMode="External"/><Relationship Id="rId2" Type="http://schemas.openxmlformats.org/officeDocument/2006/relationships/hyperlink" Target="http://pedsovet.su/load/424-1-0-33755" TargetMode="External"/><Relationship Id="rId1" Type="http://schemas.openxmlformats.org/officeDocument/2006/relationships/slideLayout" Target="../slideLayouts/slideLayout2.xml"/><Relationship Id="rId6" Type="http://schemas.openxmlformats.org/officeDocument/2006/relationships/hyperlink" Target="http://900igr.net/prezentatsii/doshkolnoe-obrazovanie/Nravstvenno-patrioticheskoe-vospitanie-doshkolnikov/015-Spasibo-za-vnimanie.html" TargetMode="External"/><Relationship Id="rId5" Type="http://schemas.openxmlformats.org/officeDocument/2006/relationships/hyperlink" Target="http://ped-kopilka.ru/blogs/vera-valerevna-ljapina/konspekt-integrirovanogo-uroka-matematiki-i-istori-3-klas-umk-shkola-2100.html" TargetMode="External"/><Relationship Id="rId4" Type="http://schemas.openxmlformats.org/officeDocument/2006/relationships/hyperlink" Target="http://nsportal.ru/nachalnaya-shkola/raznoe/2014/11/18/priemy-formirovaniya-samootsenki-i-samokontrolya-v-nachalno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4.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i="1" dirty="0" smtClean="0"/>
              <a:t>Организация </a:t>
            </a:r>
            <a:r>
              <a:rPr lang="ru-RU" b="1" i="1" dirty="0"/>
              <a:t>деятельности учащихся по самоконтролю и самооценке учебной деятельности </a:t>
            </a:r>
            <a:r>
              <a:rPr lang="ru-RU" i="1" dirty="0"/>
              <a:t/>
            </a:r>
            <a:br>
              <a:rPr lang="ru-RU" i="1" dirty="0"/>
            </a:br>
            <a:r>
              <a:rPr lang="ru-RU" b="1" i="1" dirty="0"/>
              <a:t>на уроках английского языка</a:t>
            </a:r>
            <a:r>
              <a:rPr lang="ru-RU" i="1" dirty="0"/>
              <a:t/>
            </a:r>
            <a:br>
              <a:rPr lang="ru-RU" i="1" dirty="0"/>
            </a:br>
            <a:endParaRPr lang="ru-RU" i="1" dirty="0"/>
          </a:p>
        </p:txBody>
      </p:sp>
      <p:sp>
        <p:nvSpPr>
          <p:cNvPr id="3" name="Подзаголовок 2"/>
          <p:cNvSpPr>
            <a:spLocks noGrp="1"/>
          </p:cNvSpPr>
          <p:nvPr>
            <p:ph type="subTitle" idx="1"/>
          </p:nvPr>
        </p:nvSpPr>
        <p:spPr>
          <a:xfrm>
            <a:off x="1371600" y="4437112"/>
            <a:ext cx="6400800" cy="1656184"/>
          </a:xfrm>
        </p:spPr>
        <p:txBody>
          <a:bodyPr>
            <a:normAutofit/>
          </a:bodyPr>
          <a:lstStyle/>
          <a:p>
            <a:pPr algn="r"/>
            <a:r>
              <a:rPr lang="ru-RU" sz="2400" b="1" dirty="0" err="1" smtClean="0">
                <a:solidFill>
                  <a:schemeClr val="tx1"/>
                </a:solidFill>
              </a:rPr>
              <a:t>Хусаметдинова</a:t>
            </a:r>
            <a:r>
              <a:rPr lang="ru-RU" sz="2400" b="1" dirty="0" smtClean="0">
                <a:solidFill>
                  <a:schemeClr val="tx1"/>
                </a:solidFill>
              </a:rPr>
              <a:t> Ольга Юрьевна</a:t>
            </a:r>
          </a:p>
          <a:p>
            <a:pPr algn="r"/>
            <a:r>
              <a:rPr lang="ru-RU" sz="2400" b="1" dirty="0" smtClean="0">
                <a:solidFill>
                  <a:schemeClr val="tx1"/>
                </a:solidFill>
              </a:rPr>
              <a:t>учитель английского языка</a:t>
            </a:r>
          </a:p>
          <a:p>
            <a:pPr algn="r"/>
            <a:r>
              <a:rPr lang="ru-RU" sz="2400" b="1" dirty="0" smtClean="0">
                <a:solidFill>
                  <a:schemeClr val="tx1"/>
                </a:solidFill>
              </a:rPr>
              <a:t>МАОУ «СОШ №43» г. Сыктывкар </a:t>
            </a:r>
            <a:endParaRPr lang="ru-RU" sz="2400" b="1" dirty="0">
              <a:solidFill>
                <a:schemeClr val="tx1"/>
              </a:solidFill>
            </a:endParaRPr>
          </a:p>
        </p:txBody>
      </p:sp>
    </p:spTree>
    <p:extLst>
      <p:ext uri="{BB962C8B-B14F-4D97-AF65-F5344CB8AC3E}">
        <p14:creationId xmlns:p14="http://schemas.microsoft.com/office/powerpoint/2010/main" val="114253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Словесные </a:t>
            </a:r>
            <a:endParaRPr lang="ru-RU" b="1" i="1" dirty="0"/>
          </a:p>
        </p:txBody>
      </p:sp>
      <p:sp>
        <p:nvSpPr>
          <p:cNvPr id="3" name="Объект 2"/>
          <p:cNvSpPr>
            <a:spLocks noGrp="1"/>
          </p:cNvSpPr>
          <p:nvPr>
            <p:ph idx="1"/>
          </p:nvPr>
        </p:nvSpPr>
        <p:spPr/>
        <p:txBody>
          <a:bodyPr/>
          <a:lstStyle/>
          <a:p>
            <a:r>
              <a:rPr lang="ru-RU" dirty="0" smtClean="0"/>
              <a:t>Что вы узнали на уроке?</a:t>
            </a:r>
          </a:p>
          <a:p>
            <a:r>
              <a:rPr lang="ru-RU" dirty="0" smtClean="0"/>
              <a:t>Над чем ещё надо поработать?</a:t>
            </a:r>
          </a:p>
          <a:p>
            <a:r>
              <a:rPr lang="ru-RU" dirty="0" smtClean="0"/>
              <a:t>Достиг ли ты поставленную в начале урока цель</a:t>
            </a:r>
            <a:r>
              <a:rPr lang="ru-RU" dirty="0" smtClean="0"/>
              <a:t>?</a:t>
            </a:r>
          </a:p>
        </p:txBody>
      </p:sp>
    </p:spTree>
    <p:extLst>
      <p:ext uri="{BB962C8B-B14F-4D97-AF65-F5344CB8AC3E}">
        <p14:creationId xmlns:p14="http://schemas.microsoft.com/office/powerpoint/2010/main" val="41379106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i="1" dirty="0" smtClean="0"/>
              <a:t>Графические</a:t>
            </a:r>
            <a:endParaRPr lang="ru-RU" sz="4000" b="1" i="1" dirty="0"/>
          </a:p>
        </p:txBody>
      </p:sp>
      <p:sp>
        <p:nvSpPr>
          <p:cNvPr id="3" name="Объект 2"/>
          <p:cNvSpPr>
            <a:spLocks noGrp="1"/>
          </p:cNvSpPr>
          <p:nvPr>
            <p:ph idx="1"/>
          </p:nvPr>
        </p:nvSpPr>
        <p:spPr>
          <a:xfrm>
            <a:off x="457200" y="1196752"/>
            <a:ext cx="8229600" cy="4929411"/>
          </a:xfrm>
        </p:spPr>
        <p:txBody>
          <a:bodyPr>
            <a:normAutofit fontScale="92500" lnSpcReduction="20000"/>
          </a:bodyPr>
          <a:lstStyle/>
          <a:p>
            <a:endParaRPr lang="ru-RU" dirty="0" smtClean="0"/>
          </a:p>
          <a:p>
            <a:r>
              <a:rPr lang="ru-RU" dirty="0" smtClean="0"/>
              <a:t>«</a:t>
            </a:r>
            <a:r>
              <a:rPr lang="ru-RU" dirty="0"/>
              <a:t>Говорящие рисунки</a:t>
            </a:r>
            <a:r>
              <a:rPr lang="ru-RU" dirty="0" smtClean="0"/>
              <a:t>»</a:t>
            </a:r>
          </a:p>
          <a:p>
            <a:endParaRPr lang="ru-RU" dirty="0" smtClean="0"/>
          </a:p>
          <a:p>
            <a:r>
              <a:rPr lang="ru-RU" dirty="0"/>
              <a:t> </a:t>
            </a:r>
            <a:r>
              <a:rPr lang="ru-RU" dirty="0" smtClean="0"/>
              <a:t>«</a:t>
            </a:r>
            <a:r>
              <a:rPr lang="ru-RU" dirty="0"/>
              <a:t>Лесенка успеха»</a:t>
            </a:r>
          </a:p>
          <a:p>
            <a:endParaRPr lang="ru-RU" dirty="0" smtClean="0"/>
          </a:p>
          <a:p>
            <a:endParaRPr lang="ru-RU" dirty="0"/>
          </a:p>
          <a:p>
            <a:endParaRPr lang="ru-RU" dirty="0" smtClean="0"/>
          </a:p>
          <a:p>
            <a:endParaRPr lang="ru-RU" dirty="0"/>
          </a:p>
          <a:p>
            <a:r>
              <a:rPr lang="ru-RU" dirty="0" smtClean="0"/>
              <a:t>«Карточка сомнений»  </a:t>
            </a:r>
            <a:r>
              <a:rPr lang="ru-RU" dirty="0"/>
              <a:t/>
            </a:r>
            <a:br>
              <a:rPr lang="ru-RU" dirty="0"/>
            </a:b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7784" y="1556792"/>
            <a:ext cx="2298700" cy="72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Рисунок 4" descr="C:\Users\User\Desktop\Без названия (2).jpg"/>
          <p:cNvPicPr/>
          <p:nvPr/>
        </p:nvPicPr>
        <p:blipFill>
          <a:blip r:embed="rId3">
            <a:extLst>
              <a:ext uri="{28A0092B-C50C-407E-A947-70E740481C1C}">
                <a14:useLocalDpi xmlns:a14="http://schemas.microsoft.com/office/drawing/2010/main" val="0"/>
              </a:ext>
            </a:extLst>
          </a:blip>
          <a:srcRect/>
          <a:stretch>
            <a:fillRect/>
          </a:stretch>
        </p:blipFill>
        <p:spPr bwMode="auto">
          <a:xfrm>
            <a:off x="5292080" y="2724199"/>
            <a:ext cx="3024336" cy="1224136"/>
          </a:xfrm>
          <a:prstGeom prst="rect">
            <a:avLst/>
          </a:prstGeom>
          <a:noFill/>
          <a:ln>
            <a:noFill/>
          </a:ln>
        </p:spPr>
      </p:pic>
      <p:pic>
        <p:nvPicPr>
          <p:cNvPr id="7" name="Рисунок 6" descr="Картинки по запросу приём &quot;я всё понял&quot;"/>
          <p:cNvPicPr/>
          <p:nvPr/>
        </p:nvPicPr>
        <p:blipFill rotWithShape="1">
          <a:blip r:embed="rId4" cstate="print">
            <a:extLst>
              <a:ext uri="{28A0092B-C50C-407E-A947-70E740481C1C}">
                <a14:useLocalDpi xmlns:a14="http://schemas.microsoft.com/office/drawing/2010/main" val="0"/>
              </a:ext>
            </a:extLst>
          </a:blip>
          <a:srcRect l="2420" t="26882" r="2822" b="10215"/>
          <a:stretch/>
        </p:blipFill>
        <p:spPr bwMode="auto">
          <a:xfrm>
            <a:off x="4712958" y="4509120"/>
            <a:ext cx="3168352" cy="1656184"/>
          </a:xfrm>
          <a:prstGeom prst="rect">
            <a:avLst/>
          </a:prstGeom>
          <a:noFill/>
          <a:ln>
            <a:solidFill>
              <a:schemeClr val="tx2">
                <a:lumMod val="60000"/>
                <a:lumOff val="40000"/>
              </a:schemeClr>
            </a:solidFill>
          </a:ln>
          <a:extLst>
            <a:ext uri="{53640926-AAD7-44D8-BBD7-CCE9431645EC}">
              <a14:shadowObscured xmlns:a14="http://schemas.microsoft.com/office/drawing/2010/main"/>
            </a:ext>
          </a:extLst>
        </p:spPr>
      </p:pic>
      <p:pic>
        <p:nvPicPr>
          <p:cNvPr id="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0826" y="3068960"/>
            <a:ext cx="2005013" cy="118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60042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rmAutofit/>
          </a:bodyPr>
          <a:lstStyle/>
          <a:p>
            <a:r>
              <a:rPr lang="ru-RU" b="1" i="1" dirty="0" smtClean="0"/>
              <a:t>Письменные</a:t>
            </a:r>
            <a:endParaRPr lang="ru-RU" b="1" i="1" dirty="0"/>
          </a:p>
        </p:txBody>
      </p:sp>
      <p:sp>
        <p:nvSpPr>
          <p:cNvPr id="3" name="Объект 2"/>
          <p:cNvSpPr>
            <a:spLocks noGrp="1"/>
          </p:cNvSpPr>
          <p:nvPr>
            <p:ph idx="1"/>
          </p:nvPr>
        </p:nvSpPr>
        <p:spPr>
          <a:xfrm>
            <a:off x="457200" y="1412776"/>
            <a:ext cx="8229600" cy="4713387"/>
          </a:xfrm>
        </p:spPr>
        <p:txBody>
          <a:bodyPr/>
          <a:lstStyle/>
          <a:p>
            <a:pPr marL="0" indent="0">
              <a:buNone/>
            </a:pPr>
            <a:endParaRPr lang="ru-RU" dirty="0"/>
          </a:p>
          <a:p>
            <a:r>
              <a:rPr lang="ru-RU" dirty="0" smtClean="0"/>
              <a:t>Индивидуальная проверка</a:t>
            </a:r>
            <a:endParaRPr lang="ru-RU" dirty="0"/>
          </a:p>
          <a:p>
            <a:r>
              <a:rPr lang="ru-RU" dirty="0"/>
              <a:t>Взаимопроверка с </a:t>
            </a:r>
            <a:r>
              <a:rPr lang="ru-RU" dirty="0" smtClean="0"/>
              <a:t>товарищем</a:t>
            </a:r>
          </a:p>
          <a:p>
            <a:r>
              <a:rPr lang="ru-RU" dirty="0"/>
              <a:t>Работа над </a:t>
            </a:r>
            <a:r>
              <a:rPr lang="ru-RU" dirty="0" smtClean="0"/>
              <a:t>ошибками</a:t>
            </a:r>
          </a:p>
          <a:p>
            <a:r>
              <a:rPr lang="ru-RU" dirty="0"/>
              <a:t>Чтение с пометками </a:t>
            </a:r>
            <a:endParaRPr lang="ru-RU" dirty="0" smtClean="0"/>
          </a:p>
          <a:p>
            <a:r>
              <a:rPr lang="ru-RU" dirty="0" smtClean="0"/>
              <a:t>Тест</a:t>
            </a:r>
            <a:endParaRPr lang="ru-RU" dirty="0"/>
          </a:p>
          <a:p>
            <a:r>
              <a:rPr lang="ru-RU" dirty="0" smtClean="0"/>
              <a:t>и др.</a:t>
            </a:r>
            <a:endParaRPr lang="ru-RU" dirty="0"/>
          </a:p>
        </p:txBody>
      </p:sp>
    </p:spTree>
    <p:extLst>
      <p:ext uri="{BB962C8B-B14F-4D97-AF65-F5344CB8AC3E}">
        <p14:creationId xmlns:p14="http://schemas.microsoft.com/office/powerpoint/2010/main" val="2096232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9856" y="332656"/>
            <a:ext cx="8229600" cy="1498178"/>
          </a:xfrm>
        </p:spPr>
        <p:txBody>
          <a:bodyPr>
            <a:normAutofit fontScale="90000"/>
          </a:bodyPr>
          <a:lstStyle/>
          <a:p>
            <a:r>
              <a:rPr lang="ru-RU" b="1" i="1" dirty="0" smtClean="0"/>
              <a:t/>
            </a:r>
            <a:br>
              <a:rPr lang="ru-RU" b="1" i="1" dirty="0" smtClean="0"/>
            </a:br>
            <a:r>
              <a:rPr lang="ru-RU" b="1" i="1" dirty="0" smtClean="0"/>
              <a:t>Чтение </a:t>
            </a:r>
            <a:r>
              <a:rPr lang="ru-RU" b="1" i="1" dirty="0"/>
              <a:t>с </a:t>
            </a:r>
            <a:r>
              <a:rPr lang="ru-RU" b="1" i="1" dirty="0" smtClean="0"/>
              <a:t>пометками</a:t>
            </a:r>
            <a:br>
              <a:rPr lang="ru-RU" b="1" i="1" dirty="0" smtClean="0"/>
            </a:br>
            <a:r>
              <a:rPr lang="ru-RU" b="1" i="1" dirty="0" smtClean="0"/>
              <a:t>«</a:t>
            </a:r>
            <a:r>
              <a:rPr lang="en-US" b="1" i="1" dirty="0" smtClean="0"/>
              <a:t>Insert</a:t>
            </a:r>
            <a:r>
              <a:rPr lang="ru-RU" b="1" i="1" dirty="0" smtClean="0"/>
              <a:t>» </a:t>
            </a:r>
            <a:r>
              <a:rPr lang="ru-RU" b="1" i="1" dirty="0"/>
              <a:t/>
            </a:r>
            <a:br>
              <a:rPr lang="ru-RU" b="1" i="1" dirty="0"/>
            </a:br>
            <a:endParaRPr lang="ru-RU" b="1" i="1" dirty="0"/>
          </a:p>
        </p:txBody>
      </p:sp>
      <p:sp>
        <p:nvSpPr>
          <p:cNvPr id="3" name="Объект 2"/>
          <p:cNvSpPr>
            <a:spLocks noGrp="1"/>
          </p:cNvSpPr>
          <p:nvPr>
            <p:ph idx="1"/>
          </p:nvPr>
        </p:nvSpPr>
        <p:spPr>
          <a:xfrm>
            <a:off x="457200" y="1628800"/>
            <a:ext cx="8229600" cy="4497363"/>
          </a:xfrm>
        </p:spPr>
        <p:txBody>
          <a:bodyPr/>
          <a:lstStyle/>
          <a:p>
            <a:endParaRPr lang="ru-RU" dirty="0" smtClean="0"/>
          </a:p>
          <a:p>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2948950198"/>
              </p:ext>
            </p:extLst>
          </p:nvPr>
        </p:nvGraphicFramePr>
        <p:xfrm>
          <a:off x="683568" y="2204864"/>
          <a:ext cx="7632848" cy="3742168"/>
        </p:xfrm>
        <a:graphic>
          <a:graphicData uri="http://schemas.openxmlformats.org/drawingml/2006/table">
            <a:tbl>
              <a:tblPr firstRow="1" firstCol="1" bandRow="1">
                <a:tableStyleId>{5C22544A-7EE6-4342-B048-85BDC9FD1C3A}</a:tableStyleId>
              </a:tblPr>
              <a:tblGrid>
                <a:gridCol w="1480369"/>
                <a:gridCol w="2219268"/>
                <a:gridCol w="1849818"/>
                <a:gridCol w="2083393"/>
              </a:tblGrid>
              <a:tr h="383812">
                <a:tc>
                  <a:txBody>
                    <a:bodyPr/>
                    <a:lstStyle/>
                    <a:p>
                      <a:pPr algn="ctr">
                        <a:lnSpc>
                          <a:spcPct val="115000"/>
                        </a:lnSpc>
                        <a:spcAft>
                          <a:spcPts val="0"/>
                        </a:spcAft>
                      </a:pPr>
                      <a:r>
                        <a:rPr lang="ru-RU" sz="1400" dirty="0">
                          <a:effectLst/>
                        </a:rPr>
                        <a:t>«</a:t>
                      </a:r>
                      <a:r>
                        <a:rPr lang="en-US" sz="1400" dirty="0">
                          <a:effectLst/>
                        </a:rPr>
                        <a:t>V</a:t>
                      </a:r>
                      <a:r>
                        <a:rPr lang="ru-RU" sz="1400" dirty="0">
                          <a:effectLst/>
                        </a:rPr>
                        <a:t>»</a:t>
                      </a:r>
                      <a:endParaRPr lang="ru-RU"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400" dirty="0">
                          <a:effectLst/>
                        </a:rPr>
                        <a:t>«</a:t>
                      </a:r>
                      <a:r>
                        <a:rPr lang="ru-RU" sz="1600" dirty="0">
                          <a:effectLst/>
                        </a:rPr>
                        <a:t>+</a:t>
                      </a:r>
                      <a:r>
                        <a:rPr lang="ru-RU" sz="1400" dirty="0">
                          <a:effectLst/>
                        </a:rPr>
                        <a:t>»</a:t>
                      </a:r>
                      <a:endParaRPr lang="ru-RU"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400">
                          <a:effectLst/>
                        </a:rPr>
                        <a:t>«</a:t>
                      </a:r>
                      <a:r>
                        <a:rPr lang="ru-RU" sz="1600">
                          <a:effectLst/>
                        </a:rPr>
                        <a:t>-</a:t>
                      </a:r>
                      <a:r>
                        <a:rPr lang="ru-RU" sz="1400">
                          <a:effectLst/>
                        </a:rPr>
                        <a:t>»</a:t>
                      </a:r>
                      <a:endParaRPr lang="ru-RU" sz="110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400">
                          <a:effectLst/>
                        </a:rPr>
                        <a:t>«</a:t>
                      </a:r>
                      <a:r>
                        <a:rPr lang="ru-RU" sz="1600">
                          <a:effectLst/>
                        </a:rPr>
                        <a:t>?</a:t>
                      </a:r>
                      <a:r>
                        <a:rPr lang="ru-RU" sz="1400">
                          <a:effectLst/>
                        </a:rPr>
                        <a:t>»</a:t>
                      </a:r>
                      <a:endParaRPr lang="ru-RU" sz="1100">
                        <a:effectLst/>
                        <a:latin typeface="Calibri"/>
                        <a:ea typeface="Calibri"/>
                        <a:cs typeface="Times New Roman"/>
                      </a:endParaRPr>
                    </a:p>
                  </a:txBody>
                  <a:tcPr marL="68580" marR="68580" marT="0" marB="0"/>
                </a:tc>
              </a:tr>
              <a:tr h="2350849">
                <a:tc>
                  <a:txBody>
                    <a:bodyPr/>
                    <a:lstStyle/>
                    <a:p>
                      <a:pPr algn="ctr">
                        <a:lnSpc>
                          <a:spcPct val="115000"/>
                        </a:lnSpc>
                        <a:spcAft>
                          <a:spcPts val="0"/>
                        </a:spcAft>
                      </a:pPr>
                      <a:r>
                        <a:rPr lang="en-US" sz="1400" dirty="0">
                          <a:effectLst/>
                        </a:rPr>
                        <a:t>I knew this fact before</a:t>
                      </a:r>
                      <a:endParaRPr lang="ru-RU" sz="1100" dirty="0">
                        <a:effectLst/>
                      </a:endParaRPr>
                    </a:p>
                    <a:p>
                      <a:pPr algn="ctr">
                        <a:lnSpc>
                          <a:spcPct val="115000"/>
                        </a:lnSpc>
                        <a:spcAft>
                          <a:spcPts val="0"/>
                        </a:spcAft>
                      </a:pPr>
                      <a:r>
                        <a:rPr lang="ru-RU" sz="1400" dirty="0">
                          <a:effectLst/>
                        </a:rPr>
                        <a:t>(соответствует тому, что вы знаете)</a:t>
                      </a:r>
                      <a:endParaRPr lang="ru-RU"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1400" dirty="0">
                          <a:effectLst/>
                        </a:rPr>
                        <a:t>New information</a:t>
                      </a:r>
                      <a:endParaRPr lang="ru-RU" sz="1100" dirty="0">
                        <a:effectLst/>
                      </a:endParaRPr>
                    </a:p>
                    <a:p>
                      <a:pPr algn="ctr">
                        <a:lnSpc>
                          <a:spcPct val="115000"/>
                        </a:lnSpc>
                        <a:spcAft>
                          <a:spcPts val="0"/>
                        </a:spcAft>
                      </a:pPr>
                      <a:r>
                        <a:rPr lang="ru-RU" sz="1400" dirty="0">
                          <a:effectLst/>
                        </a:rPr>
                        <a:t>( является для вас новым, </a:t>
                      </a:r>
                      <a:endParaRPr lang="ru-RU" sz="1100" dirty="0">
                        <a:effectLst/>
                      </a:endParaRPr>
                    </a:p>
                    <a:p>
                      <a:pPr algn="ctr">
                        <a:lnSpc>
                          <a:spcPct val="115000"/>
                        </a:lnSpc>
                        <a:spcAft>
                          <a:spcPts val="0"/>
                        </a:spcAft>
                      </a:pPr>
                      <a:r>
                        <a:rPr lang="ru-RU" sz="1400" dirty="0">
                          <a:effectLst/>
                        </a:rPr>
                        <a:t>интересным)</a:t>
                      </a:r>
                      <a:endParaRPr lang="ru-RU"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1400" dirty="0">
                          <a:effectLst/>
                        </a:rPr>
                        <a:t>Thought differently</a:t>
                      </a:r>
                      <a:endParaRPr lang="ru-RU" sz="1100" dirty="0">
                        <a:effectLst/>
                      </a:endParaRPr>
                    </a:p>
                    <a:p>
                      <a:pPr algn="ctr">
                        <a:lnSpc>
                          <a:spcPct val="115000"/>
                        </a:lnSpc>
                        <a:spcAft>
                          <a:spcPts val="0"/>
                        </a:spcAft>
                      </a:pPr>
                      <a:r>
                        <a:rPr lang="ru-RU" sz="1400" dirty="0">
                          <a:effectLst/>
                        </a:rPr>
                        <a:t>(противоречит тому, что вы уже знали или думали, что знаете)</a:t>
                      </a:r>
                      <a:endParaRPr lang="ru-RU" sz="11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1400" dirty="0">
                          <a:effectLst/>
                        </a:rPr>
                        <a:t>Don</a:t>
                      </a:r>
                      <a:r>
                        <a:rPr lang="ru-RU" sz="1400" dirty="0">
                          <a:effectLst/>
                        </a:rPr>
                        <a:t>’</a:t>
                      </a:r>
                      <a:r>
                        <a:rPr lang="en-US" sz="1400" dirty="0">
                          <a:effectLst/>
                        </a:rPr>
                        <a:t>t understand</a:t>
                      </a:r>
                      <a:r>
                        <a:rPr lang="ru-RU" sz="1400" dirty="0">
                          <a:effectLst/>
                        </a:rPr>
                        <a:t>, </a:t>
                      </a:r>
                      <a:r>
                        <a:rPr lang="en-US" sz="1400" dirty="0">
                          <a:effectLst/>
                        </a:rPr>
                        <a:t>have questions</a:t>
                      </a:r>
                      <a:r>
                        <a:rPr lang="ru-RU" sz="1400" dirty="0">
                          <a:effectLst/>
                        </a:rPr>
                        <a:t> (непонятно или вы хотели бы получить более подробные сведения)</a:t>
                      </a:r>
                      <a:endParaRPr lang="ru-RU" sz="1100" dirty="0">
                        <a:effectLst/>
                        <a:latin typeface="Calibri"/>
                        <a:ea typeface="Calibri"/>
                        <a:cs typeface="Times New Roman"/>
                      </a:endParaRPr>
                    </a:p>
                  </a:txBody>
                  <a:tcPr marL="68580" marR="68580" marT="0" marB="0"/>
                </a:tc>
              </a:tr>
              <a:tr h="1007507">
                <a:tc>
                  <a:txBody>
                    <a:bodyPr/>
                    <a:lstStyle/>
                    <a:p>
                      <a:pPr>
                        <a:lnSpc>
                          <a:spcPct val="115000"/>
                        </a:lnSpc>
                        <a:spcAft>
                          <a:spcPts val="0"/>
                        </a:spcAft>
                      </a:pPr>
                      <a:r>
                        <a:rPr lang="ru-RU" sz="1400" dirty="0">
                          <a:effectLst/>
                        </a:rPr>
                        <a:t> </a:t>
                      </a:r>
                      <a:endParaRPr lang="ru-RU" sz="1100" dirty="0">
                        <a:effectLst/>
                      </a:endParaRPr>
                    </a:p>
                    <a:p>
                      <a:pPr>
                        <a:lnSpc>
                          <a:spcPct val="115000"/>
                        </a:lnSpc>
                        <a:spcAft>
                          <a:spcPts val="0"/>
                        </a:spcAft>
                      </a:pPr>
                      <a:r>
                        <a:rPr lang="ru-RU" sz="1400" dirty="0">
                          <a:effectLst/>
                        </a:rPr>
                        <a:t> </a:t>
                      </a:r>
                      <a:endParaRPr lang="ru-RU" sz="1100" dirty="0">
                        <a:effectLst/>
                      </a:endParaRPr>
                    </a:p>
                    <a:p>
                      <a:pPr>
                        <a:lnSpc>
                          <a:spcPct val="115000"/>
                        </a:lnSpc>
                        <a:spcAft>
                          <a:spcPts val="0"/>
                        </a:spcAft>
                      </a:pPr>
                      <a:r>
                        <a:rPr lang="ru-RU" sz="14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400" dirty="0">
                          <a:effectLst/>
                        </a:rPr>
                        <a:t> </a:t>
                      </a:r>
                      <a:endParaRPr lang="ru-RU"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8995746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t/>
            </a:r>
            <a:br>
              <a:rPr lang="ru-RU" b="1" i="1" dirty="0" smtClean="0"/>
            </a:br>
            <a:r>
              <a:rPr lang="ru-RU" b="1" i="1" dirty="0" smtClean="0"/>
              <a:t>« </a:t>
            </a:r>
            <a:r>
              <a:rPr lang="ru-RU" b="1" i="1" dirty="0"/>
              <a:t>Мои цели»</a:t>
            </a:r>
            <a:r>
              <a:rPr lang="ru-RU" dirty="0"/>
              <a:t>   </a:t>
            </a:r>
            <a:br>
              <a:rPr lang="ru-RU" dirty="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455814611"/>
              </p:ext>
            </p:extLst>
          </p:nvPr>
        </p:nvGraphicFramePr>
        <p:xfrm>
          <a:off x="827584" y="2450396"/>
          <a:ext cx="6336704" cy="2418762"/>
        </p:xfrm>
        <a:graphic>
          <a:graphicData uri="http://schemas.openxmlformats.org/drawingml/2006/table">
            <a:tbl>
              <a:tblPr firstRow="1" firstCol="1" bandRow="1">
                <a:tableStyleId>{5C22544A-7EE6-4342-B048-85BDC9FD1C3A}</a:tableStyleId>
              </a:tblPr>
              <a:tblGrid>
                <a:gridCol w="771144"/>
                <a:gridCol w="4664738"/>
                <a:gridCol w="900822"/>
              </a:tblGrid>
              <a:tr h="363184">
                <a:tc>
                  <a:txBody>
                    <a:bodyPr/>
                    <a:lstStyle/>
                    <a:p>
                      <a:pPr algn="ctr">
                        <a:lnSpc>
                          <a:spcPct val="150000"/>
                        </a:lnSpc>
                        <a:spcAft>
                          <a:spcPts val="0"/>
                        </a:spcAft>
                      </a:pPr>
                      <a:r>
                        <a:rPr lang="ru-RU" sz="1400" dirty="0">
                          <a:effectLst/>
                        </a:rPr>
                        <a:t> </a:t>
                      </a:r>
                      <a:endParaRPr lang="ru-RU" sz="1100" dirty="0">
                        <a:effectLst/>
                        <a:latin typeface="Calibri"/>
                        <a:ea typeface="Calibri"/>
                        <a:cs typeface="Times New Roman"/>
                      </a:endParaRPr>
                    </a:p>
                  </a:txBody>
                  <a:tcPr marL="68580" marR="68580" marT="0" marB="0"/>
                </a:tc>
                <a:tc>
                  <a:txBody>
                    <a:bodyPr/>
                    <a:lstStyle/>
                    <a:p>
                      <a:pPr algn="just">
                        <a:lnSpc>
                          <a:spcPct val="115000"/>
                        </a:lnSpc>
                        <a:spcAft>
                          <a:spcPts val="0"/>
                        </a:spcAft>
                        <a:tabLst>
                          <a:tab pos="2070100" algn="l"/>
                        </a:tabLst>
                      </a:pPr>
                      <a:r>
                        <a:rPr lang="en-US" sz="1400" dirty="0">
                          <a:effectLst/>
                        </a:rPr>
                        <a:t>To know the words about the environment</a:t>
                      </a:r>
                      <a:endParaRPr lang="ru-RU" sz="1100" dirty="0">
                        <a:effectLst/>
                        <a:latin typeface="Calibri"/>
                        <a:ea typeface="Calibri"/>
                        <a:cs typeface="Times New Roman"/>
                      </a:endParaRPr>
                    </a:p>
                  </a:txBody>
                  <a:tcPr marL="68580" marR="68580" marT="0" marB="0"/>
                </a:tc>
                <a:tc>
                  <a:txBody>
                    <a:bodyPr/>
                    <a:lstStyle/>
                    <a:p>
                      <a:pPr algn="ctr">
                        <a:lnSpc>
                          <a:spcPct val="150000"/>
                        </a:lnSpc>
                        <a:spcAft>
                          <a:spcPts val="0"/>
                        </a:spcAft>
                      </a:pPr>
                      <a:r>
                        <a:rPr lang="en-US" sz="1400">
                          <a:effectLst/>
                        </a:rPr>
                        <a:t> </a:t>
                      </a:r>
                      <a:endParaRPr lang="ru-RU" sz="1100">
                        <a:effectLst/>
                        <a:latin typeface="Calibri"/>
                        <a:ea typeface="Calibri"/>
                        <a:cs typeface="Times New Roman"/>
                      </a:endParaRPr>
                    </a:p>
                  </a:txBody>
                  <a:tcPr marL="68580" marR="68580" marT="0" marB="0"/>
                </a:tc>
              </a:tr>
              <a:tr h="363184">
                <a:tc>
                  <a:txBody>
                    <a:bodyPr/>
                    <a:lstStyle/>
                    <a:p>
                      <a:pPr algn="ctr">
                        <a:lnSpc>
                          <a:spcPct val="150000"/>
                        </a:lnSpc>
                        <a:spcAft>
                          <a:spcPts val="0"/>
                        </a:spcAft>
                      </a:pPr>
                      <a:r>
                        <a:rPr lang="en-US" sz="1400">
                          <a:effectLst/>
                        </a:rPr>
                        <a:t> </a:t>
                      </a:r>
                      <a:endParaRPr lang="ru-RU" sz="1100">
                        <a:effectLst/>
                        <a:latin typeface="Calibri"/>
                        <a:ea typeface="Calibri"/>
                        <a:cs typeface="Times New Roman"/>
                      </a:endParaRPr>
                    </a:p>
                  </a:txBody>
                  <a:tcPr marL="68580" marR="68580" marT="0" marB="0"/>
                </a:tc>
                <a:tc>
                  <a:txBody>
                    <a:bodyPr/>
                    <a:lstStyle/>
                    <a:p>
                      <a:pPr algn="just">
                        <a:lnSpc>
                          <a:spcPct val="115000"/>
                        </a:lnSpc>
                        <a:spcAft>
                          <a:spcPts val="0"/>
                        </a:spcAft>
                        <a:tabLst>
                          <a:tab pos="661670" algn="l"/>
                        </a:tabLst>
                      </a:pPr>
                      <a:r>
                        <a:rPr lang="en-US" sz="1400">
                          <a:effectLst/>
                        </a:rPr>
                        <a:t>To read and understand information about pollution</a:t>
                      </a:r>
                      <a:endParaRPr lang="ru-RU" sz="1100">
                        <a:effectLst/>
                        <a:latin typeface="Calibri"/>
                        <a:ea typeface="Calibri"/>
                        <a:cs typeface="Times New Roman"/>
                      </a:endParaRPr>
                    </a:p>
                  </a:txBody>
                  <a:tcPr marL="68580" marR="68580" marT="0" marB="0"/>
                </a:tc>
                <a:tc>
                  <a:txBody>
                    <a:bodyPr/>
                    <a:lstStyle/>
                    <a:p>
                      <a:pPr algn="ctr">
                        <a:lnSpc>
                          <a:spcPct val="150000"/>
                        </a:lnSpc>
                        <a:spcAft>
                          <a:spcPts val="0"/>
                        </a:spcAft>
                      </a:pPr>
                      <a:r>
                        <a:rPr lang="en-US" sz="1400">
                          <a:effectLst/>
                        </a:rPr>
                        <a:t> </a:t>
                      </a:r>
                      <a:endParaRPr lang="ru-RU" sz="1100">
                        <a:effectLst/>
                        <a:latin typeface="Calibri"/>
                        <a:ea typeface="Calibri"/>
                        <a:cs typeface="Times New Roman"/>
                      </a:endParaRPr>
                    </a:p>
                  </a:txBody>
                  <a:tcPr marL="68580" marR="68580" marT="0" marB="0"/>
                </a:tc>
              </a:tr>
              <a:tr h="363184">
                <a:tc>
                  <a:txBody>
                    <a:bodyPr/>
                    <a:lstStyle/>
                    <a:p>
                      <a:pPr algn="ctr">
                        <a:lnSpc>
                          <a:spcPct val="150000"/>
                        </a:lnSpc>
                        <a:spcAft>
                          <a:spcPts val="0"/>
                        </a:spcAft>
                      </a:pPr>
                      <a:r>
                        <a:rPr lang="en-US" sz="1400">
                          <a:effectLst/>
                        </a:rPr>
                        <a:t> </a:t>
                      </a:r>
                      <a:endParaRPr lang="ru-RU"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en-US" sz="1400">
                          <a:effectLst/>
                        </a:rPr>
                        <a:t>To listen and understand information about pollution</a:t>
                      </a:r>
                      <a:endParaRPr lang="ru-RU" sz="1100">
                        <a:effectLst/>
                        <a:latin typeface="Calibri"/>
                        <a:ea typeface="Calibri"/>
                        <a:cs typeface="Times New Roman"/>
                      </a:endParaRPr>
                    </a:p>
                  </a:txBody>
                  <a:tcPr marL="68580" marR="68580" marT="0" marB="0"/>
                </a:tc>
                <a:tc>
                  <a:txBody>
                    <a:bodyPr/>
                    <a:lstStyle/>
                    <a:p>
                      <a:pPr algn="ctr">
                        <a:lnSpc>
                          <a:spcPct val="150000"/>
                        </a:lnSpc>
                        <a:spcAft>
                          <a:spcPts val="0"/>
                        </a:spcAft>
                      </a:pPr>
                      <a:r>
                        <a:rPr lang="en-US" sz="1400">
                          <a:effectLst/>
                        </a:rPr>
                        <a:t> </a:t>
                      </a:r>
                      <a:endParaRPr lang="ru-RU" sz="1100">
                        <a:effectLst/>
                        <a:latin typeface="Calibri"/>
                        <a:ea typeface="Calibri"/>
                        <a:cs typeface="Times New Roman"/>
                      </a:endParaRPr>
                    </a:p>
                  </a:txBody>
                  <a:tcPr marL="68580" marR="68580" marT="0" marB="0"/>
                </a:tc>
              </a:tr>
              <a:tr h="363184">
                <a:tc>
                  <a:txBody>
                    <a:bodyPr/>
                    <a:lstStyle/>
                    <a:p>
                      <a:pPr algn="ctr">
                        <a:lnSpc>
                          <a:spcPct val="150000"/>
                        </a:lnSpc>
                        <a:spcAft>
                          <a:spcPts val="0"/>
                        </a:spcAft>
                      </a:pPr>
                      <a:r>
                        <a:rPr lang="en-US" sz="1400">
                          <a:effectLst/>
                        </a:rPr>
                        <a:t> </a:t>
                      </a:r>
                      <a:endParaRPr lang="ru-RU"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en-US" sz="1400">
                          <a:effectLst/>
                        </a:rPr>
                        <a:t>To talk about pollution</a:t>
                      </a:r>
                      <a:endParaRPr lang="ru-RU" sz="1100">
                        <a:effectLst/>
                        <a:latin typeface="Calibri"/>
                        <a:ea typeface="Calibri"/>
                        <a:cs typeface="Times New Roman"/>
                      </a:endParaRPr>
                    </a:p>
                  </a:txBody>
                  <a:tcPr marL="68580" marR="68580" marT="0" marB="0"/>
                </a:tc>
                <a:tc>
                  <a:txBody>
                    <a:bodyPr/>
                    <a:lstStyle/>
                    <a:p>
                      <a:pPr algn="ctr">
                        <a:lnSpc>
                          <a:spcPct val="150000"/>
                        </a:lnSpc>
                        <a:spcAft>
                          <a:spcPts val="0"/>
                        </a:spcAft>
                      </a:pPr>
                      <a:r>
                        <a:rPr lang="en-US" sz="1400">
                          <a:effectLst/>
                        </a:rPr>
                        <a:t> </a:t>
                      </a:r>
                      <a:endParaRPr lang="ru-RU" sz="1100">
                        <a:effectLst/>
                        <a:latin typeface="Calibri"/>
                        <a:ea typeface="Calibri"/>
                        <a:cs typeface="Times New Roman"/>
                      </a:endParaRPr>
                    </a:p>
                  </a:txBody>
                  <a:tcPr marL="68580" marR="68580" marT="0" marB="0"/>
                </a:tc>
              </a:tr>
              <a:tr h="602842">
                <a:tc>
                  <a:txBody>
                    <a:bodyPr/>
                    <a:lstStyle/>
                    <a:p>
                      <a:pPr algn="ctr">
                        <a:lnSpc>
                          <a:spcPct val="150000"/>
                        </a:lnSpc>
                        <a:spcAft>
                          <a:spcPts val="0"/>
                        </a:spcAft>
                      </a:pPr>
                      <a:r>
                        <a:rPr lang="en-US" sz="1400">
                          <a:effectLst/>
                        </a:rPr>
                        <a:t> </a:t>
                      </a:r>
                      <a:endParaRPr lang="ru-RU"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en-US" sz="1400" dirty="0">
                          <a:effectLst/>
                        </a:rPr>
                        <a:t>To know the words of the song What a wonderful world and to sing it</a:t>
                      </a:r>
                      <a:endParaRPr lang="ru-RU" sz="1100" dirty="0">
                        <a:effectLst/>
                        <a:latin typeface="Calibri"/>
                        <a:ea typeface="Calibri"/>
                        <a:cs typeface="Times New Roman"/>
                      </a:endParaRPr>
                    </a:p>
                  </a:txBody>
                  <a:tcPr marL="68580" marR="68580" marT="0" marB="0"/>
                </a:tc>
                <a:tc>
                  <a:txBody>
                    <a:bodyPr/>
                    <a:lstStyle/>
                    <a:p>
                      <a:pPr algn="ctr">
                        <a:lnSpc>
                          <a:spcPct val="150000"/>
                        </a:lnSpc>
                        <a:spcAft>
                          <a:spcPts val="0"/>
                        </a:spcAft>
                      </a:pPr>
                      <a:r>
                        <a:rPr lang="en-US" sz="1400">
                          <a:effectLst/>
                        </a:rPr>
                        <a:t> </a:t>
                      </a:r>
                      <a:endParaRPr lang="ru-RU" sz="1100">
                        <a:effectLst/>
                        <a:latin typeface="Calibri"/>
                        <a:ea typeface="Calibri"/>
                        <a:cs typeface="Times New Roman"/>
                      </a:endParaRPr>
                    </a:p>
                  </a:txBody>
                  <a:tcPr marL="68580" marR="68580" marT="0" marB="0"/>
                </a:tc>
              </a:tr>
              <a:tr h="363184">
                <a:tc>
                  <a:txBody>
                    <a:bodyPr/>
                    <a:lstStyle/>
                    <a:p>
                      <a:pPr algn="ctr">
                        <a:lnSpc>
                          <a:spcPct val="150000"/>
                        </a:lnSpc>
                        <a:spcAft>
                          <a:spcPts val="0"/>
                        </a:spcAft>
                      </a:pPr>
                      <a:r>
                        <a:rPr lang="en-US" sz="1400">
                          <a:effectLst/>
                        </a:rPr>
                        <a:t> </a:t>
                      </a:r>
                      <a:endParaRPr lang="ru-RU" sz="1100">
                        <a:effectLst/>
                        <a:latin typeface="Calibri"/>
                        <a:ea typeface="Calibri"/>
                        <a:cs typeface="Times New Roman"/>
                      </a:endParaRPr>
                    </a:p>
                  </a:txBody>
                  <a:tcPr marL="68580" marR="68580" marT="0" marB="0"/>
                </a:tc>
                <a:tc>
                  <a:txBody>
                    <a:bodyPr/>
                    <a:lstStyle/>
                    <a:p>
                      <a:pPr algn="just">
                        <a:lnSpc>
                          <a:spcPct val="115000"/>
                        </a:lnSpc>
                        <a:spcAft>
                          <a:spcPts val="0"/>
                        </a:spcAft>
                      </a:pPr>
                      <a:r>
                        <a:rPr lang="en-US" sz="1400">
                          <a:effectLst/>
                        </a:rPr>
                        <a:t>To rest at the lesson</a:t>
                      </a:r>
                      <a:endParaRPr lang="ru-RU" sz="1100">
                        <a:effectLst/>
                        <a:latin typeface="Calibri"/>
                        <a:ea typeface="Calibri"/>
                        <a:cs typeface="Times New Roman"/>
                      </a:endParaRPr>
                    </a:p>
                  </a:txBody>
                  <a:tcPr marL="68580" marR="68580" marT="0" marB="0"/>
                </a:tc>
                <a:tc>
                  <a:txBody>
                    <a:bodyPr/>
                    <a:lstStyle/>
                    <a:p>
                      <a:pPr algn="ctr">
                        <a:lnSpc>
                          <a:spcPct val="150000"/>
                        </a:lnSpc>
                        <a:spcAft>
                          <a:spcPts val="0"/>
                        </a:spcAft>
                      </a:pPr>
                      <a:r>
                        <a:rPr lang="en-US" sz="1400" dirty="0">
                          <a:effectLst/>
                        </a:rPr>
                        <a:t> </a:t>
                      </a:r>
                      <a:endParaRPr lang="ru-RU" sz="1100" dirty="0">
                        <a:effectLst/>
                        <a:latin typeface="Calibri"/>
                        <a:ea typeface="Calibri"/>
                        <a:cs typeface="Times New Roman"/>
                      </a:endParaRPr>
                    </a:p>
                  </a:txBody>
                  <a:tcPr marL="68580" marR="68580" marT="0" marB="0"/>
                </a:tc>
              </a:tr>
            </a:tbl>
          </a:graphicData>
        </a:graphic>
      </p:graphicFrame>
      <p:sp>
        <p:nvSpPr>
          <p:cNvPr id="5" name="Rectangle 1"/>
          <p:cNvSpPr>
            <a:spLocks noChangeArrowheads="1"/>
          </p:cNvSpPr>
          <p:nvPr/>
        </p:nvSpPr>
        <p:spPr bwMode="auto">
          <a:xfrm>
            <a:off x="827584" y="1865621"/>
            <a:ext cx="6336704" cy="5847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661988" algn="l"/>
              </a:tabLst>
              <a:defRPr>
                <a:solidFill>
                  <a:schemeClr val="tx1"/>
                </a:solidFill>
                <a:latin typeface="Arial" pitchFamily="34" charset="0"/>
                <a:cs typeface="Arial" pitchFamily="34" charset="0"/>
              </a:defRPr>
            </a:lvl1pPr>
            <a:lvl2pPr fontAlgn="base">
              <a:spcBef>
                <a:spcPct val="0"/>
              </a:spcBef>
              <a:spcAft>
                <a:spcPct val="0"/>
              </a:spcAft>
              <a:tabLst>
                <a:tab pos="661988" algn="l"/>
              </a:tabLst>
              <a:defRPr>
                <a:solidFill>
                  <a:schemeClr val="tx1"/>
                </a:solidFill>
                <a:latin typeface="Arial" pitchFamily="34" charset="0"/>
                <a:cs typeface="Arial" pitchFamily="34" charset="0"/>
              </a:defRPr>
            </a:lvl2pPr>
            <a:lvl3pPr fontAlgn="base">
              <a:spcBef>
                <a:spcPct val="0"/>
              </a:spcBef>
              <a:spcAft>
                <a:spcPct val="0"/>
              </a:spcAft>
              <a:tabLst>
                <a:tab pos="661988" algn="l"/>
              </a:tabLst>
              <a:defRPr>
                <a:solidFill>
                  <a:schemeClr val="tx1"/>
                </a:solidFill>
                <a:latin typeface="Arial" pitchFamily="34" charset="0"/>
                <a:cs typeface="Arial" pitchFamily="34" charset="0"/>
              </a:defRPr>
            </a:lvl3pPr>
            <a:lvl4pPr fontAlgn="base">
              <a:spcBef>
                <a:spcPct val="0"/>
              </a:spcBef>
              <a:spcAft>
                <a:spcPct val="0"/>
              </a:spcAft>
              <a:tabLst>
                <a:tab pos="661988" algn="l"/>
              </a:tabLst>
              <a:defRPr>
                <a:solidFill>
                  <a:schemeClr val="tx1"/>
                </a:solidFill>
                <a:latin typeface="Arial" pitchFamily="34" charset="0"/>
                <a:cs typeface="Arial" pitchFamily="34" charset="0"/>
              </a:defRPr>
            </a:lvl4pPr>
            <a:lvl5pPr fontAlgn="base">
              <a:spcBef>
                <a:spcPct val="0"/>
              </a:spcBef>
              <a:spcAft>
                <a:spcPct val="0"/>
              </a:spcAft>
              <a:tabLst>
                <a:tab pos="661988" algn="l"/>
              </a:tabLst>
              <a:defRPr>
                <a:solidFill>
                  <a:schemeClr val="tx1"/>
                </a:solidFill>
                <a:latin typeface="Arial" pitchFamily="34" charset="0"/>
                <a:cs typeface="Arial" pitchFamily="34" charset="0"/>
              </a:defRPr>
            </a:lvl5pPr>
            <a:lvl6pPr fontAlgn="base">
              <a:spcBef>
                <a:spcPct val="0"/>
              </a:spcBef>
              <a:spcAft>
                <a:spcPct val="0"/>
              </a:spcAft>
              <a:tabLst>
                <a:tab pos="661988" algn="l"/>
              </a:tabLst>
              <a:defRPr>
                <a:solidFill>
                  <a:schemeClr val="tx1"/>
                </a:solidFill>
                <a:latin typeface="Arial" pitchFamily="34" charset="0"/>
                <a:cs typeface="Arial" pitchFamily="34" charset="0"/>
              </a:defRPr>
            </a:lvl6pPr>
            <a:lvl7pPr fontAlgn="base">
              <a:spcBef>
                <a:spcPct val="0"/>
              </a:spcBef>
              <a:spcAft>
                <a:spcPct val="0"/>
              </a:spcAft>
              <a:tabLst>
                <a:tab pos="661988" algn="l"/>
              </a:tabLst>
              <a:defRPr>
                <a:solidFill>
                  <a:schemeClr val="tx1"/>
                </a:solidFill>
                <a:latin typeface="Arial" pitchFamily="34" charset="0"/>
                <a:cs typeface="Arial" pitchFamily="34" charset="0"/>
              </a:defRPr>
            </a:lvl7pPr>
            <a:lvl8pPr fontAlgn="base">
              <a:spcBef>
                <a:spcPct val="0"/>
              </a:spcBef>
              <a:spcAft>
                <a:spcPct val="0"/>
              </a:spcAft>
              <a:tabLst>
                <a:tab pos="661988" algn="l"/>
              </a:tabLst>
              <a:defRPr>
                <a:solidFill>
                  <a:schemeClr val="tx1"/>
                </a:solidFill>
                <a:latin typeface="Arial" pitchFamily="34" charset="0"/>
                <a:cs typeface="Arial" pitchFamily="34" charset="0"/>
              </a:defRPr>
            </a:lvl8pPr>
            <a:lvl9pPr fontAlgn="base">
              <a:spcBef>
                <a:spcPct val="0"/>
              </a:spcBef>
              <a:spcAft>
                <a:spcPct val="0"/>
              </a:spcAft>
              <a:tabLst>
                <a:tab pos="661988"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661988" algn="l"/>
              </a:tabLst>
            </a:pPr>
            <a:r>
              <a:rPr kumimoji="0" lang="ru-RU" alt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Чего хочу добиться на уроке (+ -)                                Чего достиг на уроке  (+-)                                   </a:t>
            </a:r>
            <a:endParaRPr kumimoji="0" lang="ru-RU" alt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61988" algn="l"/>
              </a:tabLst>
            </a:pP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3635896" y="5658723"/>
            <a:ext cx="4896544" cy="923330"/>
          </a:xfrm>
          <a:prstGeom prst="rect">
            <a:avLst/>
          </a:prstGeom>
          <a:noFill/>
        </p:spPr>
        <p:txBody>
          <a:bodyPr wrap="square" rtlCol="0">
            <a:spAutoFit/>
          </a:bodyPr>
          <a:lstStyle/>
          <a:p>
            <a:r>
              <a:rPr lang="ru-RU" dirty="0" smtClean="0"/>
              <a:t>Таблица представлена к уроку №2 в 8 классе по учебнику  </a:t>
            </a:r>
            <a:r>
              <a:rPr lang="ru-RU" dirty="0" err="1" smtClean="0"/>
              <a:t>Биболетовой</a:t>
            </a:r>
            <a:r>
              <a:rPr lang="ru-RU" dirty="0" smtClean="0"/>
              <a:t> М.З. </a:t>
            </a:r>
            <a:r>
              <a:rPr lang="ru-RU" dirty="0"/>
              <a:t>«</a:t>
            </a:r>
            <a:r>
              <a:rPr lang="en-US" dirty="0"/>
              <a:t>Enjoy English</a:t>
            </a:r>
            <a:r>
              <a:rPr lang="ru-RU" dirty="0"/>
              <a:t>» </a:t>
            </a:r>
            <a:r>
              <a:rPr lang="ru-RU" dirty="0" smtClean="0"/>
              <a:t>цикл 2</a:t>
            </a:r>
            <a:endParaRPr lang="ru-RU" dirty="0"/>
          </a:p>
        </p:txBody>
      </p:sp>
    </p:spTree>
    <p:extLst>
      <p:ext uri="{BB962C8B-B14F-4D97-AF65-F5344CB8AC3E}">
        <p14:creationId xmlns:p14="http://schemas.microsoft.com/office/powerpoint/2010/main" val="27554533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a:t>Карта промежуточного контроля</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88340441"/>
              </p:ext>
            </p:extLst>
          </p:nvPr>
        </p:nvGraphicFramePr>
        <p:xfrm>
          <a:off x="1043608" y="1484784"/>
          <a:ext cx="6552728" cy="3817176"/>
        </p:xfrm>
        <a:graphic>
          <a:graphicData uri="http://schemas.openxmlformats.org/drawingml/2006/table">
            <a:tbl>
              <a:tblPr firstRow="1" firstCol="1" lastRow="1" lastCol="1" bandRow="1" bandCol="1">
                <a:tableStyleId>{5C22544A-7EE6-4342-B048-85BDC9FD1C3A}</a:tableStyleId>
              </a:tblPr>
              <a:tblGrid>
                <a:gridCol w="1530555"/>
                <a:gridCol w="831744"/>
                <a:gridCol w="831744"/>
                <a:gridCol w="831744"/>
                <a:gridCol w="881745"/>
                <a:gridCol w="831744"/>
                <a:gridCol w="813452"/>
              </a:tblGrid>
              <a:tr h="2209129">
                <a:tc>
                  <a:txBody>
                    <a:bodyPr/>
                    <a:lstStyle/>
                    <a:p>
                      <a:pPr>
                        <a:lnSpc>
                          <a:spcPct val="115000"/>
                        </a:lnSpc>
                        <a:spcAft>
                          <a:spcPts val="1000"/>
                        </a:spcAft>
                      </a:pPr>
                      <a:r>
                        <a:rPr lang="ru-RU" sz="1400" dirty="0">
                          <a:effectLst/>
                        </a:rPr>
                        <a:t> </a:t>
                      </a:r>
                      <a:endParaRPr lang="ru-RU" sz="1100" dirty="0">
                        <a:effectLst/>
                        <a:latin typeface="Calibri"/>
                        <a:ea typeface="Calibri"/>
                        <a:cs typeface="Times New Roman"/>
                      </a:endParaRPr>
                    </a:p>
                  </a:txBody>
                  <a:tcPr marL="68580" marR="68580" marT="0" marB="0"/>
                </a:tc>
                <a:tc>
                  <a:txBody>
                    <a:bodyPr/>
                    <a:lstStyle/>
                    <a:p>
                      <a:pPr marL="71755" marR="71755" algn="ctr">
                        <a:lnSpc>
                          <a:spcPct val="115000"/>
                        </a:lnSpc>
                        <a:spcAft>
                          <a:spcPts val="1000"/>
                        </a:spcAft>
                      </a:pPr>
                      <a:r>
                        <a:rPr lang="ru-RU" sz="1400">
                          <a:effectLst/>
                        </a:rPr>
                        <a:t>Чтение новых слов  (у.3 с.42)</a:t>
                      </a:r>
                      <a:endParaRPr lang="ru-RU" sz="1100">
                        <a:effectLst/>
                        <a:latin typeface="Calibri"/>
                        <a:ea typeface="Calibri"/>
                        <a:cs typeface="Times New Roman"/>
                      </a:endParaRPr>
                    </a:p>
                  </a:txBody>
                  <a:tcPr marL="68580" marR="68580" marT="0" marB="0" vert="vert270"/>
                </a:tc>
                <a:tc>
                  <a:txBody>
                    <a:bodyPr/>
                    <a:lstStyle/>
                    <a:p>
                      <a:pPr marL="71755" marR="71755" algn="ctr">
                        <a:lnSpc>
                          <a:spcPct val="115000"/>
                        </a:lnSpc>
                        <a:spcAft>
                          <a:spcPts val="1000"/>
                        </a:spcAft>
                      </a:pPr>
                      <a:r>
                        <a:rPr lang="ru-RU" sz="1400" dirty="0">
                          <a:effectLst/>
                        </a:rPr>
                        <a:t>Употребление артикля “</a:t>
                      </a:r>
                      <a:r>
                        <a:rPr lang="en-US" sz="1400" dirty="0">
                          <a:effectLst/>
                        </a:rPr>
                        <a:t>the</a:t>
                      </a:r>
                      <a:r>
                        <a:rPr lang="ru-RU" sz="1400" dirty="0">
                          <a:effectLst/>
                        </a:rPr>
                        <a:t>” с географическими названиями</a:t>
                      </a:r>
                      <a:endParaRPr lang="ru-RU" sz="1100" dirty="0">
                        <a:effectLst/>
                        <a:latin typeface="Calibri"/>
                        <a:ea typeface="Calibri"/>
                        <a:cs typeface="Times New Roman"/>
                      </a:endParaRPr>
                    </a:p>
                  </a:txBody>
                  <a:tcPr marL="68580" marR="68580" marT="0" marB="0" vert="vert270"/>
                </a:tc>
                <a:tc>
                  <a:txBody>
                    <a:bodyPr/>
                    <a:lstStyle/>
                    <a:p>
                      <a:pPr marL="71755" marR="71755">
                        <a:lnSpc>
                          <a:spcPct val="115000"/>
                        </a:lnSpc>
                        <a:spcAft>
                          <a:spcPts val="1000"/>
                        </a:spcAft>
                      </a:pPr>
                      <a:r>
                        <a:rPr lang="ru-RU" sz="1400">
                          <a:effectLst/>
                        </a:rPr>
                        <a:t>Классифицирую слова  по  3 группам</a:t>
                      </a:r>
                      <a:endParaRPr lang="ru-RU" sz="1100">
                        <a:effectLst/>
                        <a:latin typeface="Calibri"/>
                        <a:ea typeface="Calibri"/>
                        <a:cs typeface="Times New Roman"/>
                      </a:endParaRPr>
                    </a:p>
                  </a:txBody>
                  <a:tcPr marL="68580" marR="68580" marT="0" marB="0" vert="vert270"/>
                </a:tc>
                <a:tc>
                  <a:txBody>
                    <a:bodyPr/>
                    <a:lstStyle/>
                    <a:p>
                      <a:pPr marL="71755" marR="71755" algn="ctr">
                        <a:lnSpc>
                          <a:spcPct val="115000"/>
                        </a:lnSpc>
                        <a:spcAft>
                          <a:spcPts val="1000"/>
                        </a:spcAft>
                      </a:pPr>
                      <a:r>
                        <a:rPr lang="ru-RU" sz="1400">
                          <a:effectLst/>
                        </a:rPr>
                        <a:t>Перевожу глаголы, существительные, прилагательные</a:t>
                      </a:r>
                      <a:endParaRPr lang="ru-RU" sz="1100">
                        <a:effectLst/>
                        <a:latin typeface="Calibri"/>
                        <a:ea typeface="Calibri"/>
                        <a:cs typeface="Times New Roman"/>
                      </a:endParaRPr>
                    </a:p>
                  </a:txBody>
                  <a:tcPr marL="68580" marR="68580" marT="0" marB="0" vert="vert270"/>
                </a:tc>
                <a:tc>
                  <a:txBody>
                    <a:bodyPr/>
                    <a:lstStyle/>
                    <a:p>
                      <a:pPr marL="71755" marR="71755" algn="ctr">
                        <a:lnSpc>
                          <a:spcPct val="115000"/>
                        </a:lnSpc>
                        <a:spcAft>
                          <a:spcPts val="1000"/>
                        </a:spcAft>
                      </a:pPr>
                      <a:r>
                        <a:rPr lang="ru-RU" sz="1400">
                          <a:effectLst/>
                        </a:rPr>
                        <a:t>Понимаю прослушанный диалог</a:t>
                      </a:r>
                      <a:endParaRPr lang="ru-RU" sz="1100">
                        <a:effectLst/>
                        <a:latin typeface="Calibri"/>
                        <a:ea typeface="Calibri"/>
                        <a:cs typeface="Times New Roman"/>
                      </a:endParaRPr>
                    </a:p>
                  </a:txBody>
                  <a:tcPr marL="68580" marR="68580" marT="0" marB="0" vert="vert270"/>
                </a:tc>
                <a:tc>
                  <a:txBody>
                    <a:bodyPr/>
                    <a:lstStyle/>
                    <a:p>
                      <a:pPr marL="71755" marR="71755" algn="ctr">
                        <a:lnSpc>
                          <a:spcPct val="115000"/>
                        </a:lnSpc>
                        <a:spcAft>
                          <a:spcPts val="1000"/>
                        </a:spcAft>
                      </a:pPr>
                      <a:r>
                        <a:rPr lang="ru-RU" sz="1400">
                          <a:effectLst/>
                        </a:rPr>
                        <a:t>Читаю диалог</a:t>
                      </a:r>
                      <a:endParaRPr lang="ru-RU" sz="1100">
                        <a:effectLst/>
                        <a:latin typeface="Calibri"/>
                        <a:ea typeface="Calibri"/>
                        <a:cs typeface="Times New Roman"/>
                      </a:endParaRPr>
                    </a:p>
                  </a:txBody>
                  <a:tcPr marL="68580" marR="68580" marT="0" marB="0" vert="vert270"/>
                </a:tc>
              </a:tr>
              <a:tr h="322009">
                <a:tc>
                  <a:txBody>
                    <a:bodyPr/>
                    <a:lstStyle/>
                    <a:p>
                      <a:pPr>
                        <a:lnSpc>
                          <a:spcPct val="115000"/>
                        </a:lnSpc>
                        <a:spcAft>
                          <a:spcPts val="0"/>
                        </a:spcAft>
                      </a:pPr>
                      <a:r>
                        <a:rPr lang="ru-RU" sz="1400">
                          <a:effectLst/>
                        </a:rPr>
                        <a:t>Выполняю сам</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r>
              <a:tr h="643019">
                <a:tc>
                  <a:txBody>
                    <a:bodyPr/>
                    <a:lstStyle/>
                    <a:p>
                      <a:pPr>
                        <a:lnSpc>
                          <a:spcPct val="115000"/>
                        </a:lnSpc>
                        <a:spcAft>
                          <a:spcPts val="0"/>
                        </a:spcAft>
                      </a:pPr>
                      <a:r>
                        <a:rPr lang="ru-RU" sz="1400">
                          <a:effectLst/>
                        </a:rPr>
                        <a:t>Выполняю с помощью</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dirty="0">
                          <a:effectLst/>
                        </a:rPr>
                        <a:t> </a:t>
                      </a:r>
                      <a:endParaRPr lang="ru-RU" sz="1100" dirty="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r>
              <a:tr h="643019">
                <a:tc>
                  <a:txBody>
                    <a:bodyPr/>
                    <a:lstStyle/>
                    <a:p>
                      <a:pPr>
                        <a:lnSpc>
                          <a:spcPct val="115000"/>
                        </a:lnSpc>
                        <a:spcAft>
                          <a:spcPts val="0"/>
                        </a:spcAft>
                      </a:pPr>
                      <a:r>
                        <a:rPr lang="ru-RU" sz="1400">
                          <a:effectLst/>
                        </a:rPr>
                        <a:t>Не могу выполнить</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nSpc>
                          <a:spcPct val="115000"/>
                        </a:lnSpc>
                        <a:spcAft>
                          <a:spcPts val="1000"/>
                        </a:spcAft>
                      </a:pPr>
                      <a:r>
                        <a:rPr lang="ru-RU" sz="1400" dirty="0">
                          <a:effectLst/>
                        </a:rPr>
                        <a:t> </a:t>
                      </a:r>
                      <a:endParaRPr lang="ru-RU" sz="1100" dirty="0">
                        <a:effectLst/>
                        <a:latin typeface="Calibri"/>
                        <a:ea typeface="Calibri"/>
                        <a:cs typeface="Times New Roman"/>
                      </a:endParaRPr>
                    </a:p>
                  </a:txBody>
                  <a:tcPr marL="68580" marR="68580" marT="0" marB="0"/>
                </a:tc>
              </a:tr>
            </a:tbl>
          </a:graphicData>
        </a:graphic>
      </p:graphicFrame>
      <p:sp>
        <p:nvSpPr>
          <p:cNvPr id="3" name="TextBox 2"/>
          <p:cNvSpPr txBox="1"/>
          <p:nvPr/>
        </p:nvSpPr>
        <p:spPr>
          <a:xfrm>
            <a:off x="2644898" y="5670540"/>
            <a:ext cx="5970865" cy="646331"/>
          </a:xfrm>
          <a:prstGeom prst="rect">
            <a:avLst/>
          </a:prstGeom>
          <a:noFill/>
        </p:spPr>
        <p:txBody>
          <a:bodyPr wrap="none" rtlCol="0">
            <a:spAutoFit/>
          </a:bodyPr>
          <a:lstStyle/>
          <a:p>
            <a:r>
              <a:rPr lang="ru-RU" dirty="0"/>
              <a:t>Таблица представлена к </a:t>
            </a:r>
            <a:r>
              <a:rPr lang="ru-RU" dirty="0" smtClean="0"/>
              <a:t>уроку №1 в </a:t>
            </a:r>
            <a:r>
              <a:rPr lang="ru-RU" dirty="0"/>
              <a:t>8 классе по учебнику  </a:t>
            </a:r>
            <a:endParaRPr lang="ru-RU" dirty="0" smtClean="0"/>
          </a:p>
          <a:p>
            <a:r>
              <a:rPr lang="ru-RU" dirty="0" err="1" smtClean="0"/>
              <a:t>Биболетовой</a:t>
            </a:r>
            <a:r>
              <a:rPr lang="ru-RU" dirty="0" smtClean="0"/>
              <a:t> </a:t>
            </a:r>
            <a:r>
              <a:rPr lang="ru-RU" dirty="0"/>
              <a:t>М.З. «</a:t>
            </a:r>
            <a:r>
              <a:rPr lang="en-US" dirty="0"/>
              <a:t>Enjoy English</a:t>
            </a:r>
            <a:r>
              <a:rPr lang="ru-RU" dirty="0"/>
              <a:t>» </a:t>
            </a:r>
            <a:r>
              <a:rPr lang="ru-RU" dirty="0" smtClean="0"/>
              <a:t>Цикл 2</a:t>
            </a:r>
            <a:endParaRPr lang="ru-RU" dirty="0"/>
          </a:p>
        </p:txBody>
      </p:sp>
    </p:spTree>
    <p:extLst>
      <p:ext uri="{BB962C8B-B14F-4D97-AF65-F5344CB8AC3E}">
        <p14:creationId xmlns:p14="http://schemas.microsoft.com/office/powerpoint/2010/main" val="21422490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Карточка достижений</a:t>
            </a:r>
            <a:endParaRPr lang="ru-RU" dirty="0"/>
          </a:p>
        </p:txBody>
      </p:sp>
      <p:graphicFrame>
        <p:nvGraphicFramePr>
          <p:cNvPr id="4" name="Объект 3"/>
          <p:cNvGraphicFramePr>
            <a:graphicFrameLocks noGrp="1"/>
          </p:cNvGraphicFramePr>
          <p:nvPr>
            <p:ph idx="1"/>
          </p:nvPr>
        </p:nvGraphicFramePr>
        <p:xfrm>
          <a:off x="1843405" y="2103406"/>
          <a:ext cx="5457190" cy="3519551"/>
        </p:xfrm>
        <a:graphic>
          <a:graphicData uri="http://schemas.openxmlformats.org/drawingml/2006/table">
            <a:tbl>
              <a:tblPr firstRow="1" firstCol="1" lastRow="1" lastCol="1" bandRow="1" bandCol="1">
                <a:tableStyleId>{5C22544A-7EE6-4342-B048-85BDC9FD1C3A}</a:tableStyleId>
              </a:tblPr>
              <a:tblGrid>
                <a:gridCol w="673735"/>
                <a:gridCol w="509905"/>
                <a:gridCol w="865505"/>
                <a:gridCol w="866775"/>
                <a:gridCol w="959485"/>
                <a:gridCol w="873760"/>
                <a:gridCol w="708025"/>
              </a:tblGrid>
              <a:tr h="2157095">
                <a:tc>
                  <a:txBody>
                    <a:bodyPr/>
                    <a:lstStyle/>
                    <a:p>
                      <a:pPr algn="l">
                        <a:lnSpc>
                          <a:spcPct val="115000"/>
                        </a:lnSpc>
                        <a:spcAft>
                          <a:spcPts val="1000"/>
                        </a:spcAft>
                      </a:pPr>
                      <a:r>
                        <a:rPr lang="ru-RU" sz="1400" dirty="0">
                          <a:effectLst/>
                        </a:rPr>
                        <a:t>ФИО</a:t>
                      </a:r>
                      <a:endParaRPr lang="ru-RU" sz="1100" dirty="0">
                        <a:effectLst/>
                        <a:latin typeface="Calibri"/>
                        <a:ea typeface="Calibri"/>
                        <a:cs typeface="Times New Roman"/>
                      </a:endParaRPr>
                    </a:p>
                  </a:txBody>
                  <a:tcPr marL="68580" marR="68580" marT="0" marB="0" anchor="ctr"/>
                </a:tc>
                <a:tc>
                  <a:txBody>
                    <a:bodyPr/>
                    <a:lstStyle/>
                    <a:p>
                      <a:pPr marL="71755" marR="71755" algn="l">
                        <a:lnSpc>
                          <a:spcPct val="115000"/>
                        </a:lnSpc>
                        <a:spcAft>
                          <a:spcPts val="1000"/>
                        </a:spcAft>
                      </a:pPr>
                      <a:r>
                        <a:rPr lang="ru-RU" sz="1400">
                          <a:effectLst/>
                        </a:rPr>
                        <a:t>Понравился ли тебе урок? </a:t>
                      </a:r>
                      <a:endParaRPr lang="ru-RU" sz="1100">
                        <a:effectLst/>
                        <a:latin typeface="Calibri"/>
                        <a:ea typeface="Calibri"/>
                        <a:cs typeface="Times New Roman"/>
                      </a:endParaRPr>
                    </a:p>
                  </a:txBody>
                  <a:tcPr marL="68580" marR="68580" marT="0" marB="0" vert="vert270" anchor="ctr"/>
                </a:tc>
                <a:tc>
                  <a:txBody>
                    <a:bodyPr/>
                    <a:lstStyle/>
                    <a:p>
                      <a:pPr marL="71755" marR="71755" algn="l">
                        <a:lnSpc>
                          <a:spcPct val="115000"/>
                        </a:lnSpc>
                        <a:spcAft>
                          <a:spcPts val="1000"/>
                        </a:spcAft>
                      </a:pPr>
                      <a:r>
                        <a:rPr lang="ru-RU" sz="1400" dirty="0">
                          <a:effectLst/>
                        </a:rPr>
                        <a:t>Что нового ты узнал, какие знания получил на уроке? </a:t>
                      </a:r>
                      <a:endParaRPr lang="ru-RU" sz="1100" dirty="0">
                        <a:effectLst/>
                        <a:latin typeface="Calibri"/>
                        <a:ea typeface="Calibri"/>
                        <a:cs typeface="Times New Roman"/>
                      </a:endParaRPr>
                    </a:p>
                  </a:txBody>
                  <a:tcPr marL="68580" marR="68580" marT="0" marB="0" vert="vert270" anchor="ctr"/>
                </a:tc>
                <a:tc>
                  <a:txBody>
                    <a:bodyPr/>
                    <a:lstStyle/>
                    <a:p>
                      <a:pPr marL="71755" marR="71755" algn="l">
                        <a:lnSpc>
                          <a:spcPct val="115000"/>
                        </a:lnSpc>
                        <a:spcAft>
                          <a:spcPts val="1000"/>
                        </a:spcAft>
                      </a:pPr>
                      <a:r>
                        <a:rPr lang="ru-RU" sz="1400">
                          <a:effectLst/>
                        </a:rPr>
                        <a:t>Понравилась ли тебе практическая часть урока? </a:t>
                      </a:r>
                      <a:endParaRPr lang="ru-RU" sz="1100">
                        <a:effectLst/>
                        <a:latin typeface="Calibri"/>
                        <a:ea typeface="Calibri"/>
                        <a:cs typeface="Times New Roman"/>
                      </a:endParaRPr>
                    </a:p>
                  </a:txBody>
                  <a:tcPr marL="68580" marR="68580" marT="0" marB="0" vert="vert270" anchor="ctr"/>
                </a:tc>
                <a:tc>
                  <a:txBody>
                    <a:bodyPr/>
                    <a:lstStyle/>
                    <a:p>
                      <a:pPr marL="71755" marR="71755" algn="l">
                        <a:lnSpc>
                          <a:spcPct val="115000"/>
                        </a:lnSpc>
                        <a:spcAft>
                          <a:spcPts val="1000"/>
                        </a:spcAft>
                      </a:pPr>
                      <a:r>
                        <a:rPr lang="ru-RU" sz="1400">
                          <a:effectLst/>
                        </a:rPr>
                        <a:t>Какие полученные знания ты можешь использовать в жизни? </a:t>
                      </a:r>
                      <a:endParaRPr lang="ru-RU" sz="1100">
                        <a:effectLst/>
                        <a:latin typeface="Calibri"/>
                        <a:ea typeface="Calibri"/>
                        <a:cs typeface="Times New Roman"/>
                      </a:endParaRPr>
                    </a:p>
                  </a:txBody>
                  <a:tcPr marL="68580" marR="68580" marT="0" marB="0" vert="vert270" anchor="ctr"/>
                </a:tc>
                <a:tc>
                  <a:txBody>
                    <a:bodyPr/>
                    <a:lstStyle/>
                    <a:p>
                      <a:pPr marL="71755" marR="71755" algn="l">
                        <a:lnSpc>
                          <a:spcPct val="115000"/>
                        </a:lnSpc>
                        <a:spcAft>
                          <a:spcPts val="1000"/>
                        </a:spcAft>
                      </a:pPr>
                      <a:r>
                        <a:rPr lang="ru-RU" sz="1400">
                          <a:effectLst/>
                        </a:rPr>
                        <a:t>Что бы ты изменил, привнес в урок? </a:t>
                      </a:r>
                      <a:endParaRPr lang="ru-RU" sz="1100">
                        <a:effectLst/>
                        <a:latin typeface="Calibri"/>
                        <a:ea typeface="Calibri"/>
                        <a:cs typeface="Times New Roman"/>
                      </a:endParaRPr>
                    </a:p>
                  </a:txBody>
                  <a:tcPr marL="68580" marR="68580" marT="0" marB="0" vert="vert270" anchor="ctr"/>
                </a:tc>
                <a:tc>
                  <a:txBody>
                    <a:bodyPr/>
                    <a:lstStyle/>
                    <a:p>
                      <a:pPr marL="71755" marR="71755" algn="l">
                        <a:lnSpc>
                          <a:spcPct val="115000"/>
                        </a:lnSpc>
                        <a:spcAft>
                          <a:spcPts val="1000"/>
                        </a:spcAft>
                      </a:pPr>
                      <a:r>
                        <a:rPr lang="ru-RU" sz="1400">
                          <a:effectLst/>
                        </a:rPr>
                        <a:t>Как я сегодня работал на уроке, самооценка. </a:t>
                      </a:r>
                      <a:endParaRPr lang="ru-RU" sz="1100">
                        <a:effectLst/>
                        <a:latin typeface="Calibri"/>
                        <a:ea typeface="Calibri"/>
                        <a:cs typeface="Times New Roman"/>
                      </a:endParaRPr>
                    </a:p>
                  </a:txBody>
                  <a:tcPr marL="68580" marR="68580" marT="0" marB="0" vert="vert270" anchor="ctr"/>
                </a:tc>
              </a:tr>
              <a:tr h="788035">
                <a:tc>
                  <a:txBody>
                    <a:bodyPr/>
                    <a:lstStyle/>
                    <a:p>
                      <a:pPr algn="l">
                        <a:lnSpc>
                          <a:spcPct val="115000"/>
                        </a:lnSpc>
                        <a:spcAft>
                          <a:spcPts val="1000"/>
                        </a:spcAft>
                      </a:pPr>
                      <a:r>
                        <a:rPr lang="ru-RU" sz="1400">
                          <a:effectLst/>
                        </a:rPr>
                        <a:t> </a:t>
                      </a:r>
                      <a:endParaRPr lang="ru-RU" sz="1100">
                        <a:effectLst/>
                      </a:endParaRPr>
                    </a:p>
                    <a:p>
                      <a:pPr algn="l">
                        <a:lnSpc>
                          <a:spcPct val="115000"/>
                        </a:lnSpc>
                        <a:spcAft>
                          <a:spcPts val="1000"/>
                        </a:spcAft>
                      </a:pPr>
                      <a:r>
                        <a:rPr lang="ru-RU" sz="1400">
                          <a:effectLst/>
                        </a:rPr>
                        <a:t> </a:t>
                      </a:r>
                      <a:endParaRPr lang="ru-RU" sz="1100">
                        <a:effectLst/>
                      </a:endParaRPr>
                    </a:p>
                    <a:p>
                      <a:pPr algn="l">
                        <a:lnSpc>
                          <a:spcPct val="115000"/>
                        </a:lnSpc>
                        <a:spcAft>
                          <a:spcPts val="1000"/>
                        </a:spcAft>
                      </a:pPr>
                      <a:r>
                        <a:rPr lang="ru-RU" sz="1400">
                          <a:effectLst/>
                        </a:rPr>
                        <a:t> </a:t>
                      </a:r>
                      <a:endParaRPr lang="ru-RU" sz="1100">
                        <a:effectLst/>
                      </a:endParaRPr>
                    </a:p>
                    <a:p>
                      <a:pPr algn="l">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400">
                          <a:effectLst/>
                        </a:rPr>
                        <a:t> </a:t>
                      </a:r>
                      <a:endParaRPr lang="ru-RU" sz="1100">
                        <a:effectLst/>
                        <a:latin typeface="Calibri"/>
                        <a:ea typeface="Calibri"/>
                        <a:cs typeface="Times New Roman"/>
                      </a:endParaRPr>
                    </a:p>
                  </a:txBody>
                  <a:tcPr marL="68580" marR="68580" marT="0" marB="0"/>
                </a:tc>
                <a:tc>
                  <a:txBody>
                    <a:bodyPr/>
                    <a:lstStyle/>
                    <a:p>
                      <a:pPr algn="l">
                        <a:lnSpc>
                          <a:spcPct val="115000"/>
                        </a:lnSpc>
                        <a:spcAft>
                          <a:spcPts val="1000"/>
                        </a:spcAft>
                      </a:pPr>
                      <a:r>
                        <a:rPr lang="ru-RU" sz="1400" dirty="0">
                          <a:effectLst/>
                        </a:rPr>
                        <a:t> </a:t>
                      </a:r>
                      <a:endParaRPr lang="ru-RU"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4215372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Рабочая карта урока </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217161017"/>
              </p:ext>
            </p:extLst>
          </p:nvPr>
        </p:nvGraphicFramePr>
        <p:xfrm>
          <a:off x="1043608" y="1556791"/>
          <a:ext cx="6984775" cy="3988886"/>
        </p:xfrm>
        <a:graphic>
          <a:graphicData uri="http://schemas.openxmlformats.org/drawingml/2006/table">
            <a:tbl>
              <a:tblPr firstRow="1" firstCol="1" bandRow="1">
                <a:tableStyleId>{5C22544A-7EE6-4342-B048-85BDC9FD1C3A}</a:tableStyleId>
              </a:tblPr>
              <a:tblGrid>
                <a:gridCol w="1421532"/>
                <a:gridCol w="1447708"/>
                <a:gridCol w="1398264"/>
                <a:gridCol w="1473158"/>
                <a:gridCol w="1244113"/>
              </a:tblGrid>
              <a:tr h="249305">
                <a:tc gridSpan="5">
                  <a:txBody>
                    <a:bodyPr/>
                    <a:lstStyle/>
                    <a:p>
                      <a:pPr>
                        <a:lnSpc>
                          <a:spcPct val="115000"/>
                        </a:lnSpc>
                        <a:spcAft>
                          <a:spcPts val="0"/>
                        </a:spcAft>
                        <a:tabLst>
                          <a:tab pos="2933700" algn="l"/>
                        </a:tabLst>
                      </a:pPr>
                      <a:r>
                        <a:rPr lang="ru-RU" sz="1200" dirty="0">
                          <a:effectLst/>
                        </a:rPr>
                        <a:t>Ф. И. ……………………………………., класс………..</a:t>
                      </a:r>
                      <a:endParaRPr lang="ru-RU" sz="1100" dirty="0">
                        <a:effectLst/>
                        <a:latin typeface="Calibri"/>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498611">
                <a:tc>
                  <a:txBody>
                    <a:bodyPr/>
                    <a:lstStyle/>
                    <a:p>
                      <a:pPr algn="ctr">
                        <a:lnSpc>
                          <a:spcPct val="115000"/>
                        </a:lnSpc>
                        <a:spcAft>
                          <a:spcPts val="0"/>
                        </a:spcAft>
                      </a:pPr>
                      <a:r>
                        <a:rPr lang="ru-RU" sz="1200">
                          <a:effectLst/>
                        </a:rPr>
                        <a:t>1 этап</a:t>
                      </a:r>
                      <a:endParaRPr lang="ru-RU" sz="1100">
                        <a:effectLst/>
                      </a:endParaRPr>
                    </a:p>
                    <a:p>
                      <a:pPr algn="ctr">
                        <a:lnSpc>
                          <a:spcPct val="115000"/>
                        </a:lnSpc>
                        <a:spcAft>
                          <a:spcPts val="0"/>
                        </a:spcAft>
                      </a:pPr>
                      <a:r>
                        <a:rPr lang="ru-RU" sz="1200">
                          <a:effectLst/>
                        </a:rPr>
                        <a:t> </a:t>
                      </a:r>
                      <a:endParaRPr lang="ru-RU" sz="110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200">
                          <a:effectLst/>
                        </a:rPr>
                        <a:t>2 этап</a:t>
                      </a:r>
                      <a:endParaRPr lang="ru-RU" sz="1100">
                        <a:effectLst/>
                      </a:endParaRPr>
                    </a:p>
                    <a:p>
                      <a:pPr algn="ctr">
                        <a:lnSpc>
                          <a:spcPct val="115000"/>
                        </a:lnSpc>
                        <a:spcAft>
                          <a:spcPts val="0"/>
                        </a:spcAft>
                      </a:pPr>
                      <a:r>
                        <a:rPr lang="ru-RU" sz="1200">
                          <a:effectLst/>
                        </a:rPr>
                        <a:t> </a:t>
                      </a:r>
                      <a:endParaRPr lang="ru-RU" sz="110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200">
                          <a:effectLst/>
                        </a:rPr>
                        <a:t>3 этап</a:t>
                      </a:r>
                      <a:endParaRPr lang="ru-RU" sz="1100">
                        <a:effectLst/>
                      </a:endParaRPr>
                    </a:p>
                    <a:p>
                      <a:pPr algn="ctr">
                        <a:lnSpc>
                          <a:spcPct val="115000"/>
                        </a:lnSpc>
                        <a:spcAft>
                          <a:spcPts val="0"/>
                        </a:spcAft>
                      </a:pPr>
                      <a:r>
                        <a:rPr lang="ru-RU" sz="1200">
                          <a:effectLst/>
                        </a:rPr>
                        <a:t> </a:t>
                      </a:r>
                      <a:endParaRPr lang="ru-RU" sz="110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200">
                          <a:effectLst/>
                        </a:rPr>
                        <a:t>4 этап</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200">
                          <a:effectLst/>
                        </a:rPr>
                        <a:t>Итог </a:t>
                      </a:r>
                      <a:endParaRPr lang="ru-RU" sz="1100">
                        <a:effectLst/>
                        <a:latin typeface="Calibri"/>
                        <a:ea typeface="Calibri"/>
                        <a:cs typeface="Times New Roman"/>
                      </a:endParaRPr>
                    </a:p>
                  </a:txBody>
                  <a:tcPr marL="68580" marR="68580" marT="0" marB="0"/>
                </a:tc>
              </a:tr>
              <a:tr h="1994443">
                <a:tc>
                  <a:txBody>
                    <a:bodyPr/>
                    <a:lstStyle/>
                    <a:p>
                      <a:pPr>
                        <a:lnSpc>
                          <a:spcPct val="115000"/>
                        </a:lnSpc>
                        <a:spcAft>
                          <a:spcPts val="0"/>
                        </a:spcAft>
                      </a:pPr>
                      <a:r>
                        <a:rPr lang="ru-RU" sz="1200">
                          <a:effectLst/>
                        </a:rPr>
                        <a:t>Аудирование</a:t>
                      </a:r>
                      <a:endParaRPr lang="ru-RU" sz="1100">
                        <a:effectLst/>
                      </a:endParaRPr>
                    </a:p>
                    <a:p>
                      <a:pPr>
                        <a:lnSpc>
                          <a:spcPct val="115000"/>
                        </a:lnSpc>
                        <a:spcAft>
                          <a:spcPts val="0"/>
                        </a:spcAft>
                      </a:pPr>
                      <a:r>
                        <a:rPr lang="ru-RU" sz="1200">
                          <a:effectLst/>
                        </a:rPr>
                        <a:t>(упр.№1)</a:t>
                      </a:r>
                      <a:endParaRPr lang="ru-RU" sz="1100">
                        <a:effectLst/>
                      </a:endParaRPr>
                    </a:p>
                    <a:p>
                      <a:pPr>
                        <a:lnSpc>
                          <a:spcPct val="115000"/>
                        </a:lnSpc>
                        <a:spcAft>
                          <a:spcPts val="0"/>
                        </a:spcAft>
                      </a:pPr>
                      <a:r>
                        <a:rPr lang="ru-RU" sz="1200">
                          <a:effectLst/>
                        </a:rPr>
                        <a:t> </a:t>
                      </a:r>
                      <a:endParaRPr lang="ru-RU" sz="1100">
                        <a:effectLst/>
                      </a:endParaRPr>
                    </a:p>
                    <a:p>
                      <a:pPr>
                        <a:lnSpc>
                          <a:spcPct val="115000"/>
                        </a:lnSpc>
                        <a:spcAft>
                          <a:spcPts val="0"/>
                        </a:spcAft>
                      </a:pPr>
                      <a:r>
                        <a:rPr lang="ru-RU" sz="1200">
                          <a:effectLst/>
                        </a:rPr>
                        <a:t> (самопроверка)</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200" dirty="0">
                          <a:effectLst/>
                        </a:rPr>
                        <a:t>Чтение</a:t>
                      </a:r>
                      <a:endParaRPr lang="ru-RU" sz="1100" dirty="0">
                        <a:effectLst/>
                      </a:endParaRPr>
                    </a:p>
                    <a:p>
                      <a:pPr>
                        <a:lnSpc>
                          <a:spcPct val="115000"/>
                        </a:lnSpc>
                        <a:spcAft>
                          <a:spcPts val="0"/>
                        </a:spcAft>
                      </a:pPr>
                      <a:r>
                        <a:rPr lang="ru-RU" sz="1200" dirty="0">
                          <a:effectLst/>
                        </a:rPr>
                        <a:t>(упр. №2)</a:t>
                      </a:r>
                      <a:endParaRPr lang="ru-RU" sz="1100" dirty="0">
                        <a:effectLst/>
                      </a:endParaRPr>
                    </a:p>
                    <a:p>
                      <a:pPr>
                        <a:lnSpc>
                          <a:spcPct val="115000"/>
                        </a:lnSpc>
                        <a:spcAft>
                          <a:spcPts val="0"/>
                        </a:spcAft>
                      </a:pPr>
                      <a:r>
                        <a:rPr lang="ru-RU" sz="1200" dirty="0">
                          <a:effectLst/>
                        </a:rPr>
                        <a:t>Выбери правильную форму глагола </a:t>
                      </a:r>
                      <a:endParaRPr lang="ru-RU" sz="1100" dirty="0">
                        <a:effectLst/>
                      </a:endParaRPr>
                    </a:p>
                    <a:p>
                      <a:pPr>
                        <a:lnSpc>
                          <a:spcPct val="115000"/>
                        </a:lnSpc>
                        <a:spcAft>
                          <a:spcPts val="0"/>
                        </a:spcAft>
                      </a:pPr>
                      <a:r>
                        <a:rPr lang="ru-RU" sz="1200" dirty="0">
                          <a:effectLst/>
                        </a:rPr>
                        <a:t>(10 баллов)</a:t>
                      </a:r>
                      <a:endParaRPr lang="ru-RU" sz="1100" dirty="0">
                        <a:effectLst/>
                      </a:endParaRPr>
                    </a:p>
                    <a:p>
                      <a:pPr>
                        <a:lnSpc>
                          <a:spcPct val="115000"/>
                        </a:lnSpc>
                        <a:spcAft>
                          <a:spcPts val="0"/>
                        </a:spcAft>
                      </a:pPr>
                      <a:r>
                        <a:rPr lang="ru-RU" sz="1200" dirty="0">
                          <a:effectLst/>
                        </a:rPr>
                        <a:t>Взаимопроверка</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200">
                          <a:effectLst/>
                        </a:rPr>
                        <a:t>Чтение, письмо (упр.№3)</a:t>
                      </a:r>
                      <a:endParaRPr lang="ru-RU" sz="1100">
                        <a:effectLst/>
                      </a:endParaRPr>
                    </a:p>
                    <a:p>
                      <a:pPr>
                        <a:lnSpc>
                          <a:spcPct val="115000"/>
                        </a:lnSpc>
                        <a:spcAft>
                          <a:spcPts val="0"/>
                        </a:spcAft>
                      </a:pPr>
                      <a:r>
                        <a:rPr lang="ru-RU" sz="1200">
                          <a:effectLst/>
                        </a:rPr>
                        <a:t>Поставь глагол в нужную форму</a:t>
                      </a:r>
                      <a:endParaRPr lang="ru-RU" sz="1100">
                        <a:effectLst/>
                      </a:endParaRPr>
                    </a:p>
                    <a:p>
                      <a:pPr>
                        <a:lnSpc>
                          <a:spcPct val="115000"/>
                        </a:lnSpc>
                        <a:spcAft>
                          <a:spcPts val="0"/>
                        </a:spcAft>
                      </a:pPr>
                      <a:r>
                        <a:rPr lang="ru-RU" sz="1200">
                          <a:effectLst/>
                        </a:rPr>
                        <a:t> </a:t>
                      </a:r>
                      <a:endParaRPr lang="ru-RU" sz="1100">
                        <a:effectLst/>
                      </a:endParaRPr>
                    </a:p>
                    <a:p>
                      <a:pPr>
                        <a:lnSpc>
                          <a:spcPct val="115000"/>
                        </a:lnSpc>
                        <a:spcAft>
                          <a:spcPts val="0"/>
                        </a:spcAft>
                      </a:pPr>
                      <a:r>
                        <a:rPr lang="ru-RU" sz="1200">
                          <a:effectLst/>
                        </a:rPr>
                        <a:t>Самопроверка </a:t>
                      </a:r>
                      <a:endParaRPr lang="ru-RU" sz="1100">
                        <a:effectLst/>
                      </a:endParaRPr>
                    </a:p>
                    <a:p>
                      <a:pPr>
                        <a:lnSpc>
                          <a:spcPct val="115000"/>
                        </a:lnSpc>
                        <a:spcAft>
                          <a:spcPts val="0"/>
                        </a:spcAft>
                      </a:pPr>
                      <a:r>
                        <a:rPr lang="ru-RU" sz="1200">
                          <a:effectLst/>
                        </a:rPr>
                        <a:t>по ключу</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200">
                          <a:effectLst/>
                        </a:rPr>
                        <a:t>Говорение</a:t>
                      </a:r>
                      <a:endParaRPr lang="ru-RU" sz="1100">
                        <a:effectLst/>
                      </a:endParaRPr>
                    </a:p>
                    <a:p>
                      <a:pPr>
                        <a:lnSpc>
                          <a:spcPct val="115000"/>
                        </a:lnSpc>
                        <a:spcAft>
                          <a:spcPts val="0"/>
                        </a:spcAft>
                      </a:pPr>
                      <a:r>
                        <a:rPr lang="ru-RU" sz="1200">
                          <a:effectLst/>
                        </a:rPr>
                        <a:t>(упр.3б)</a:t>
                      </a:r>
                      <a:endParaRPr lang="ru-RU" sz="1100">
                        <a:effectLst/>
                      </a:endParaRPr>
                    </a:p>
                    <a:p>
                      <a:pPr>
                        <a:lnSpc>
                          <a:spcPct val="115000"/>
                        </a:lnSpc>
                        <a:spcAft>
                          <a:spcPts val="0"/>
                        </a:spcAft>
                      </a:pPr>
                      <a:r>
                        <a:rPr lang="ru-RU" sz="1200">
                          <a:effectLst/>
                        </a:rPr>
                        <a:t>Сравнить свой выходной с выходным Джона</a:t>
                      </a:r>
                      <a:endParaRPr lang="ru-RU" sz="1100">
                        <a:effectLst/>
                      </a:endParaRPr>
                    </a:p>
                    <a:p>
                      <a:pPr>
                        <a:lnSpc>
                          <a:spcPct val="115000"/>
                        </a:lnSpc>
                        <a:spcAft>
                          <a:spcPts val="0"/>
                        </a:spcAft>
                      </a:pPr>
                      <a:r>
                        <a:rPr lang="ru-RU" sz="1200">
                          <a:effectLst/>
                        </a:rPr>
                        <a:t>(8 предложений)</a:t>
                      </a:r>
                      <a:endParaRPr lang="ru-RU" sz="1100">
                        <a:effectLst/>
                      </a:endParaRPr>
                    </a:p>
                    <a:p>
                      <a:pPr>
                        <a:lnSpc>
                          <a:spcPct val="115000"/>
                        </a:lnSpc>
                        <a:spcAft>
                          <a:spcPts val="0"/>
                        </a:spcAft>
                      </a:pPr>
                      <a:r>
                        <a:rPr lang="ru-RU" sz="1200">
                          <a:effectLst/>
                        </a:rPr>
                        <a:t>Работа в паре (взаимопроверка)</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200">
                          <a:effectLst/>
                        </a:rPr>
                        <a:t>Общее </a:t>
                      </a:r>
                      <a:endParaRPr lang="ru-RU" sz="1100">
                        <a:effectLst/>
                      </a:endParaRPr>
                    </a:p>
                    <a:p>
                      <a:pPr>
                        <a:lnSpc>
                          <a:spcPct val="115000"/>
                        </a:lnSpc>
                        <a:spcAft>
                          <a:spcPts val="0"/>
                        </a:spcAft>
                      </a:pPr>
                      <a:r>
                        <a:rPr lang="ru-RU" sz="1200">
                          <a:effectLst/>
                        </a:rPr>
                        <a:t>количество баллов/ оценка</a:t>
                      </a:r>
                      <a:endParaRPr lang="ru-RU" sz="1100">
                        <a:effectLst/>
                        <a:latin typeface="Calibri"/>
                        <a:ea typeface="Calibri"/>
                        <a:cs typeface="Times New Roman"/>
                      </a:endParaRPr>
                    </a:p>
                  </a:txBody>
                  <a:tcPr marL="68580" marR="68580" marT="0" marB="0"/>
                </a:tc>
              </a:tr>
              <a:tr h="1246527">
                <a:tc>
                  <a:txBody>
                    <a:bodyPr/>
                    <a:lstStyle/>
                    <a:p>
                      <a:pPr>
                        <a:lnSpc>
                          <a:spcPct val="115000"/>
                        </a:lnSpc>
                        <a:spcAft>
                          <a:spcPts val="0"/>
                        </a:spcAft>
                      </a:pPr>
                      <a:r>
                        <a:rPr lang="ru-RU" sz="1200">
                          <a:effectLst/>
                        </a:rPr>
                        <a:t>0 ош.- «  5 »</a:t>
                      </a:r>
                      <a:endParaRPr lang="ru-RU" sz="1100">
                        <a:effectLst/>
                      </a:endParaRPr>
                    </a:p>
                    <a:p>
                      <a:pPr>
                        <a:lnSpc>
                          <a:spcPct val="115000"/>
                        </a:lnSpc>
                        <a:spcAft>
                          <a:spcPts val="0"/>
                        </a:spcAft>
                      </a:pPr>
                      <a:r>
                        <a:rPr lang="ru-RU" sz="1200">
                          <a:effectLst/>
                        </a:rPr>
                        <a:t>1 ош. –« 4 »</a:t>
                      </a:r>
                      <a:endParaRPr lang="ru-RU" sz="1100">
                        <a:effectLst/>
                      </a:endParaRPr>
                    </a:p>
                    <a:p>
                      <a:pPr>
                        <a:lnSpc>
                          <a:spcPct val="115000"/>
                        </a:lnSpc>
                        <a:spcAft>
                          <a:spcPts val="0"/>
                        </a:spcAft>
                      </a:pPr>
                      <a:r>
                        <a:rPr lang="ru-RU" sz="1200">
                          <a:effectLst/>
                        </a:rPr>
                        <a:t>2 ош.- « 3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200">
                          <a:effectLst/>
                        </a:rPr>
                        <a:t>0-1 ош.- «  5 »</a:t>
                      </a:r>
                      <a:endParaRPr lang="ru-RU" sz="1100">
                        <a:effectLst/>
                      </a:endParaRPr>
                    </a:p>
                    <a:p>
                      <a:pPr>
                        <a:lnSpc>
                          <a:spcPct val="115000"/>
                        </a:lnSpc>
                        <a:spcAft>
                          <a:spcPts val="0"/>
                        </a:spcAft>
                      </a:pPr>
                      <a:r>
                        <a:rPr lang="ru-RU" sz="1200">
                          <a:effectLst/>
                        </a:rPr>
                        <a:t>2-3 ош. –« 4 »</a:t>
                      </a:r>
                      <a:endParaRPr lang="ru-RU" sz="1100">
                        <a:effectLst/>
                      </a:endParaRPr>
                    </a:p>
                    <a:p>
                      <a:pPr>
                        <a:lnSpc>
                          <a:spcPct val="115000"/>
                        </a:lnSpc>
                        <a:spcAft>
                          <a:spcPts val="0"/>
                        </a:spcAft>
                      </a:pPr>
                      <a:r>
                        <a:rPr lang="ru-RU" sz="1200">
                          <a:effectLst/>
                        </a:rPr>
                        <a:t>4-5 ош.- « 3 »</a:t>
                      </a:r>
                      <a:endParaRPr lang="ru-RU" sz="1100">
                        <a:effectLst/>
                      </a:endParaRPr>
                    </a:p>
                    <a:p>
                      <a:pPr>
                        <a:lnSpc>
                          <a:spcPct val="115000"/>
                        </a:lnSpc>
                        <a:spcAft>
                          <a:spcPts val="0"/>
                        </a:spcAft>
                      </a:pPr>
                      <a:r>
                        <a:rPr lang="ru-RU" sz="1200">
                          <a:effectLst/>
                        </a:rPr>
                        <a:t>6 и более  ош. – « 2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200">
                          <a:effectLst/>
                        </a:rPr>
                        <a:t>0-1 ош.- «  5 »</a:t>
                      </a:r>
                      <a:endParaRPr lang="ru-RU" sz="1100">
                        <a:effectLst/>
                      </a:endParaRPr>
                    </a:p>
                    <a:p>
                      <a:pPr>
                        <a:lnSpc>
                          <a:spcPct val="115000"/>
                        </a:lnSpc>
                        <a:spcAft>
                          <a:spcPts val="0"/>
                        </a:spcAft>
                      </a:pPr>
                      <a:r>
                        <a:rPr lang="ru-RU" sz="1200">
                          <a:effectLst/>
                        </a:rPr>
                        <a:t>2-3 ош. –« 4 »</a:t>
                      </a:r>
                      <a:endParaRPr lang="ru-RU" sz="1100">
                        <a:effectLst/>
                      </a:endParaRPr>
                    </a:p>
                    <a:p>
                      <a:pPr>
                        <a:lnSpc>
                          <a:spcPct val="115000"/>
                        </a:lnSpc>
                        <a:spcAft>
                          <a:spcPts val="0"/>
                        </a:spcAft>
                      </a:pPr>
                      <a:r>
                        <a:rPr lang="ru-RU" sz="1200">
                          <a:effectLst/>
                        </a:rPr>
                        <a:t>4-6 ош.- « 3 »</a:t>
                      </a:r>
                      <a:endParaRPr lang="ru-RU" sz="1100">
                        <a:effectLst/>
                      </a:endParaRPr>
                    </a:p>
                    <a:p>
                      <a:pPr>
                        <a:lnSpc>
                          <a:spcPct val="115000"/>
                        </a:lnSpc>
                        <a:spcAft>
                          <a:spcPts val="0"/>
                        </a:spcAft>
                      </a:pPr>
                      <a:r>
                        <a:rPr lang="ru-RU" sz="1200">
                          <a:effectLst/>
                        </a:rPr>
                        <a:t>7 и более  ош. – « 2 »</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200">
                          <a:effectLst/>
                        </a:rPr>
                        <a:t>8 предл. –«5»</a:t>
                      </a:r>
                      <a:endParaRPr lang="ru-RU" sz="1100">
                        <a:effectLst/>
                      </a:endParaRPr>
                    </a:p>
                    <a:p>
                      <a:pPr>
                        <a:lnSpc>
                          <a:spcPct val="115000"/>
                        </a:lnSpc>
                        <a:spcAft>
                          <a:spcPts val="0"/>
                        </a:spcAft>
                      </a:pPr>
                      <a:r>
                        <a:rPr lang="ru-RU" sz="1200">
                          <a:effectLst/>
                        </a:rPr>
                        <a:t>6-7 предл. –«4» </a:t>
                      </a:r>
                      <a:endParaRPr lang="ru-RU" sz="1100">
                        <a:effectLst/>
                      </a:endParaRPr>
                    </a:p>
                    <a:p>
                      <a:pPr>
                        <a:lnSpc>
                          <a:spcPct val="115000"/>
                        </a:lnSpc>
                        <a:spcAft>
                          <a:spcPts val="0"/>
                        </a:spcAft>
                      </a:pPr>
                      <a:r>
                        <a:rPr lang="ru-RU" sz="1200">
                          <a:effectLst/>
                        </a:rPr>
                        <a:t>4-5 предл. –«3»</a:t>
                      </a:r>
                      <a:endParaRPr lang="ru-RU" sz="1100">
                        <a:effectLst/>
                      </a:endParaRPr>
                    </a:p>
                    <a:p>
                      <a:pPr>
                        <a:lnSpc>
                          <a:spcPct val="115000"/>
                        </a:lnSpc>
                        <a:spcAft>
                          <a:spcPts val="0"/>
                        </a:spcAft>
                      </a:pPr>
                      <a:r>
                        <a:rPr lang="ru-RU" sz="1200">
                          <a:effectLst/>
                        </a:rPr>
                        <a:t>менее 3 предл. –«2»</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ru-RU" sz="1200" dirty="0">
                          <a:effectLst/>
                        </a:rPr>
                        <a:t> </a:t>
                      </a:r>
                      <a:endParaRPr lang="ru-RU" sz="1100" dirty="0">
                        <a:effectLst/>
                        <a:latin typeface="Calibri"/>
                        <a:ea typeface="Calibri"/>
                        <a:cs typeface="Times New Roman"/>
                      </a:endParaRPr>
                    </a:p>
                  </a:txBody>
                  <a:tcPr marL="68580" marR="68580" marT="0" marB="0"/>
                </a:tc>
              </a:tr>
            </a:tbl>
          </a:graphicData>
        </a:graphic>
      </p:graphicFrame>
      <p:sp>
        <p:nvSpPr>
          <p:cNvPr id="3" name="TextBox 2"/>
          <p:cNvSpPr txBox="1"/>
          <p:nvPr/>
        </p:nvSpPr>
        <p:spPr>
          <a:xfrm>
            <a:off x="3203848" y="5949280"/>
            <a:ext cx="5849165" cy="646331"/>
          </a:xfrm>
          <a:prstGeom prst="rect">
            <a:avLst/>
          </a:prstGeom>
          <a:noFill/>
        </p:spPr>
        <p:txBody>
          <a:bodyPr wrap="none" rtlCol="0">
            <a:spAutoFit/>
          </a:bodyPr>
          <a:lstStyle/>
          <a:p>
            <a:r>
              <a:rPr lang="ru-RU" dirty="0"/>
              <a:t>О.В. Афанасьева, И.В. Михеева “</a:t>
            </a:r>
            <a:r>
              <a:rPr lang="en-US" dirty="0"/>
              <a:t>Rainbow English</a:t>
            </a:r>
            <a:r>
              <a:rPr lang="ru-RU" dirty="0"/>
              <a:t>” 5 класс, </a:t>
            </a:r>
            <a:endParaRPr lang="ru-RU" dirty="0" smtClean="0"/>
          </a:p>
          <a:p>
            <a:r>
              <a:rPr lang="ru-RU" dirty="0" smtClean="0"/>
              <a:t>Цикл </a:t>
            </a:r>
            <a:r>
              <a:rPr lang="ru-RU" dirty="0"/>
              <a:t>1, шаг </a:t>
            </a:r>
            <a:r>
              <a:rPr lang="ru-RU" dirty="0" smtClean="0"/>
              <a:t>6</a:t>
            </a:r>
            <a:endParaRPr lang="ru-RU" dirty="0"/>
          </a:p>
        </p:txBody>
      </p:sp>
    </p:spTree>
    <p:extLst>
      <p:ext uri="{BB962C8B-B14F-4D97-AF65-F5344CB8AC3E}">
        <p14:creationId xmlns:p14="http://schemas.microsoft.com/office/powerpoint/2010/main" val="4722644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a:t>self</a:t>
            </a:r>
            <a:r>
              <a:rPr lang="ru-RU" b="1" i="1" dirty="0"/>
              <a:t>-</a:t>
            </a:r>
            <a:r>
              <a:rPr lang="en-US" b="1" i="1" dirty="0"/>
              <a:t>assessment card</a:t>
            </a:r>
            <a:r>
              <a:rPr lang="ru-RU" dirty="0"/>
              <a:t> </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468728630"/>
              </p:ext>
            </p:extLst>
          </p:nvPr>
        </p:nvGraphicFramePr>
        <p:xfrm>
          <a:off x="1331640" y="1340768"/>
          <a:ext cx="6659448" cy="4032451"/>
        </p:xfrm>
        <a:graphic>
          <a:graphicData uri="http://schemas.openxmlformats.org/drawingml/2006/table">
            <a:tbl>
              <a:tblPr firstRow="1" firstCol="1" bandRow="1">
                <a:tableStyleId>{7DF18680-E054-41AD-8BC1-D1AEF772440D}</a:tableStyleId>
              </a:tblPr>
              <a:tblGrid>
                <a:gridCol w="3728243"/>
                <a:gridCol w="843049"/>
                <a:gridCol w="700063"/>
                <a:gridCol w="692277"/>
                <a:gridCol w="695816"/>
              </a:tblGrid>
              <a:tr h="849813">
                <a:tc>
                  <a:txBody>
                    <a:bodyPr/>
                    <a:lstStyle/>
                    <a:p>
                      <a:pPr indent="325120" algn="ctr">
                        <a:lnSpc>
                          <a:spcPct val="115000"/>
                        </a:lnSpc>
                        <a:spcAft>
                          <a:spcPts val="0"/>
                        </a:spcAft>
                      </a:pPr>
                      <a:r>
                        <a:rPr lang="ru-RU" sz="1200" dirty="0" err="1">
                          <a:effectLst/>
                        </a:rPr>
                        <a:t>Goals</a:t>
                      </a:r>
                      <a:r>
                        <a:rPr lang="ru-RU" sz="1200" dirty="0">
                          <a:effectLst/>
                        </a:rPr>
                        <a:t>:</a:t>
                      </a:r>
                      <a:endParaRPr lang="ru-RU" sz="1100" dirty="0">
                        <a:effectLst/>
                        <a:latin typeface="Calibri"/>
                        <a:ea typeface="Calibri"/>
                        <a:cs typeface="Times New Roman"/>
                      </a:endParaRPr>
                    </a:p>
                  </a:txBody>
                  <a:tcPr marL="22860" marR="22860" marT="22860" marB="22860" anchor="ctr"/>
                </a:tc>
                <a:tc>
                  <a:txBody>
                    <a:bodyPr/>
                    <a:lstStyle/>
                    <a:p>
                      <a:pPr algn="ctr">
                        <a:lnSpc>
                          <a:spcPct val="115000"/>
                        </a:lnSpc>
                        <a:spcAft>
                          <a:spcPts val="0"/>
                        </a:spcAft>
                      </a:pPr>
                      <a:r>
                        <a:rPr lang="ru-RU" sz="1200">
                          <a:effectLst/>
                        </a:rPr>
                        <a:t>Excellent</a:t>
                      </a:r>
                      <a:br>
                        <a:rPr lang="ru-RU" sz="1200">
                          <a:effectLst/>
                        </a:rPr>
                      </a:br>
                      <a:r>
                        <a:rPr lang="ru-RU" sz="1200">
                          <a:effectLst/>
                        </a:rPr>
                        <a:t>“5”</a:t>
                      </a:r>
                      <a:endParaRPr lang="ru-RU" sz="1100">
                        <a:effectLst/>
                        <a:latin typeface="Calibri"/>
                        <a:ea typeface="Calibri"/>
                        <a:cs typeface="Times New Roman"/>
                      </a:endParaRPr>
                    </a:p>
                  </a:txBody>
                  <a:tcPr marL="22860" marR="22860" marT="22860" marB="22860" anchor="ctr"/>
                </a:tc>
                <a:tc>
                  <a:txBody>
                    <a:bodyPr/>
                    <a:lstStyle/>
                    <a:p>
                      <a:pPr algn="ctr">
                        <a:lnSpc>
                          <a:spcPct val="115000"/>
                        </a:lnSpc>
                        <a:spcAft>
                          <a:spcPts val="0"/>
                        </a:spcAft>
                      </a:pPr>
                      <a:r>
                        <a:rPr lang="ru-RU" sz="1200">
                          <a:effectLst/>
                        </a:rPr>
                        <a:t>Good</a:t>
                      </a:r>
                      <a:br>
                        <a:rPr lang="ru-RU" sz="1200">
                          <a:effectLst/>
                        </a:rPr>
                      </a:br>
                      <a:r>
                        <a:rPr lang="ru-RU" sz="1200">
                          <a:effectLst/>
                        </a:rPr>
                        <a:t>“4”</a:t>
                      </a:r>
                      <a:endParaRPr lang="ru-RU" sz="1100">
                        <a:effectLst/>
                        <a:latin typeface="Calibri"/>
                        <a:ea typeface="Calibri"/>
                        <a:cs typeface="Times New Roman"/>
                      </a:endParaRPr>
                    </a:p>
                  </a:txBody>
                  <a:tcPr marL="22860" marR="22860" marT="22860" marB="22860" anchor="ctr"/>
                </a:tc>
                <a:tc>
                  <a:txBody>
                    <a:bodyPr/>
                    <a:lstStyle/>
                    <a:p>
                      <a:pPr algn="ctr">
                        <a:lnSpc>
                          <a:spcPct val="115000"/>
                        </a:lnSpc>
                        <a:spcAft>
                          <a:spcPts val="0"/>
                        </a:spcAft>
                      </a:pPr>
                      <a:r>
                        <a:rPr lang="ru-RU" sz="1200">
                          <a:effectLst/>
                        </a:rPr>
                        <a:t>Fair</a:t>
                      </a:r>
                      <a:br>
                        <a:rPr lang="ru-RU" sz="1200">
                          <a:effectLst/>
                        </a:rPr>
                      </a:br>
                      <a:r>
                        <a:rPr lang="ru-RU" sz="1200">
                          <a:effectLst/>
                        </a:rPr>
                        <a:t>“3”</a:t>
                      </a:r>
                      <a:endParaRPr lang="ru-RU" sz="1100">
                        <a:effectLst/>
                        <a:latin typeface="Calibri"/>
                        <a:ea typeface="Calibri"/>
                        <a:cs typeface="Times New Roman"/>
                      </a:endParaRPr>
                    </a:p>
                  </a:txBody>
                  <a:tcPr marL="22860" marR="22860" marT="22860" marB="22860" anchor="ctr"/>
                </a:tc>
                <a:tc>
                  <a:txBody>
                    <a:bodyPr/>
                    <a:lstStyle/>
                    <a:p>
                      <a:pPr algn="ctr">
                        <a:lnSpc>
                          <a:spcPct val="115000"/>
                        </a:lnSpc>
                        <a:spcAft>
                          <a:spcPts val="0"/>
                        </a:spcAft>
                      </a:pPr>
                      <a:r>
                        <a:rPr lang="ru-RU" sz="1200">
                          <a:effectLst/>
                        </a:rPr>
                        <a:t>Poor</a:t>
                      </a:r>
                      <a:br>
                        <a:rPr lang="ru-RU" sz="1200">
                          <a:effectLst/>
                        </a:rPr>
                      </a:br>
                      <a:r>
                        <a:rPr lang="ru-RU" sz="1200">
                          <a:effectLst/>
                        </a:rPr>
                        <a:t>“2”</a:t>
                      </a:r>
                      <a:endParaRPr lang="ru-RU" sz="1100">
                        <a:effectLst/>
                        <a:latin typeface="Calibri"/>
                        <a:ea typeface="Calibri"/>
                        <a:cs typeface="Times New Roman"/>
                      </a:endParaRPr>
                    </a:p>
                  </a:txBody>
                  <a:tcPr marL="22860" marR="22860" marT="22860" marB="22860" anchor="ctr"/>
                </a:tc>
              </a:tr>
              <a:tr h="466565">
                <a:tc>
                  <a:txBody>
                    <a:bodyPr/>
                    <a:lstStyle/>
                    <a:p>
                      <a:pPr>
                        <a:lnSpc>
                          <a:spcPct val="115000"/>
                        </a:lnSpc>
                        <a:spcAft>
                          <a:spcPts val="0"/>
                        </a:spcAft>
                      </a:pPr>
                      <a:r>
                        <a:rPr lang="en-US" sz="1200" dirty="0">
                          <a:effectLst/>
                        </a:rPr>
                        <a:t>I know the words about the environment</a:t>
                      </a:r>
                      <a:endParaRPr lang="ru-RU" sz="1100" dirty="0">
                        <a:effectLst/>
                        <a:latin typeface="Calibri"/>
                        <a:ea typeface="Calibri"/>
                        <a:cs typeface="Times New Roman"/>
                      </a:endParaRPr>
                    </a:p>
                  </a:txBody>
                  <a:tcPr marL="22860" marR="22860" marT="22860" marB="22860" anchor="ctr"/>
                </a:tc>
                <a:tc>
                  <a:txBody>
                    <a:bodyPr/>
                    <a:lstStyle/>
                    <a:p>
                      <a:pPr>
                        <a:lnSpc>
                          <a:spcPct val="115000"/>
                        </a:lnSpc>
                      </a:pPr>
                      <a:endParaRPr lang="ru-RU" sz="1100" dirty="0">
                        <a:effectLst/>
                        <a:latin typeface="Calibri"/>
                      </a:endParaRPr>
                    </a:p>
                  </a:txBody>
                  <a:tcPr marL="22860" marR="22860" marT="22860" marB="22860" anchor="ctr"/>
                </a:tc>
                <a:tc>
                  <a:txBody>
                    <a:bodyPr/>
                    <a:lstStyle/>
                    <a:p>
                      <a:pPr>
                        <a:lnSpc>
                          <a:spcPct val="115000"/>
                        </a:lnSpc>
                      </a:pPr>
                      <a:endParaRPr lang="ru-RU" sz="1100">
                        <a:effectLst/>
                        <a:latin typeface="Calibri"/>
                      </a:endParaRPr>
                    </a:p>
                  </a:txBody>
                  <a:tcPr marL="22860" marR="22860" marT="22860" marB="22860" anchor="ctr"/>
                </a:tc>
                <a:tc>
                  <a:txBody>
                    <a:bodyPr/>
                    <a:lstStyle/>
                    <a:p>
                      <a:pPr>
                        <a:lnSpc>
                          <a:spcPct val="115000"/>
                        </a:lnSpc>
                      </a:pPr>
                      <a:endParaRPr lang="ru-RU" sz="1100">
                        <a:effectLst/>
                        <a:latin typeface="Calibri"/>
                      </a:endParaRPr>
                    </a:p>
                  </a:txBody>
                  <a:tcPr marL="22860" marR="22860" marT="22860" marB="22860" anchor="ctr"/>
                </a:tc>
                <a:tc>
                  <a:txBody>
                    <a:bodyPr/>
                    <a:lstStyle/>
                    <a:p>
                      <a:pPr>
                        <a:lnSpc>
                          <a:spcPct val="115000"/>
                        </a:lnSpc>
                      </a:pPr>
                      <a:endParaRPr lang="ru-RU" sz="1100">
                        <a:effectLst/>
                        <a:latin typeface="Calibri"/>
                      </a:endParaRPr>
                    </a:p>
                  </a:txBody>
                  <a:tcPr marL="22860" marR="22860" marT="22860" marB="22860" anchor="ctr"/>
                </a:tc>
              </a:tr>
              <a:tr h="466565">
                <a:tc>
                  <a:txBody>
                    <a:bodyPr/>
                    <a:lstStyle/>
                    <a:p>
                      <a:pPr>
                        <a:lnSpc>
                          <a:spcPct val="115000"/>
                        </a:lnSpc>
                        <a:spcAft>
                          <a:spcPts val="0"/>
                        </a:spcAft>
                      </a:pPr>
                      <a:r>
                        <a:rPr lang="en-US" sz="1200">
                          <a:effectLst/>
                        </a:rPr>
                        <a:t>I can read and understand information about pollution</a:t>
                      </a:r>
                      <a:endParaRPr lang="ru-RU" sz="1100">
                        <a:effectLst/>
                        <a:latin typeface="Calibri"/>
                        <a:ea typeface="Calibri"/>
                        <a:cs typeface="Times New Roman"/>
                      </a:endParaRPr>
                    </a:p>
                  </a:txBody>
                  <a:tcPr marL="22860" marR="22860" marT="22860" marB="22860" anchor="ctr"/>
                </a:tc>
                <a:tc>
                  <a:txBody>
                    <a:bodyPr/>
                    <a:lstStyle/>
                    <a:p>
                      <a:pPr>
                        <a:lnSpc>
                          <a:spcPct val="115000"/>
                        </a:lnSpc>
                      </a:pPr>
                      <a:endParaRPr lang="ru-RU" sz="1100" dirty="0">
                        <a:effectLst/>
                        <a:latin typeface="Calibri"/>
                      </a:endParaRPr>
                    </a:p>
                  </a:txBody>
                  <a:tcPr marL="22860" marR="22860" marT="22860" marB="22860" anchor="ctr"/>
                </a:tc>
                <a:tc>
                  <a:txBody>
                    <a:bodyPr/>
                    <a:lstStyle/>
                    <a:p>
                      <a:pPr>
                        <a:lnSpc>
                          <a:spcPct val="115000"/>
                        </a:lnSpc>
                      </a:pPr>
                      <a:endParaRPr lang="ru-RU" sz="1100" dirty="0">
                        <a:effectLst/>
                        <a:latin typeface="Calibri"/>
                      </a:endParaRPr>
                    </a:p>
                  </a:txBody>
                  <a:tcPr marL="22860" marR="22860" marT="22860" marB="22860" anchor="ctr"/>
                </a:tc>
                <a:tc>
                  <a:txBody>
                    <a:bodyPr/>
                    <a:lstStyle/>
                    <a:p>
                      <a:pPr>
                        <a:lnSpc>
                          <a:spcPct val="115000"/>
                        </a:lnSpc>
                      </a:pPr>
                      <a:endParaRPr lang="ru-RU" sz="1100">
                        <a:effectLst/>
                        <a:latin typeface="Calibri"/>
                      </a:endParaRPr>
                    </a:p>
                  </a:txBody>
                  <a:tcPr marL="22860" marR="22860" marT="22860" marB="22860" anchor="ctr"/>
                </a:tc>
                <a:tc>
                  <a:txBody>
                    <a:bodyPr/>
                    <a:lstStyle/>
                    <a:p>
                      <a:pPr>
                        <a:lnSpc>
                          <a:spcPct val="115000"/>
                        </a:lnSpc>
                      </a:pPr>
                      <a:endParaRPr lang="ru-RU" sz="1100">
                        <a:effectLst/>
                        <a:latin typeface="Calibri"/>
                      </a:endParaRPr>
                    </a:p>
                  </a:txBody>
                  <a:tcPr marL="22860" marR="22860" marT="22860" marB="22860" anchor="ctr"/>
                </a:tc>
              </a:tr>
              <a:tr h="466565">
                <a:tc>
                  <a:txBody>
                    <a:bodyPr/>
                    <a:lstStyle/>
                    <a:p>
                      <a:pPr>
                        <a:lnSpc>
                          <a:spcPct val="115000"/>
                        </a:lnSpc>
                        <a:spcAft>
                          <a:spcPts val="0"/>
                        </a:spcAft>
                      </a:pPr>
                      <a:r>
                        <a:rPr lang="en-US" sz="1200" dirty="0">
                          <a:effectLst/>
                        </a:rPr>
                        <a:t>I can listen and understand information about pollution</a:t>
                      </a:r>
                      <a:endParaRPr lang="ru-RU" sz="1100" dirty="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a:effectLst/>
                        </a:rPr>
                        <a:t> </a:t>
                      </a:r>
                      <a:endParaRPr lang="ru-RU" sz="110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dirty="0">
                          <a:effectLst/>
                        </a:rPr>
                        <a:t> </a:t>
                      </a:r>
                      <a:endParaRPr lang="ru-RU" sz="1100" dirty="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a:effectLst/>
                        </a:rPr>
                        <a:t> </a:t>
                      </a:r>
                      <a:endParaRPr lang="ru-RU" sz="110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a:effectLst/>
                        </a:rPr>
                        <a:t> </a:t>
                      </a:r>
                      <a:endParaRPr lang="ru-RU" sz="1100">
                        <a:effectLst/>
                        <a:latin typeface="Calibri"/>
                        <a:ea typeface="Calibri"/>
                        <a:cs typeface="Times New Roman"/>
                      </a:endParaRPr>
                    </a:p>
                  </a:txBody>
                  <a:tcPr marL="22860" marR="22860" marT="22860" marB="22860" anchor="ctr"/>
                </a:tc>
              </a:tr>
              <a:tr h="466565">
                <a:tc>
                  <a:txBody>
                    <a:bodyPr/>
                    <a:lstStyle/>
                    <a:p>
                      <a:pPr>
                        <a:lnSpc>
                          <a:spcPct val="115000"/>
                        </a:lnSpc>
                        <a:spcAft>
                          <a:spcPts val="0"/>
                        </a:spcAft>
                      </a:pPr>
                      <a:r>
                        <a:rPr lang="en-US" sz="1200">
                          <a:effectLst/>
                        </a:rPr>
                        <a:t>I can talk about pollution</a:t>
                      </a:r>
                      <a:endParaRPr lang="ru-RU" sz="110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a:effectLst/>
                        </a:rPr>
                        <a:t> </a:t>
                      </a:r>
                      <a:endParaRPr lang="ru-RU" sz="110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dirty="0">
                          <a:effectLst/>
                        </a:rPr>
                        <a:t> </a:t>
                      </a:r>
                      <a:endParaRPr lang="ru-RU" sz="1100" dirty="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a:effectLst/>
                        </a:rPr>
                        <a:t> </a:t>
                      </a:r>
                      <a:endParaRPr lang="ru-RU" sz="110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a:effectLst/>
                        </a:rPr>
                        <a:t> </a:t>
                      </a:r>
                      <a:endParaRPr lang="ru-RU" sz="1100">
                        <a:effectLst/>
                        <a:latin typeface="Calibri"/>
                        <a:ea typeface="Calibri"/>
                        <a:cs typeface="Times New Roman"/>
                      </a:endParaRPr>
                    </a:p>
                  </a:txBody>
                  <a:tcPr marL="22860" marR="22860" marT="22860" marB="22860" anchor="ctr"/>
                </a:tc>
              </a:tr>
              <a:tr h="849813">
                <a:tc>
                  <a:txBody>
                    <a:bodyPr/>
                    <a:lstStyle/>
                    <a:p>
                      <a:pPr>
                        <a:lnSpc>
                          <a:spcPct val="115000"/>
                        </a:lnSpc>
                        <a:spcAft>
                          <a:spcPts val="0"/>
                        </a:spcAft>
                      </a:pPr>
                      <a:r>
                        <a:rPr lang="en-US" sz="1200">
                          <a:effectLst/>
                        </a:rPr>
                        <a:t>I know the words of the song What a wonderful world and I can sing it</a:t>
                      </a:r>
                      <a:endParaRPr lang="ru-RU" sz="110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a:effectLst/>
                        </a:rPr>
                        <a:t> </a:t>
                      </a:r>
                      <a:endParaRPr lang="ru-RU" sz="110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dirty="0">
                          <a:effectLst/>
                        </a:rPr>
                        <a:t> </a:t>
                      </a:r>
                      <a:endParaRPr lang="ru-RU" sz="1100" dirty="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dirty="0">
                          <a:effectLst/>
                        </a:rPr>
                        <a:t> </a:t>
                      </a:r>
                      <a:endParaRPr lang="ru-RU" sz="1100" dirty="0">
                        <a:effectLst/>
                        <a:latin typeface="Calibri"/>
                        <a:ea typeface="Calibri"/>
                        <a:cs typeface="Times New Roman"/>
                      </a:endParaRPr>
                    </a:p>
                  </a:txBody>
                  <a:tcPr marL="22860" marR="22860" marT="22860" marB="22860" anchor="ctr"/>
                </a:tc>
                <a:tc>
                  <a:txBody>
                    <a:bodyPr/>
                    <a:lstStyle/>
                    <a:p>
                      <a:pPr>
                        <a:lnSpc>
                          <a:spcPct val="115000"/>
                        </a:lnSpc>
                        <a:spcAft>
                          <a:spcPts val="0"/>
                        </a:spcAft>
                      </a:pPr>
                      <a:r>
                        <a:rPr lang="en-US" sz="1200">
                          <a:effectLst/>
                        </a:rPr>
                        <a:t> </a:t>
                      </a:r>
                      <a:endParaRPr lang="ru-RU" sz="1100">
                        <a:effectLst/>
                        <a:latin typeface="Calibri"/>
                        <a:ea typeface="Calibri"/>
                        <a:cs typeface="Times New Roman"/>
                      </a:endParaRPr>
                    </a:p>
                  </a:txBody>
                  <a:tcPr marL="22860" marR="22860" marT="22860" marB="22860" anchor="ctr"/>
                </a:tc>
              </a:tr>
              <a:tr h="466565">
                <a:tc>
                  <a:txBody>
                    <a:bodyPr/>
                    <a:lstStyle/>
                    <a:p>
                      <a:pPr>
                        <a:lnSpc>
                          <a:spcPct val="115000"/>
                        </a:lnSpc>
                        <a:spcAft>
                          <a:spcPts val="0"/>
                        </a:spcAft>
                      </a:pPr>
                      <a:r>
                        <a:rPr lang="en-US" sz="1200">
                          <a:effectLst/>
                        </a:rPr>
                        <a:t>                                                   Total mark:</a:t>
                      </a:r>
                      <a:endParaRPr lang="ru-RU" sz="1100">
                        <a:effectLst/>
                        <a:latin typeface="Calibri"/>
                        <a:ea typeface="Calibri"/>
                        <a:cs typeface="Times New Roman"/>
                      </a:endParaRPr>
                    </a:p>
                  </a:txBody>
                  <a:tcPr marL="22860" marR="22860" marT="22860" marB="22860" anchor="ctr"/>
                </a:tc>
                <a:tc gridSpan="4">
                  <a:txBody>
                    <a:bodyPr/>
                    <a:lstStyle/>
                    <a:p>
                      <a:pPr>
                        <a:lnSpc>
                          <a:spcPct val="115000"/>
                        </a:lnSpc>
                        <a:spcAft>
                          <a:spcPts val="0"/>
                        </a:spcAft>
                      </a:pPr>
                      <a:r>
                        <a:rPr lang="en-US" sz="1200" dirty="0">
                          <a:effectLst/>
                        </a:rPr>
                        <a:t> </a:t>
                      </a:r>
                      <a:endParaRPr lang="ru-RU" sz="1100" dirty="0">
                        <a:effectLst/>
                        <a:latin typeface="Calibri"/>
                        <a:ea typeface="Calibri"/>
                        <a:cs typeface="Times New Roman"/>
                      </a:endParaRPr>
                    </a:p>
                  </a:txBody>
                  <a:tcPr marL="22860" marR="22860" marT="22860" marB="22860" anchor="ct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
        <p:nvSpPr>
          <p:cNvPr id="3" name="TextBox 2"/>
          <p:cNvSpPr txBox="1"/>
          <p:nvPr/>
        </p:nvSpPr>
        <p:spPr>
          <a:xfrm>
            <a:off x="3037384" y="5589240"/>
            <a:ext cx="5178662" cy="646331"/>
          </a:xfrm>
          <a:prstGeom prst="rect">
            <a:avLst/>
          </a:prstGeom>
          <a:noFill/>
        </p:spPr>
        <p:txBody>
          <a:bodyPr wrap="none" rtlCol="0">
            <a:spAutoFit/>
          </a:bodyPr>
          <a:lstStyle/>
          <a:p>
            <a:r>
              <a:rPr lang="ru-RU" dirty="0"/>
              <a:t>Таблица представлена к уроку №2 в 8 классе по </a:t>
            </a:r>
            <a:endParaRPr lang="ru-RU" dirty="0" smtClean="0"/>
          </a:p>
          <a:p>
            <a:r>
              <a:rPr lang="ru-RU" dirty="0" smtClean="0"/>
              <a:t>учебнику  </a:t>
            </a:r>
            <a:r>
              <a:rPr lang="ru-RU" dirty="0" err="1"/>
              <a:t>Биболетовой</a:t>
            </a:r>
            <a:r>
              <a:rPr lang="ru-RU" dirty="0"/>
              <a:t> М.З. «</a:t>
            </a:r>
            <a:r>
              <a:rPr lang="en-US" dirty="0"/>
              <a:t>Enjoy English</a:t>
            </a:r>
            <a:r>
              <a:rPr lang="ru-RU" dirty="0"/>
              <a:t>» цикл 2</a:t>
            </a:r>
          </a:p>
        </p:txBody>
      </p:sp>
    </p:spTree>
    <p:extLst>
      <p:ext uri="{BB962C8B-B14F-4D97-AF65-F5344CB8AC3E}">
        <p14:creationId xmlns:p14="http://schemas.microsoft.com/office/powerpoint/2010/main" val="12243071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648072"/>
          </a:xfrm>
        </p:spPr>
        <p:txBody>
          <a:bodyPr>
            <a:normAutofit fontScale="90000"/>
          </a:bodyPr>
          <a:lstStyle/>
          <a:p>
            <a:r>
              <a:rPr lang="en-US" b="1" i="1" dirty="0"/>
              <a:t>The individual plan </a:t>
            </a:r>
            <a:r>
              <a:rPr lang="ru-RU" dirty="0"/>
              <a:t>  </a:t>
            </a:r>
            <a:br>
              <a:rPr lang="ru-RU" dirty="0"/>
            </a:b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val="3020520727"/>
              </p:ext>
            </p:extLst>
          </p:nvPr>
        </p:nvGraphicFramePr>
        <p:xfrm>
          <a:off x="1835696" y="908720"/>
          <a:ext cx="5544617" cy="5760632"/>
        </p:xfrm>
        <a:graphic>
          <a:graphicData uri="http://schemas.openxmlformats.org/drawingml/2006/table">
            <a:tbl>
              <a:tblPr firstRow="1" firstCol="1" bandRow="1">
                <a:tableStyleId>{5C22544A-7EE6-4342-B048-85BDC9FD1C3A}</a:tableStyleId>
              </a:tblPr>
              <a:tblGrid>
                <a:gridCol w="2338483"/>
                <a:gridCol w="835212"/>
                <a:gridCol w="867652"/>
                <a:gridCol w="867652"/>
                <a:gridCol w="635618"/>
              </a:tblGrid>
              <a:tr h="1329778">
                <a:tc>
                  <a:txBody>
                    <a:bodyPr/>
                    <a:lstStyle/>
                    <a:p>
                      <a:pPr algn="r">
                        <a:lnSpc>
                          <a:spcPct val="115000"/>
                        </a:lnSpc>
                        <a:spcAft>
                          <a:spcPts val="0"/>
                        </a:spcAft>
                      </a:pPr>
                      <a:r>
                        <a:rPr lang="ru-RU" sz="800">
                          <a:effectLst/>
                        </a:rPr>
                        <a:t> </a:t>
                      </a:r>
                      <a:endParaRPr lang="ru-RU" sz="700">
                        <a:effectLst/>
                      </a:endParaRPr>
                    </a:p>
                    <a:p>
                      <a:pPr algn="r">
                        <a:lnSpc>
                          <a:spcPct val="115000"/>
                        </a:lnSpc>
                        <a:spcAft>
                          <a:spcPts val="0"/>
                        </a:spcAft>
                      </a:pPr>
                      <a:r>
                        <a:rPr lang="ru-RU" sz="800">
                          <a:effectLst/>
                        </a:rPr>
                        <a:t> </a:t>
                      </a:r>
                      <a:endParaRPr lang="ru-RU" sz="700">
                        <a:effectLst/>
                      </a:endParaRPr>
                    </a:p>
                    <a:p>
                      <a:pPr algn="r">
                        <a:lnSpc>
                          <a:spcPct val="115000"/>
                        </a:lnSpc>
                        <a:spcAft>
                          <a:spcPts val="0"/>
                        </a:spcAft>
                      </a:pPr>
                      <a:r>
                        <a:rPr lang="en-US" sz="800">
                          <a:effectLst/>
                        </a:rPr>
                        <a:t>GRAMMAR</a:t>
                      </a:r>
                      <a:endParaRPr lang="ru-RU" sz="700">
                        <a:effectLst/>
                        <a:latin typeface="Calibri"/>
                        <a:ea typeface="Calibri"/>
                        <a:cs typeface="Times New Roman"/>
                      </a:endParaRPr>
                    </a:p>
                  </a:txBody>
                  <a:tcPr marL="44723" marR="44723" marT="0" marB="0"/>
                </a:tc>
                <a:tc>
                  <a:txBody>
                    <a:bodyPr/>
                    <a:lstStyle/>
                    <a:p>
                      <a:pPr algn="ctr">
                        <a:lnSpc>
                          <a:spcPct val="115000"/>
                        </a:lnSpc>
                        <a:spcAft>
                          <a:spcPts val="0"/>
                        </a:spcAft>
                      </a:pPr>
                      <a:r>
                        <a:rPr lang="en-US" sz="800">
                          <a:effectLst/>
                        </a:rPr>
                        <a:t>I understand</a:t>
                      </a:r>
                      <a:endParaRPr lang="ru-RU" sz="700">
                        <a:effectLst/>
                      </a:endParaRPr>
                    </a:p>
                    <a:p>
                      <a:pPr algn="ctr">
                        <a:lnSpc>
                          <a:spcPct val="115000"/>
                        </a:lnSpc>
                        <a:spcAft>
                          <a:spcPts val="0"/>
                        </a:spcAft>
                      </a:pPr>
                      <a:r>
                        <a:rPr lang="ru-RU" sz="800">
                          <a:effectLst/>
                        </a:rPr>
                        <a:t> </a:t>
                      </a:r>
                      <a:endParaRPr lang="ru-RU" sz="700">
                        <a:effectLst/>
                      </a:endParaRPr>
                    </a:p>
                    <a:p>
                      <a:pPr algn="ctr">
                        <a:lnSpc>
                          <a:spcPct val="115000"/>
                        </a:lnSpc>
                        <a:spcAft>
                          <a:spcPts val="0"/>
                        </a:spcAft>
                      </a:pPr>
                      <a:r>
                        <a:rPr lang="ru-RU" sz="800">
                          <a:effectLst/>
                        </a:rPr>
                        <a:t>Я понимаю</a:t>
                      </a:r>
                      <a:endParaRPr lang="ru-RU" sz="700">
                        <a:effectLst/>
                        <a:latin typeface="Calibri"/>
                        <a:ea typeface="Calibri"/>
                        <a:cs typeface="Times New Roman"/>
                      </a:endParaRPr>
                    </a:p>
                  </a:txBody>
                  <a:tcPr marL="44723" marR="44723" marT="0" marB="0"/>
                </a:tc>
                <a:tc>
                  <a:txBody>
                    <a:bodyPr/>
                    <a:lstStyle/>
                    <a:p>
                      <a:pPr algn="ctr">
                        <a:lnSpc>
                          <a:spcPct val="115000"/>
                        </a:lnSpc>
                        <a:spcAft>
                          <a:spcPts val="0"/>
                        </a:spcAft>
                      </a:pPr>
                      <a:r>
                        <a:rPr lang="en-US" sz="800">
                          <a:effectLst/>
                        </a:rPr>
                        <a:t>I can explain</a:t>
                      </a:r>
                      <a:endParaRPr lang="ru-RU" sz="700">
                        <a:effectLst/>
                      </a:endParaRPr>
                    </a:p>
                    <a:p>
                      <a:pPr algn="ctr">
                        <a:lnSpc>
                          <a:spcPct val="115000"/>
                        </a:lnSpc>
                        <a:spcAft>
                          <a:spcPts val="0"/>
                        </a:spcAft>
                      </a:pPr>
                      <a:r>
                        <a:rPr lang="ru-RU" sz="800">
                          <a:effectLst/>
                        </a:rPr>
                        <a:t>Я могу объяснить</a:t>
                      </a:r>
                      <a:endParaRPr lang="ru-RU" sz="700">
                        <a:effectLst/>
                        <a:latin typeface="Calibri"/>
                        <a:ea typeface="Calibri"/>
                        <a:cs typeface="Times New Roman"/>
                      </a:endParaRPr>
                    </a:p>
                  </a:txBody>
                  <a:tcPr marL="44723" marR="44723" marT="0" marB="0"/>
                </a:tc>
                <a:tc>
                  <a:txBody>
                    <a:bodyPr/>
                    <a:lstStyle/>
                    <a:p>
                      <a:pPr algn="ctr">
                        <a:lnSpc>
                          <a:spcPct val="115000"/>
                        </a:lnSpc>
                        <a:spcAft>
                          <a:spcPts val="0"/>
                        </a:spcAft>
                      </a:pPr>
                      <a:r>
                        <a:rPr lang="en-US" sz="800">
                          <a:effectLst/>
                        </a:rPr>
                        <a:t>I can use</a:t>
                      </a:r>
                      <a:endParaRPr lang="ru-RU" sz="700">
                        <a:effectLst/>
                      </a:endParaRPr>
                    </a:p>
                    <a:p>
                      <a:pPr algn="ctr">
                        <a:lnSpc>
                          <a:spcPct val="115000"/>
                        </a:lnSpc>
                        <a:spcAft>
                          <a:spcPts val="0"/>
                        </a:spcAft>
                      </a:pPr>
                      <a:r>
                        <a:rPr lang="ru-RU" sz="800">
                          <a:effectLst/>
                        </a:rPr>
                        <a:t>Я могу  использовать</a:t>
                      </a:r>
                      <a:endParaRPr lang="ru-RU" sz="700">
                        <a:effectLst/>
                        <a:latin typeface="Calibri"/>
                        <a:ea typeface="Calibri"/>
                        <a:cs typeface="Times New Roman"/>
                      </a:endParaRPr>
                    </a:p>
                  </a:txBody>
                  <a:tcPr marL="44723" marR="44723" marT="0" marB="0"/>
                </a:tc>
                <a:tc>
                  <a:txBody>
                    <a:bodyPr/>
                    <a:lstStyle/>
                    <a:p>
                      <a:pPr algn="ctr">
                        <a:lnSpc>
                          <a:spcPct val="115000"/>
                        </a:lnSpc>
                        <a:spcAft>
                          <a:spcPts val="0"/>
                        </a:spcAft>
                      </a:pPr>
                      <a:r>
                        <a:rPr lang="en-US" sz="800">
                          <a:effectLst/>
                        </a:rPr>
                        <a:t>My mark</a:t>
                      </a:r>
                      <a:endParaRPr lang="ru-RU" sz="700">
                        <a:effectLst/>
                      </a:endParaRPr>
                    </a:p>
                    <a:p>
                      <a:pPr algn="ctr">
                        <a:lnSpc>
                          <a:spcPct val="115000"/>
                        </a:lnSpc>
                        <a:spcAft>
                          <a:spcPts val="0"/>
                        </a:spcAft>
                      </a:pPr>
                      <a:r>
                        <a:rPr lang="ru-RU" sz="800">
                          <a:effectLst/>
                        </a:rPr>
                        <a:t>Моя отметка</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rowSpan="3">
                  <a:txBody>
                    <a:bodyPr/>
                    <a:lstStyle/>
                    <a:p>
                      <a:pPr>
                        <a:lnSpc>
                          <a:spcPct val="115000"/>
                        </a:lnSpc>
                        <a:spcAft>
                          <a:spcPts val="0"/>
                        </a:spcAft>
                      </a:pPr>
                      <a:r>
                        <a:rPr lang="en-US" sz="800">
                          <a:effectLst/>
                        </a:rPr>
                        <a:t> </a:t>
                      </a:r>
                      <a:endParaRPr lang="ru-RU" sz="700">
                        <a:effectLst/>
                      </a:endParaRPr>
                    </a:p>
                    <a:p>
                      <a:pPr algn="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r>
              <a:tr h="152788">
                <a:tc vMerge="1">
                  <a:txBody>
                    <a:bodyPr/>
                    <a:lstStyle/>
                    <a:p>
                      <a:endParaRPr lang="ru-RU"/>
                    </a:p>
                  </a:txBody>
                  <a:tcPr/>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r>
              <a:tr h="152788">
                <a:tc vMerge="1">
                  <a:txBody>
                    <a:bodyPr/>
                    <a:lstStyle/>
                    <a:p>
                      <a:endParaRPr lang="ru-RU"/>
                    </a:p>
                  </a:txBody>
                  <a:tcPr/>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marL="228600" algn="r">
                        <a:lnSpc>
                          <a:spcPct val="115000"/>
                        </a:lnSpc>
                        <a:spcAft>
                          <a:spcPts val="0"/>
                        </a:spcAft>
                      </a:pPr>
                      <a:r>
                        <a:rPr lang="en-US" sz="800">
                          <a:effectLst/>
                        </a:rPr>
                        <a:t>READING</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gn="r">
                        <a:lnSpc>
                          <a:spcPct val="115000"/>
                        </a:lnSpc>
                        <a:spcAft>
                          <a:spcPts val="0"/>
                        </a:spcAft>
                      </a:pPr>
                      <a:r>
                        <a:rPr lang="en-US" sz="800">
                          <a:effectLst/>
                        </a:rPr>
                        <a:t>SPEAKING</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gn="r">
                        <a:lnSpc>
                          <a:spcPct val="115000"/>
                        </a:lnSpc>
                        <a:spcAft>
                          <a:spcPts val="0"/>
                        </a:spcAft>
                      </a:pPr>
                      <a:r>
                        <a:rPr lang="en-US" sz="800">
                          <a:effectLst/>
                        </a:rPr>
                        <a:t>LEXICS</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305578">
                <a:tc>
                  <a:txBody>
                    <a:bodyPr/>
                    <a:lstStyle/>
                    <a:p>
                      <a:pPr>
                        <a:lnSpc>
                          <a:spcPct val="115000"/>
                        </a:lnSpc>
                        <a:spcAft>
                          <a:spcPts val="0"/>
                        </a:spcAft>
                      </a:pPr>
                      <a:r>
                        <a:rPr lang="ru-RU" sz="800">
                          <a:effectLst/>
                        </a:rPr>
                        <a:t>Новые слова и выражения: </a:t>
                      </a:r>
                      <a:endParaRPr lang="ru-RU" sz="700">
                        <a:effectLst/>
                      </a:endParaRPr>
                    </a:p>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r>
              <a:tr h="152788">
                <a:tc>
                  <a:txBody>
                    <a:bodyPr/>
                    <a:lstStyle/>
                    <a:p>
                      <a:pPr algn="r">
                        <a:lnSpc>
                          <a:spcPct val="115000"/>
                        </a:lnSpc>
                        <a:spcAft>
                          <a:spcPts val="0"/>
                        </a:spcAft>
                      </a:pPr>
                      <a:r>
                        <a:rPr lang="en-US" sz="800">
                          <a:effectLst/>
                        </a:rPr>
                        <a:t>LISTENING</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en-US"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7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7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gn="r">
                        <a:lnSpc>
                          <a:spcPct val="115000"/>
                        </a:lnSpc>
                        <a:spcAft>
                          <a:spcPts val="0"/>
                        </a:spcAft>
                      </a:pPr>
                      <a:r>
                        <a:rPr lang="en-US" sz="800">
                          <a:effectLst/>
                        </a:rPr>
                        <a:t>WRITING</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gn="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gn="r">
                        <a:lnSpc>
                          <a:spcPct val="115000"/>
                        </a:lnSpc>
                        <a:spcAft>
                          <a:spcPts val="0"/>
                        </a:spcAft>
                      </a:pPr>
                      <a:r>
                        <a:rPr lang="ru-RU" sz="700">
                          <a:effectLst/>
                          <a:highlight>
                            <a:srgbClr val="D3D3D3"/>
                          </a:highlight>
                        </a:rPr>
                        <a:t> </a:t>
                      </a:r>
                      <a:r>
                        <a:rPr lang="en-US" sz="800">
                          <a:effectLst/>
                          <a:highlight>
                            <a:srgbClr val="D3D3D3"/>
                          </a:highlight>
                        </a:rPr>
                        <a:t>CULTURAL AWARENESS</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highlight>
                            <a:srgbClr val="D3D3D3"/>
                          </a:highligh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highlight>
                            <a:srgbClr val="D3D3D3"/>
                          </a:highligh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highlight>
                            <a:srgbClr val="D3D3D3"/>
                          </a:highligh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highlight>
                            <a:srgbClr val="D3D3D3"/>
                          </a:highlight>
                        </a:rPr>
                        <a:t> </a:t>
                      </a:r>
                      <a:endParaRPr lang="ru-RU" sz="700">
                        <a:effectLst/>
                        <a:latin typeface="Calibri"/>
                        <a:ea typeface="Calibri"/>
                        <a:cs typeface="Times New Roman"/>
                      </a:endParaRPr>
                    </a:p>
                  </a:txBody>
                  <a:tcPr marL="44723" marR="44723" marT="0" marB="0"/>
                </a:tc>
              </a:tr>
              <a:tr h="152788">
                <a:tc>
                  <a:txBody>
                    <a:bodyPr/>
                    <a:lstStyle/>
                    <a:p>
                      <a:pPr algn="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gn="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r>
              <a:tr h="152788">
                <a:tc>
                  <a:txBody>
                    <a:bodyPr/>
                    <a:lstStyle/>
                    <a:p>
                      <a:pPr algn="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a:effectLst/>
                        </a:rPr>
                        <a:t> </a:t>
                      </a:r>
                      <a:endParaRPr lang="ru-RU" sz="700">
                        <a:effectLst/>
                        <a:latin typeface="Calibri"/>
                        <a:ea typeface="Calibri"/>
                        <a:cs typeface="Times New Roman"/>
                      </a:endParaRPr>
                    </a:p>
                  </a:txBody>
                  <a:tcPr marL="44723" marR="44723" marT="0" marB="0"/>
                </a:tc>
                <a:tc>
                  <a:txBody>
                    <a:bodyPr/>
                    <a:lstStyle/>
                    <a:p>
                      <a:pPr>
                        <a:lnSpc>
                          <a:spcPct val="115000"/>
                        </a:lnSpc>
                        <a:spcAft>
                          <a:spcPts val="0"/>
                        </a:spcAft>
                      </a:pPr>
                      <a:r>
                        <a:rPr lang="ru-RU" sz="800" dirty="0">
                          <a:effectLst/>
                        </a:rPr>
                        <a:t> </a:t>
                      </a:r>
                      <a:endParaRPr lang="ru-RU" sz="700" dirty="0">
                        <a:effectLst/>
                        <a:latin typeface="Calibri"/>
                        <a:ea typeface="Calibri"/>
                        <a:cs typeface="Times New Roman"/>
                      </a:endParaRPr>
                    </a:p>
                  </a:txBody>
                  <a:tcPr marL="44723" marR="44723" marT="0" marB="0"/>
                </a:tc>
              </a:tr>
            </a:tbl>
          </a:graphicData>
        </a:graphic>
      </p:graphicFrame>
    </p:spTree>
    <p:extLst>
      <p:ext uri="{BB962C8B-B14F-4D97-AF65-F5344CB8AC3E}">
        <p14:creationId xmlns:p14="http://schemas.microsoft.com/office/powerpoint/2010/main" val="3605614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i="1" dirty="0" smtClean="0"/>
              <a:t/>
            </a:r>
            <a:br>
              <a:rPr lang="ru-RU" sz="2400" b="1" i="1" dirty="0" smtClean="0"/>
            </a:br>
            <a:r>
              <a:rPr lang="ru-RU" sz="2400" b="1" i="1" dirty="0" smtClean="0"/>
              <a:t>«</a:t>
            </a:r>
            <a:r>
              <a:rPr lang="ru-RU" sz="2400" b="1" i="1" dirty="0"/>
              <a:t>Ничто так не научает, как сознание своей ошибки. </a:t>
            </a:r>
            <a:r>
              <a:rPr lang="ru-RU" sz="2400" b="1" dirty="0"/>
              <a:t/>
            </a:r>
            <a:br>
              <a:rPr lang="ru-RU" sz="2400" b="1" dirty="0"/>
            </a:br>
            <a:r>
              <a:rPr lang="ru-RU" sz="2400" b="1" i="1" dirty="0"/>
              <a:t>Это одно из главных средств самовоспитания».</a:t>
            </a:r>
            <a:r>
              <a:rPr lang="ru-RU" sz="2400" b="1" dirty="0"/>
              <a:t/>
            </a:r>
            <a:br>
              <a:rPr lang="ru-RU" sz="2400" b="1" dirty="0"/>
            </a:br>
            <a:r>
              <a:rPr lang="ru-RU" sz="2400" b="1" dirty="0" smtClean="0"/>
              <a:t>                                                              </a:t>
            </a:r>
            <a:r>
              <a:rPr lang="ru-RU" sz="2400" b="1" i="1" dirty="0" smtClean="0"/>
              <a:t>Томас </a:t>
            </a:r>
            <a:r>
              <a:rPr lang="ru-RU" sz="2400" b="1" i="1" dirty="0" err="1" smtClean="0"/>
              <a:t>Карлейль</a:t>
            </a:r>
            <a:r>
              <a:rPr lang="ru-RU" sz="2400" b="1" i="1" dirty="0" smtClean="0"/>
              <a:t> (1795-1881)</a:t>
            </a:r>
            <a:endParaRPr lang="ru-RU" sz="24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0882" y="1700808"/>
            <a:ext cx="4762500"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99357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763216123"/>
              </p:ext>
            </p:extLst>
          </p:nvPr>
        </p:nvGraphicFramePr>
        <p:xfrm>
          <a:off x="2267744" y="620688"/>
          <a:ext cx="3421367" cy="4769280"/>
        </p:xfrm>
        <a:graphic>
          <a:graphicData uri="http://schemas.openxmlformats.org/drawingml/2006/table">
            <a:tbl>
              <a:tblPr firstRow="1" firstCol="1" bandRow="1">
                <a:tableStyleId>{5C22544A-7EE6-4342-B048-85BDC9FD1C3A}</a:tableStyleId>
              </a:tblPr>
              <a:tblGrid>
                <a:gridCol w="1353362"/>
                <a:gridCol w="517172"/>
                <a:gridCol w="537259"/>
                <a:gridCol w="537259"/>
                <a:gridCol w="476315"/>
              </a:tblGrid>
              <a:tr h="340867">
                <a:tc>
                  <a:txBody>
                    <a:bodyPr/>
                    <a:lstStyle/>
                    <a:p>
                      <a:pPr algn="r">
                        <a:lnSpc>
                          <a:spcPct val="115000"/>
                        </a:lnSpc>
                        <a:spcAft>
                          <a:spcPts val="0"/>
                        </a:spcAft>
                      </a:pPr>
                      <a:r>
                        <a:rPr lang="ru-RU" sz="600" dirty="0">
                          <a:effectLst/>
                        </a:rPr>
                        <a:t> </a:t>
                      </a:r>
                    </a:p>
                    <a:p>
                      <a:pPr algn="r">
                        <a:lnSpc>
                          <a:spcPct val="115000"/>
                        </a:lnSpc>
                        <a:spcAft>
                          <a:spcPts val="0"/>
                        </a:spcAft>
                      </a:pPr>
                      <a:r>
                        <a:rPr lang="ru-RU" sz="600" dirty="0">
                          <a:effectLst/>
                        </a:rPr>
                        <a:t> </a:t>
                      </a:r>
                    </a:p>
                    <a:p>
                      <a:pPr algn="r">
                        <a:lnSpc>
                          <a:spcPct val="115000"/>
                        </a:lnSpc>
                        <a:spcAft>
                          <a:spcPts val="0"/>
                        </a:spcAft>
                      </a:pPr>
                      <a:r>
                        <a:rPr lang="en-US" sz="600" dirty="0">
                          <a:effectLst/>
                        </a:rPr>
                        <a:t>GRAMMAR</a:t>
                      </a:r>
                      <a:endParaRPr lang="ru-RU" sz="600" dirty="0">
                        <a:effectLst/>
                        <a:latin typeface="Calibri"/>
                        <a:ea typeface="Calibri"/>
                        <a:cs typeface="Calibri"/>
                      </a:endParaRPr>
                    </a:p>
                  </a:txBody>
                  <a:tcPr marL="37051" marR="37051" marT="0" marB="0"/>
                </a:tc>
                <a:tc>
                  <a:txBody>
                    <a:bodyPr/>
                    <a:lstStyle/>
                    <a:p>
                      <a:pPr algn="ctr">
                        <a:lnSpc>
                          <a:spcPct val="115000"/>
                        </a:lnSpc>
                        <a:spcAft>
                          <a:spcPts val="0"/>
                        </a:spcAft>
                      </a:pPr>
                      <a:r>
                        <a:rPr lang="en-US" sz="600" dirty="0">
                          <a:effectLst/>
                        </a:rPr>
                        <a:t>I understand</a:t>
                      </a:r>
                      <a:endParaRPr lang="ru-RU" sz="600" dirty="0">
                        <a:effectLst/>
                      </a:endParaRPr>
                    </a:p>
                    <a:p>
                      <a:pPr algn="ctr">
                        <a:lnSpc>
                          <a:spcPct val="115000"/>
                        </a:lnSpc>
                        <a:spcAft>
                          <a:spcPts val="0"/>
                        </a:spcAft>
                      </a:pPr>
                      <a:r>
                        <a:rPr lang="ru-RU" sz="600" dirty="0">
                          <a:effectLst/>
                        </a:rPr>
                        <a:t> </a:t>
                      </a:r>
                    </a:p>
                    <a:p>
                      <a:pPr algn="ctr">
                        <a:lnSpc>
                          <a:spcPct val="115000"/>
                        </a:lnSpc>
                        <a:spcAft>
                          <a:spcPts val="0"/>
                        </a:spcAft>
                      </a:pPr>
                      <a:r>
                        <a:rPr lang="ru-RU" sz="600" dirty="0">
                          <a:effectLst/>
                        </a:rPr>
                        <a:t>Я понимаю</a:t>
                      </a:r>
                      <a:endParaRPr lang="ru-RU" sz="600" dirty="0">
                        <a:effectLst/>
                        <a:latin typeface="Calibri"/>
                        <a:ea typeface="Calibri"/>
                        <a:cs typeface="Calibri"/>
                      </a:endParaRPr>
                    </a:p>
                  </a:txBody>
                  <a:tcPr marL="37051" marR="37051" marT="0" marB="0"/>
                </a:tc>
                <a:tc>
                  <a:txBody>
                    <a:bodyPr/>
                    <a:lstStyle/>
                    <a:p>
                      <a:pPr algn="ctr">
                        <a:lnSpc>
                          <a:spcPct val="115000"/>
                        </a:lnSpc>
                        <a:spcAft>
                          <a:spcPts val="0"/>
                        </a:spcAft>
                      </a:pPr>
                      <a:r>
                        <a:rPr lang="en-US" sz="600">
                          <a:effectLst/>
                        </a:rPr>
                        <a:t>I can explain</a:t>
                      </a:r>
                      <a:endParaRPr lang="ru-RU" sz="600">
                        <a:effectLst/>
                      </a:endParaRPr>
                    </a:p>
                    <a:p>
                      <a:pPr algn="ctr">
                        <a:lnSpc>
                          <a:spcPct val="115000"/>
                        </a:lnSpc>
                        <a:spcAft>
                          <a:spcPts val="0"/>
                        </a:spcAft>
                      </a:pPr>
                      <a:r>
                        <a:rPr lang="ru-RU" sz="600">
                          <a:effectLst/>
                        </a:rPr>
                        <a:t>Я могу объяснить</a:t>
                      </a:r>
                      <a:endParaRPr lang="ru-RU" sz="600">
                        <a:effectLst/>
                        <a:latin typeface="Calibri"/>
                        <a:ea typeface="Calibri"/>
                        <a:cs typeface="Calibri"/>
                      </a:endParaRPr>
                    </a:p>
                  </a:txBody>
                  <a:tcPr marL="37051" marR="37051" marT="0" marB="0"/>
                </a:tc>
                <a:tc>
                  <a:txBody>
                    <a:bodyPr/>
                    <a:lstStyle/>
                    <a:p>
                      <a:pPr algn="ctr">
                        <a:lnSpc>
                          <a:spcPct val="115000"/>
                        </a:lnSpc>
                        <a:spcAft>
                          <a:spcPts val="0"/>
                        </a:spcAft>
                      </a:pPr>
                      <a:r>
                        <a:rPr lang="en-US" sz="600">
                          <a:effectLst/>
                        </a:rPr>
                        <a:t>I can use</a:t>
                      </a:r>
                      <a:endParaRPr lang="ru-RU" sz="600">
                        <a:effectLst/>
                      </a:endParaRPr>
                    </a:p>
                    <a:p>
                      <a:pPr algn="ctr">
                        <a:lnSpc>
                          <a:spcPct val="115000"/>
                        </a:lnSpc>
                        <a:spcAft>
                          <a:spcPts val="0"/>
                        </a:spcAft>
                      </a:pPr>
                      <a:r>
                        <a:rPr lang="ru-RU" sz="600">
                          <a:effectLst/>
                        </a:rPr>
                        <a:t>Я могу  использовать</a:t>
                      </a:r>
                      <a:endParaRPr lang="ru-RU" sz="600">
                        <a:effectLst/>
                        <a:latin typeface="Calibri"/>
                        <a:ea typeface="Calibri"/>
                        <a:cs typeface="Calibri"/>
                      </a:endParaRPr>
                    </a:p>
                  </a:txBody>
                  <a:tcPr marL="37051" marR="37051" marT="0" marB="0"/>
                </a:tc>
                <a:tc>
                  <a:txBody>
                    <a:bodyPr/>
                    <a:lstStyle/>
                    <a:p>
                      <a:pPr algn="ctr">
                        <a:lnSpc>
                          <a:spcPct val="115000"/>
                        </a:lnSpc>
                        <a:spcAft>
                          <a:spcPts val="0"/>
                        </a:spcAft>
                      </a:pPr>
                      <a:r>
                        <a:rPr lang="en-US" sz="600">
                          <a:effectLst/>
                        </a:rPr>
                        <a:t>My mark</a:t>
                      </a:r>
                      <a:endParaRPr lang="ru-RU" sz="600">
                        <a:effectLst/>
                      </a:endParaRPr>
                    </a:p>
                    <a:p>
                      <a:pPr algn="ctr">
                        <a:lnSpc>
                          <a:spcPct val="115000"/>
                        </a:lnSpc>
                        <a:spcAft>
                          <a:spcPts val="0"/>
                        </a:spcAft>
                      </a:pPr>
                      <a:r>
                        <a:rPr lang="ru-RU" sz="600">
                          <a:effectLst/>
                        </a:rPr>
                        <a:t>Моя отметка</a:t>
                      </a:r>
                      <a:endParaRPr lang="ru-RU" sz="600">
                        <a:effectLst/>
                        <a:latin typeface="Calibri"/>
                        <a:ea typeface="Calibri"/>
                        <a:cs typeface="Calibri"/>
                      </a:endParaRPr>
                    </a:p>
                  </a:txBody>
                  <a:tcPr marL="37051" marR="37051" marT="0" marB="0"/>
                </a:tc>
              </a:tr>
              <a:tr h="246182">
                <a:tc>
                  <a:txBody>
                    <a:bodyPr/>
                    <a:lstStyle/>
                    <a:p>
                      <a:pPr>
                        <a:lnSpc>
                          <a:spcPct val="115000"/>
                        </a:lnSpc>
                        <a:spcAft>
                          <a:spcPts val="0"/>
                        </a:spcAft>
                      </a:pPr>
                      <a:r>
                        <a:rPr lang="ru-RU" sz="700">
                          <a:effectLst/>
                        </a:rPr>
                        <a:t>Составление вежливых предложений, просьб, приказов.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246182">
                <a:tc>
                  <a:txBody>
                    <a:bodyPr/>
                    <a:lstStyle/>
                    <a:p>
                      <a:pPr>
                        <a:lnSpc>
                          <a:spcPct val="115000"/>
                        </a:lnSpc>
                        <a:spcAft>
                          <a:spcPts val="0"/>
                        </a:spcAft>
                      </a:pPr>
                      <a:r>
                        <a:rPr lang="ru-RU" sz="700">
                          <a:effectLst/>
                        </a:rPr>
                        <a:t>Образование притяжательного падежа сущ. С.33 № 4</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rowSpan="3">
                  <a:txBody>
                    <a:bodyPr/>
                    <a:lstStyle/>
                    <a:p>
                      <a:pPr>
                        <a:lnSpc>
                          <a:spcPct val="115000"/>
                        </a:lnSpc>
                        <a:spcAft>
                          <a:spcPts val="0"/>
                        </a:spcAft>
                      </a:pPr>
                      <a:r>
                        <a:rPr lang="ru-RU" sz="700">
                          <a:effectLst/>
                        </a:rPr>
                        <a:t>Употребление </a:t>
                      </a:r>
                      <a:r>
                        <a:rPr lang="en-US" sz="700">
                          <a:effectLst/>
                        </a:rPr>
                        <a:t>Present Simple</a:t>
                      </a:r>
                      <a:r>
                        <a:rPr lang="ru-RU" sz="700">
                          <a:effectLst/>
                        </a:rPr>
                        <a:t>  “+”</a:t>
                      </a:r>
                      <a:endParaRPr lang="ru-RU" sz="600">
                        <a:effectLst/>
                      </a:endParaRPr>
                    </a:p>
                    <a:p>
                      <a:pPr algn="r">
                        <a:lnSpc>
                          <a:spcPct val="115000"/>
                        </a:lnSpc>
                        <a:spcAft>
                          <a:spcPts val="0"/>
                        </a:spcAft>
                      </a:pPr>
                      <a:r>
                        <a:rPr lang="ru-RU" sz="700">
                          <a:effectLst/>
                        </a:rPr>
                        <a:t>“-“</a:t>
                      </a:r>
                      <a:endParaRPr lang="ru-RU" sz="600">
                        <a:effectLst/>
                      </a:endParaRPr>
                    </a:p>
                    <a:p>
                      <a:pPr algn="r">
                        <a:lnSpc>
                          <a:spcPct val="115000"/>
                        </a:lnSpc>
                        <a:spcAft>
                          <a:spcPts val="0"/>
                        </a:spcAft>
                      </a:pPr>
                      <a:r>
                        <a:rPr lang="ru-RU" sz="700">
                          <a:effectLst/>
                        </a:rPr>
                        <a:t>“?”</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vMerge="1">
                  <a:txBody>
                    <a:bodyPr/>
                    <a:lstStyle/>
                    <a:p>
                      <a:endParaRPr lang="ru-RU"/>
                    </a:p>
                  </a:txBody>
                  <a:tcPr/>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vMerge="1">
                  <a:txBody>
                    <a:bodyPr/>
                    <a:lstStyle/>
                    <a:p>
                      <a:endParaRPr lang="ru-RU"/>
                    </a:p>
                  </a:txBody>
                  <a:tcPr/>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a:txBody>
                    <a:bodyPr/>
                    <a:lstStyle/>
                    <a:p>
                      <a:pPr marL="228600" algn="r">
                        <a:lnSpc>
                          <a:spcPct val="115000"/>
                        </a:lnSpc>
                        <a:spcAft>
                          <a:spcPts val="0"/>
                        </a:spcAft>
                      </a:pPr>
                      <a:r>
                        <a:rPr lang="en-US" sz="700">
                          <a:effectLst/>
                        </a:rPr>
                        <a:t>READING</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246182">
                <a:tc>
                  <a:txBody>
                    <a:bodyPr/>
                    <a:lstStyle/>
                    <a:p>
                      <a:pPr>
                        <a:lnSpc>
                          <a:spcPct val="115000"/>
                        </a:lnSpc>
                        <a:spcAft>
                          <a:spcPts val="0"/>
                        </a:spcAft>
                      </a:pPr>
                      <a:r>
                        <a:rPr lang="ru-RU" sz="700">
                          <a:effectLst/>
                        </a:rPr>
                        <a:t>Текст с</a:t>
                      </a:r>
                      <a:r>
                        <a:rPr lang="en-US" sz="700">
                          <a:effectLst/>
                        </a:rPr>
                        <a:t>.30 № 6 </a:t>
                      </a:r>
                      <a:endParaRPr lang="ru-RU" sz="600">
                        <a:effectLst/>
                      </a:endParaRPr>
                    </a:p>
                    <a:p>
                      <a:pPr>
                        <a:lnSpc>
                          <a:spcPct val="115000"/>
                        </a:lnSpc>
                        <a:spcAft>
                          <a:spcPts val="0"/>
                        </a:spcAft>
                      </a:pPr>
                      <a:r>
                        <a:rPr lang="en-US" sz="700">
                          <a:effectLst/>
                        </a:rPr>
                        <a:t>“Meet my family”</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r>
              <a:tr h="246182">
                <a:tc>
                  <a:txBody>
                    <a:bodyPr/>
                    <a:lstStyle/>
                    <a:p>
                      <a:pPr>
                        <a:lnSpc>
                          <a:spcPct val="115000"/>
                        </a:lnSpc>
                        <a:spcAft>
                          <a:spcPts val="0"/>
                        </a:spcAft>
                      </a:pPr>
                      <a:r>
                        <a:rPr lang="ru-RU" sz="700">
                          <a:effectLst/>
                        </a:rPr>
                        <a:t>Текст с</a:t>
                      </a:r>
                      <a:r>
                        <a:rPr lang="en-US" sz="700">
                          <a:effectLst/>
                        </a:rPr>
                        <a:t>.46 № 6</a:t>
                      </a:r>
                      <a:endParaRPr lang="ru-RU" sz="600">
                        <a:effectLst/>
                      </a:endParaRPr>
                    </a:p>
                    <a:p>
                      <a:pPr>
                        <a:lnSpc>
                          <a:spcPct val="115000"/>
                        </a:lnSpc>
                        <a:spcAft>
                          <a:spcPts val="0"/>
                        </a:spcAft>
                      </a:pPr>
                      <a:r>
                        <a:rPr lang="en-US" sz="700">
                          <a:effectLst/>
                        </a:rPr>
                        <a:t>“The Barkers”</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r>
              <a:tr h="246182">
                <a:tc>
                  <a:txBody>
                    <a:bodyPr/>
                    <a:lstStyle/>
                    <a:p>
                      <a:pPr>
                        <a:lnSpc>
                          <a:spcPct val="115000"/>
                        </a:lnSpc>
                        <a:spcAft>
                          <a:spcPts val="0"/>
                        </a:spcAft>
                      </a:pPr>
                      <a:r>
                        <a:rPr lang="ru-RU" sz="700">
                          <a:effectLst/>
                        </a:rPr>
                        <a:t>Текст с</a:t>
                      </a:r>
                      <a:r>
                        <a:rPr lang="en-US" sz="700">
                          <a:effectLst/>
                        </a:rPr>
                        <a:t>.49 № 1 </a:t>
                      </a:r>
                      <a:endParaRPr lang="ru-RU" sz="600">
                        <a:effectLst/>
                      </a:endParaRPr>
                    </a:p>
                    <a:p>
                      <a:pPr>
                        <a:lnSpc>
                          <a:spcPct val="115000"/>
                        </a:lnSpc>
                        <a:spcAft>
                          <a:spcPts val="0"/>
                        </a:spcAft>
                      </a:pPr>
                      <a:r>
                        <a:rPr lang="en-US" sz="700">
                          <a:effectLst/>
                        </a:rPr>
                        <a:t>“The houses”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r>
              <a:tr h="246182">
                <a:tc>
                  <a:txBody>
                    <a:bodyPr/>
                    <a:lstStyle/>
                    <a:p>
                      <a:pPr>
                        <a:lnSpc>
                          <a:spcPct val="115000"/>
                        </a:lnSpc>
                        <a:spcAft>
                          <a:spcPts val="0"/>
                        </a:spcAft>
                      </a:pPr>
                      <a:r>
                        <a:rPr lang="ru-RU" sz="700">
                          <a:effectLst/>
                        </a:rPr>
                        <a:t>Текст с</a:t>
                      </a:r>
                      <a:r>
                        <a:rPr lang="en-US" sz="700">
                          <a:effectLst/>
                        </a:rPr>
                        <a:t>.53 № 7</a:t>
                      </a:r>
                      <a:endParaRPr lang="ru-RU" sz="600">
                        <a:effectLst/>
                      </a:endParaRPr>
                    </a:p>
                    <a:p>
                      <a:pPr>
                        <a:lnSpc>
                          <a:spcPct val="115000"/>
                        </a:lnSpc>
                        <a:spcAft>
                          <a:spcPts val="0"/>
                        </a:spcAft>
                      </a:pPr>
                      <a:r>
                        <a:rPr lang="en-US" sz="700">
                          <a:effectLst/>
                        </a:rPr>
                        <a:t>“Mary”</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r>
              <a:tr h="123091">
                <a:tc>
                  <a:txBody>
                    <a:bodyPr/>
                    <a:lstStyle/>
                    <a:p>
                      <a:pPr>
                        <a:lnSpc>
                          <a:spcPct val="115000"/>
                        </a:lnSpc>
                        <a:spcAft>
                          <a:spcPts val="0"/>
                        </a:spcAft>
                      </a:pPr>
                      <a:r>
                        <a:rPr lang="ru-RU" sz="700">
                          <a:effectLst/>
                        </a:rPr>
                        <a:t>Чтение транскрипции</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en-US" sz="700">
                          <a:effectLst/>
                        </a:rPr>
                        <a:t> </a:t>
                      </a:r>
                      <a:endParaRPr lang="ru-RU" sz="600">
                        <a:effectLst/>
                        <a:latin typeface="Calibri"/>
                        <a:ea typeface="Calibri"/>
                        <a:cs typeface="Calibri"/>
                      </a:endParaRPr>
                    </a:p>
                  </a:txBody>
                  <a:tcPr marL="37051" marR="37051" marT="0" marB="0"/>
                </a:tc>
              </a:tr>
              <a:tr h="123091">
                <a:tc>
                  <a:txBody>
                    <a:bodyPr/>
                    <a:lstStyle/>
                    <a:p>
                      <a:pPr>
                        <a:lnSpc>
                          <a:spcPct val="115000"/>
                        </a:lnSpc>
                        <a:spcAft>
                          <a:spcPts val="0"/>
                        </a:spcAft>
                      </a:pPr>
                      <a:r>
                        <a:rPr lang="ru-RU" sz="700">
                          <a:effectLst/>
                        </a:rPr>
                        <a:t>Чтение окончания в сущ. Мн.ч.</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a:txBody>
                    <a:bodyPr/>
                    <a:lstStyle/>
                    <a:p>
                      <a:pPr algn="r">
                        <a:lnSpc>
                          <a:spcPct val="115000"/>
                        </a:lnSpc>
                        <a:spcAft>
                          <a:spcPts val="0"/>
                        </a:spcAft>
                      </a:pPr>
                      <a:r>
                        <a:rPr lang="en-US" sz="700">
                          <a:effectLst/>
                        </a:rPr>
                        <a:t>SPEAKING</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a:txBody>
                    <a:bodyPr/>
                    <a:lstStyle/>
                    <a:p>
                      <a:pPr>
                        <a:lnSpc>
                          <a:spcPct val="115000"/>
                        </a:lnSpc>
                        <a:spcAft>
                          <a:spcPts val="0"/>
                        </a:spcAft>
                      </a:pPr>
                      <a:r>
                        <a:rPr lang="en-US" sz="700">
                          <a:effectLst/>
                        </a:rPr>
                        <a:t>My family.</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a:txBody>
                    <a:bodyPr/>
                    <a:lstStyle/>
                    <a:p>
                      <a:pPr algn="r">
                        <a:lnSpc>
                          <a:spcPct val="115000"/>
                        </a:lnSpc>
                        <a:spcAft>
                          <a:spcPts val="0"/>
                        </a:spcAft>
                      </a:pPr>
                      <a:r>
                        <a:rPr lang="en-US" sz="700">
                          <a:effectLst/>
                        </a:rPr>
                        <a:t>LEXICS</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246182">
                <a:tc>
                  <a:txBody>
                    <a:bodyPr/>
                    <a:lstStyle/>
                    <a:p>
                      <a:pPr>
                        <a:lnSpc>
                          <a:spcPct val="115000"/>
                        </a:lnSpc>
                        <a:spcAft>
                          <a:spcPts val="0"/>
                        </a:spcAft>
                      </a:pPr>
                      <a:r>
                        <a:rPr lang="ru-RU" sz="700">
                          <a:effectLst/>
                        </a:rPr>
                        <a:t>Новые слова и выражения: </a:t>
                      </a:r>
                      <a:endParaRPr lang="ru-RU" sz="600">
                        <a:effectLst/>
                      </a:endParaRPr>
                    </a:p>
                    <a:p>
                      <a:pPr algn="r">
                        <a:lnSpc>
                          <a:spcPct val="115000"/>
                        </a:lnSpc>
                        <a:spcAft>
                          <a:spcPts val="0"/>
                        </a:spcAft>
                      </a:pPr>
                      <a:r>
                        <a:rPr lang="ru-RU" sz="700">
                          <a:effectLst/>
                        </a:rPr>
                        <a:t>С.29 №5</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a:txBody>
                    <a:bodyPr/>
                    <a:lstStyle/>
                    <a:p>
                      <a:pPr algn="r">
                        <a:lnSpc>
                          <a:spcPct val="115000"/>
                        </a:lnSpc>
                        <a:spcAft>
                          <a:spcPts val="0"/>
                        </a:spcAft>
                      </a:pPr>
                      <a:r>
                        <a:rPr lang="ru-RU" sz="700">
                          <a:effectLst/>
                        </a:rPr>
                        <a:t>С.35 № 7</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a:txBody>
                    <a:bodyPr/>
                    <a:lstStyle/>
                    <a:p>
                      <a:pPr algn="r">
                        <a:lnSpc>
                          <a:spcPct val="115000"/>
                        </a:lnSpc>
                        <a:spcAft>
                          <a:spcPts val="0"/>
                        </a:spcAft>
                      </a:pPr>
                      <a:r>
                        <a:rPr lang="ru-RU" sz="700">
                          <a:effectLst/>
                        </a:rPr>
                        <a:t>С.45 № 5</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a:txBody>
                    <a:bodyPr/>
                    <a:lstStyle/>
                    <a:p>
                      <a:pPr algn="r">
                        <a:lnSpc>
                          <a:spcPct val="115000"/>
                        </a:lnSpc>
                        <a:spcAft>
                          <a:spcPts val="0"/>
                        </a:spcAft>
                      </a:pPr>
                      <a:r>
                        <a:rPr lang="ru-RU" sz="700">
                          <a:effectLst/>
                        </a:rPr>
                        <a:t>С. 50 № 3</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246182">
                <a:tc>
                  <a:txBody>
                    <a:bodyPr/>
                    <a:lstStyle/>
                    <a:p>
                      <a:pPr>
                        <a:lnSpc>
                          <a:spcPct val="115000"/>
                        </a:lnSpc>
                        <a:spcAft>
                          <a:spcPts val="0"/>
                        </a:spcAft>
                      </a:pPr>
                      <a:r>
                        <a:rPr lang="ru-RU" sz="700">
                          <a:effectLst/>
                        </a:rPr>
                        <a:t>Написание слов по транскрипции</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a:txBody>
                    <a:bodyPr/>
                    <a:lstStyle/>
                    <a:p>
                      <a:pPr algn="r">
                        <a:lnSpc>
                          <a:spcPct val="115000"/>
                        </a:lnSpc>
                        <a:spcAft>
                          <a:spcPts val="0"/>
                        </a:spcAft>
                      </a:pPr>
                      <a:r>
                        <a:rPr lang="en-US" sz="700">
                          <a:effectLst/>
                        </a:rPr>
                        <a:t>LISTENING</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246182">
                <a:tc>
                  <a:txBody>
                    <a:bodyPr/>
                    <a:lstStyle/>
                    <a:p>
                      <a:pPr algn="r">
                        <a:lnSpc>
                          <a:spcPct val="115000"/>
                        </a:lnSpc>
                        <a:spcAft>
                          <a:spcPts val="0"/>
                        </a:spcAft>
                      </a:pPr>
                      <a:r>
                        <a:rPr lang="en-US" sz="700">
                          <a:effectLst/>
                        </a:rPr>
                        <a:t>Work book </a:t>
                      </a:r>
                      <a:r>
                        <a:rPr lang="ru-RU" sz="700">
                          <a:effectLst/>
                        </a:rPr>
                        <a:t>№1 </a:t>
                      </a:r>
                      <a:r>
                        <a:rPr lang="en-US" sz="700">
                          <a:effectLst/>
                        </a:rPr>
                        <a:t>Unit 2 </a:t>
                      </a:r>
                      <a:endParaRPr lang="ru-RU" sz="600">
                        <a:effectLst/>
                      </a:endParaRPr>
                    </a:p>
                    <a:p>
                      <a:pPr algn="r">
                        <a:lnSpc>
                          <a:spcPct val="115000"/>
                        </a:lnSpc>
                        <a:spcAft>
                          <a:spcPts val="0"/>
                        </a:spcAft>
                      </a:pPr>
                      <a:r>
                        <a:rPr lang="ru-RU" sz="700">
                          <a:effectLst/>
                        </a:rPr>
                        <a:t>“</a:t>
                      </a:r>
                      <a:r>
                        <a:rPr lang="en-US" sz="700">
                          <a:effectLst/>
                        </a:rPr>
                        <a:t>Listening</a:t>
                      </a: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a:txBody>
                    <a:bodyPr/>
                    <a:lstStyle/>
                    <a:p>
                      <a:pPr algn="r">
                        <a:lnSpc>
                          <a:spcPct val="115000"/>
                        </a:lnSpc>
                        <a:spcAft>
                          <a:spcPts val="0"/>
                        </a:spcAft>
                      </a:pPr>
                      <a:r>
                        <a:rPr lang="en-US" sz="700">
                          <a:effectLst/>
                        </a:rPr>
                        <a:t>WRITING</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a:txBody>
                    <a:bodyPr/>
                    <a:lstStyle/>
                    <a:p>
                      <a:pPr algn="r">
                        <a:lnSpc>
                          <a:spcPct val="115000"/>
                        </a:lnSpc>
                        <a:spcAft>
                          <a:spcPts val="0"/>
                        </a:spcAft>
                      </a:pPr>
                      <a:r>
                        <a:rPr lang="ru-RU" sz="700">
                          <a:effectLst/>
                        </a:rPr>
                        <a:t>Новые слова и выражения</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r>
              <a:tr h="123091">
                <a:tc>
                  <a:txBody>
                    <a:bodyPr/>
                    <a:lstStyle/>
                    <a:p>
                      <a:pPr algn="r">
                        <a:lnSpc>
                          <a:spcPct val="115000"/>
                        </a:lnSpc>
                        <a:spcAft>
                          <a:spcPts val="0"/>
                        </a:spcAft>
                      </a:pPr>
                      <a:r>
                        <a:rPr lang="ru-RU" sz="700">
                          <a:effectLst/>
                        </a:rPr>
                        <a:t>Диктант с.54 № 10</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a:effectLst/>
                        </a:rPr>
                        <a:t> </a:t>
                      </a:r>
                      <a:endParaRPr lang="ru-RU" sz="600">
                        <a:effectLst/>
                        <a:latin typeface="Calibri"/>
                        <a:ea typeface="Calibri"/>
                        <a:cs typeface="Calibri"/>
                      </a:endParaRPr>
                    </a:p>
                  </a:txBody>
                  <a:tcPr marL="37051" marR="37051" marT="0" marB="0"/>
                </a:tc>
                <a:tc>
                  <a:txBody>
                    <a:bodyPr/>
                    <a:lstStyle/>
                    <a:p>
                      <a:pPr>
                        <a:lnSpc>
                          <a:spcPct val="115000"/>
                        </a:lnSpc>
                        <a:spcAft>
                          <a:spcPts val="0"/>
                        </a:spcAft>
                      </a:pPr>
                      <a:r>
                        <a:rPr lang="ru-RU" sz="700" dirty="0">
                          <a:effectLst/>
                        </a:rPr>
                        <a:t> </a:t>
                      </a:r>
                      <a:endParaRPr lang="ru-RU" sz="600" dirty="0">
                        <a:effectLst/>
                        <a:latin typeface="Calibri"/>
                        <a:ea typeface="Calibri"/>
                        <a:cs typeface="Calibri"/>
                      </a:endParaRPr>
                    </a:p>
                  </a:txBody>
                  <a:tcPr marL="37051" marR="37051" marT="0" marB="0"/>
                </a:tc>
              </a:tr>
            </a:tbl>
          </a:graphicData>
        </a:graphic>
      </p:graphicFrame>
      <p:sp>
        <p:nvSpPr>
          <p:cNvPr id="5" name="TextBox 4"/>
          <p:cNvSpPr txBox="1"/>
          <p:nvPr/>
        </p:nvSpPr>
        <p:spPr>
          <a:xfrm>
            <a:off x="6084168" y="5229200"/>
            <a:ext cx="2632131" cy="738664"/>
          </a:xfrm>
          <a:prstGeom prst="rect">
            <a:avLst/>
          </a:prstGeom>
          <a:noFill/>
        </p:spPr>
        <p:txBody>
          <a:bodyPr wrap="none" rtlCol="0">
            <a:spAutoFit/>
          </a:bodyPr>
          <a:lstStyle/>
          <a:p>
            <a:r>
              <a:rPr lang="ru-RU" sz="1400" dirty="0"/>
              <a:t>О</a:t>
            </a:r>
            <a:r>
              <a:rPr lang="en-US" sz="1400" dirty="0"/>
              <a:t>.</a:t>
            </a:r>
            <a:r>
              <a:rPr lang="ru-RU" sz="1400" dirty="0"/>
              <a:t>В</a:t>
            </a:r>
            <a:r>
              <a:rPr lang="en-US" sz="1400" dirty="0"/>
              <a:t>. </a:t>
            </a:r>
            <a:r>
              <a:rPr lang="ru-RU" sz="1400" dirty="0"/>
              <a:t>Афанасьева</a:t>
            </a:r>
            <a:r>
              <a:rPr lang="en-US" sz="1400" dirty="0"/>
              <a:t>, </a:t>
            </a:r>
            <a:endParaRPr lang="ru-RU" sz="1400" dirty="0" smtClean="0"/>
          </a:p>
          <a:p>
            <a:r>
              <a:rPr lang="ru-RU" sz="1400" dirty="0" smtClean="0"/>
              <a:t>И</a:t>
            </a:r>
            <a:r>
              <a:rPr lang="en-US" sz="1400" dirty="0"/>
              <a:t>.</a:t>
            </a:r>
            <a:r>
              <a:rPr lang="ru-RU" sz="1400" dirty="0"/>
              <a:t>В</a:t>
            </a:r>
            <a:r>
              <a:rPr lang="en-US" sz="1400" dirty="0"/>
              <a:t>. </a:t>
            </a:r>
            <a:r>
              <a:rPr lang="ru-RU" sz="1400" dirty="0"/>
              <a:t>Михеева</a:t>
            </a:r>
            <a:r>
              <a:rPr lang="en-US" sz="1400" dirty="0"/>
              <a:t> “Rainbow English” </a:t>
            </a:r>
            <a:endParaRPr lang="ru-RU" sz="1400" dirty="0" smtClean="0"/>
          </a:p>
          <a:p>
            <a:r>
              <a:rPr lang="en-US" sz="1400" dirty="0" smtClean="0"/>
              <a:t>6</a:t>
            </a:r>
            <a:r>
              <a:rPr lang="ru-RU" sz="1400" dirty="0" smtClean="0"/>
              <a:t> класс</a:t>
            </a:r>
            <a:r>
              <a:rPr lang="en-US" sz="1400" dirty="0"/>
              <a:t>,</a:t>
            </a:r>
            <a:r>
              <a:rPr lang="ru-RU" sz="1400" dirty="0"/>
              <a:t>Цикл</a:t>
            </a:r>
            <a:r>
              <a:rPr lang="en-US" sz="1400" dirty="0"/>
              <a:t> 2 </a:t>
            </a:r>
            <a:endParaRPr lang="ru-RU" sz="1400" dirty="0"/>
          </a:p>
        </p:txBody>
      </p:sp>
    </p:spTree>
    <p:extLst>
      <p:ext uri="{BB962C8B-B14F-4D97-AF65-F5344CB8AC3E}">
        <p14:creationId xmlns:p14="http://schemas.microsoft.com/office/powerpoint/2010/main" val="1816258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Вывод</a:t>
            </a:r>
            <a:endParaRPr lang="ru-RU" b="1" i="1" dirty="0"/>
          </a:p>
        </p:txBody>
      </p:sp>
      <p:sp>
        <p:nvSpPr>
          <p:cNvPr id="3" name="Объект 2"/>
          <p:cNvSpPr>
            <a:spLocks noGrp="1"/>
          </p:cNvSpPr>
          <p:nvPr>
            <p:ph idx="1"/>
          </p:nvPr>
        </p:nvSpPr>
        <p:spPr/>
        <p:txBody>
          <a:bodyPr/>
          <a:lstStyle/>
          <a:p>
            <a:pPr marL="0" indent="0" algn="ctr">
              <a:buNone/>
            </a:pPr>
            <a:r>
              <a:rPr lang="ru-RU" dirty="0"/>
              <a:t>Таким образом, самооценка – это важнейший психологический фактор формирования учебной и </a:t>
            </a:r>
            <a:r>
              <a:rPr lang="ru-RU" dirty="0" smtClean="0"/>
              <a:t>внеурочной деятельности </a:t>
            </a:r>
            <a:r>
              <a:rPr lang="ru-RU" dirty="0"/>
              <a:t>учащегося, поэтому она играет значимую роль в становлении его индивидуальных особенностей и возрастных характеристик. </a:t>
            </a:r>
          </a:p>
        </p:txBody>
      </p:sp>
    </p:spTree>
    <p:extLst>
      <p:ext uri="{BB962C8B-B14F-4D97-AF65-F5344CB8AC3E}">
        <p14:creationId xmlns:p14="http://schemas.microsoft.com/office/powerpoint/2010/main" val="3144301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8784976" cy="6480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17191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Библиография</a:t>
            </a:r>
            <a:endParaRPr lang="ru-RU" b="1" i="1" dirty="0"/>
          </a:p>
        </p:txBody>
      </p:sp>
      <p:sp>
        <p:nvSpPr>
          <p:cNvPr id="3" name="Объект 2"/>
          <p:cNvSpPr>
            <a:spLocks noGrp="1"/>
          </p:cNvSpPr>
          <p:nvPr>
            <p:ph idx="1"/>
          </p:nvPr>
        </p:nvSpPr>
        <p:spPr/>
        <p:txBody>
          <a:bodyPr>
            <a:normAutofit fontScale="62500" lnSpcReduction="20000"/>
          </a:bodyPr>
          <a:lstStyle/>
          <a:p>
            <a:pPr lvl="0"/>
            <a:r>
              <a:rPr lang="ru-RU" sz="2500" dirty="0" err="1"/>
              <a:t>Божович</a:t>
            </a:r>
            <a:r>
              <a:rPr lang="ru-RU" sz="2500" dirty="0"/>
              <a:t> Л.И. Личность и ее формирование в детском возрасте. М., 1968. (стр.271)</a:t>
            </a:r>
          </a:p>
          <a:p>
            <a:pPr lvl="0"/>
            <a:r>
              <a:rPr lang="ru-RU" sz="2500" dirty="0" err="1"/>
              <a:t>Брейгина</a:t>
            </a:r>
            <a:r>
              <a:rPr lang="ru-RU" sz="2500" dirty="0"/>
              <a:t> М.Е. О самоконтроле в обучении иностранному языку // Иностранные языки в школе. 2000. № 1. </a:t>
            </a:r>
          </a:p>
          <a:p>
            <a:pPr lvl="0"/>
            <a:r>
              <a:rPr lang="ru-RU" sz="2500" dirty="0"/>
              <a:t>Ларина А.Б. Формирование познавательной самооценки учащихся в начальной школе: Методическое пособие. – Калининград: КОИРО, 2011. </a:t>
            </a:r>
          </a:p>
          <a:p>
            <a:pPr lvl="0"/>
            <a:r>
              <a:rPr lang="ru-RU" sz="2500" dirty="0" err="1"/>
              <a:t>Рябкова</a:t>
            </a:r>
            <a:r>
              <a:rPr lang="ru-RU" sz="2500" dirty="0"/>
              <a:t> Е.В. Формирование самооценки учащихся // Начальная школа. 2012 № 7.</a:t>
            </a:r>
          </a:p>
          <a:p>
            <a:pPr lvl="0"/>
            <a:r>
              <a:rPr lang="ru-RU" sz="2500" dirty="0"/>
              <a:t>Спиркин А.Г. Сознание и самосознание. М., 1972.</a:t>
            </a:r>
          </a:p>
          <a:p>
            <a:pPr lvl="0"/>
            <a:r>
              <a:rPr lang="ru-RU" sz="2500" dirty="0" err="1"/>
              <a:t>Остапова</a:t>
            </a:r>
            <a:r>
              <a:rPr lang="ru-RU" sz="2500" dirty="0"/>
              <a:t> С.Н. Развитие навыков самооценки и самоконтроля// Начальная школа. 2014. № 12. </a:t>
            </a:r>
            <a:endParaRPr lang="ru-RU" sz="2500" dirty="0" smtClean="0"/>
          </a:p>
          <a:p>
            <a:pPr lvl="0"/>
            <a:r>
              <a:rPr lang="en-US" sz="2500" dirty="0" smtClean="0">
                <a:hlinkClick r:id="rId2"/>
              </a:rPr>
              <a:t>http</a:t>
            </a:r>
            <a:r>
              <a:rPr lang="en-US" sz="2500" dirty="0">
                <a:hlinkClick r:id="rId2"/>
              </a:rPr>
              <a:t>://</a:t>
            </a:r>
            <a:r>
              <a:rPr lang="en-US" sz="2500" dirty="0" smtClean="0">
                <a:hlinkClick r:id="rId2"/>
              </a:rPr>
              <a:t>pedsovet.su/load/424-1-0-33755</a:t>
            </a:r>
            <a:r>
              <a:rPr lang="ru-RU" sz="2500" dirty="0" smtClean="0"/>
              <a:t> -шаблон презентации</a:t>
            </a:r>
          </a:p>
          <a:p>
            <a:pPr lvl="0"/>
            <a:r>
              <a:rPr lang="en-US" sz="2500" dirty="0" smtClean="0">
                <a:hlinkClick r:id="rId3"/>
              </a:rPr>
              <a:t>http</a:t>
            </a:r>
            <a:r>
              <a:rPr lang="en-US" sz="2500" dirty="0">
                <a:hlinkClick r:id="rId3"/>
              </a:rPr>
              <a:t>://www.myshared.ru/slide/1280433</a:t>
            </a:r>
            <a:r>
              <a:rPr lang="en-US" sz="2500" dirty="0" smtClean="0">
                <a:hlinkClick r:id="rId3"/>
              </a:rPr>
              <a:t>/</a:t>
            </a:r>
            <a:r>
              <a:rPr lang="ru-RU" sz="2500" dirty="0" smtClean="0"/>
              <a:t>  -картинка «Говорящие рисунки»</a:t>
            </a:r>
          </a:p>
          <a:p>
            <a:pPr lvl="0"/>
            <a:r>
              <a:rPr lang="en-US" sz="2500" dirty="0">
                <a:hlinkClick r:id="rId4"/>
              </a:rPr>
              <a:t>http://</a:t>
            </a:r>
            <a:r>
              <a:rPr lang="en-US" sz="2500" dirty="0" smtClean="0">
                <a:hlinkClick r:id="rId4"/>
              </a:rPr>
              <a:t>nsportal.ru/nachalnaya-shkola/raznoe/2014/11/18/priemy-formirovaniya-samootsenki-i-samokontrolya-v-nachalnoy</a:t>
            </a:r>
            <a:r>
              <a:rPr lang="ru-RU" sz="2500" dirty="0" smtClean="0"/>
              <a:t> -картинка «Лесенка успеха»</a:t>
            </a:r>
          </a:p>
          <a:p>
            <a:r>
              <a:rPr lang="en-US" sz="2500" dirty="0">
                <a:hlinkClick r:id="rId5"/>
              </a:rPr>
              <a:t>http://</a:t>
            </a:r>
            <a:r>
              <a:rPr lang="en-US" sz="2500" dirty="0" smtClean="0">
                <a:hlinkClick r:id="rId5"/>
              </a:rPr>
              <a:t>ped-kopilka.ru/blogs/vera-valerevna-ljapina/konspekt-integrirovanogo-uroka-matematiki-i-istori-3-klas-umk-shkola-2100.html</a:t>
            </a:r>
            <a:r>
              <a:rPr lang="ru-RU" sz="2500" dirty="0" smtClean="0"/>
              <a:t> </a:t>
            </a:r>
            <a:r>
              <a:rPr lang="ru-RU" sz="2500" dirty="0"/>
              <a:t>картинка «Лесенка успеха</a:t>
            </a:r>
            <a:r>
              <a:rPr lang="ru-RU" sz="2500" dirty="0" smtClean="0"/>
              <a:t>»</a:t>
            </a:r>
          </a:p>
          <a:p>
            <a:r>
              <a:rPr lang="en-US" sz="2500" dirty="0">
                <a:hlinkClick r:id="rId6"/>
              </a:rPr>
              <a:t>http://</a:t>
            </a:r>
            <a:r>
              <a:rPr lang="en-US" sz="2500" dirty="0" smtClean="0">
                <a:hlinkClick r:id="rId6"/>
              </a:rPr>
              <a:t>900igr.net/prezentatsii/doshkolnoe-obrazovanie/Nravstvenno-patrioticheskoe-vospitanie-doshkolnikov/015-Spasibo-za-vnimanie.html</a:t>
            </a:r>
            <a:r>
              <a:rPr lang="ru-RU" sz="2500" dirty="0" smtClean="0"/>
              <a:t> -слайд «Спасибо за внимание»</a:t>
            </a:r>
            <a:endParaRPr lang="ru-RU" sz="2500" dirty="0"/>
          </a:p>
          <a:p>
            <a:pPr marL="0" lvl="0" indent="0">
              <a:buNone/>
            </a:pPr>
            <a:endParaRPr lang="ru-RU" sz="2500" dirty="0" smtClean="0"/>
          </a:p>
          <a:p>
            <a:pPr lvl="0"/>
            <a:endParaRPr lang="ru-RU" dirty="0" smtClean="0"/>
          </a:p>
          <a:p>
            <a:endParaRPr lang="ru-RU" dirty="0"/>
          </a:p>
          <a:p>
            <a:pPr lvl="0"/>
            <a:endParaRPr lang="ru-RU" dirty="0" smtClean="0"/>
          </a:p>
          <a:p>
            <a:pPr lvl="0"/>
            <a:endParaRPr lang="ru-RU" dirty="0" smtClean="0"/>
          </a:p>
          <a:p>
            <a:pPr lvl="0"/>
            <a:endParaRPr lang="ru-RU" dirty="0" smtClean="0"/>
          </a:p>
          <a:p>
            <a:pPr lvl="0"/>
            <a:endParaRPr lang="ru-RU" dirty="0"/>
          </a:p>
          <a:p>
            <a:endParaRPr lang="ru-RU" dirty="0"/>
          </a:p>
        </p:txBody>
      </p:sp>
    </p:spTree>
    <p:extLst>
      <p:ext uri="{BB962C8B-B14F-4D97-AF65-F5344CB8AC3E}">
        <p14:creationId xmlns:p14="http://schemas.microsoft.com/office/powerpoint/2010/main" val="42481917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36712"/>
            <a:ext cx="8229600" cy="1224136"/>
          </a:xfrm>
        </p:spPr>
        <p:txBody>
          <a:bodyPr>
            <a:normAutofit fontScale="90000"/>
          </a:bodyPr>
          <a:lstStyle/>
          <a:p>
            <a:r>
              <a:rPr lang="ru-RU" i="1" dirty="0"/>
              <a:t>Система контроля и оценивания учебной работы школьника </a:t>
            </a:r>
          </a:p>
        </p:txBody>
      </p:sp>
      <p:sp>
        <p:nvSpPr>
          <p:cNvPr id="3" name="Объект 2"/>
          <p:cNvSpPr>
            <a:spLocks noGrp="1"/>
          </p:cNvSpPr>
          <p:nvPr>
            <p:ph idx="1"/>
          </p:nvPr>
        </p:nvSpPr>
        <p:spPr>
          <a:xfrm>
            <a:off x="457200" y="2564904"/>
            <a:ext cx="8229600" cy="3561259"/>
          </a:xfrm>
        </p:spPr>
        <p:txBody>
          <a:bodyPr/>
          <a:lstStyle/>
          <a:p>
            <a:r>
              <a:rPr lang="ru-RU" dirty="0"/>
              <a:t>развить у школьников умение проверять и контролировать себя, </a:t>
            </a:r>
            <a:endParaRPr lang="ru-RU" dirty="0" smtClean="0"/>
          </a:p>
          <a:p>
            <a:r>
              <a:rPr lang="ru-RU" dirty="0" smtClean="0"/>
              <a:t>критически </a:t>
            </a:r>
            <a:r>
              <a:rPr lang="ru-RU" dirty="0"/>
              <a:t>оценивать свою деятельность, </a:t>
            </a:r>
            <a:endParaRPr lang="ru-RU" dirty="0" smtClean="0"/>
          </a:p>
          <a:p>
            <a:r>
              <a:rPr lang="ru-RU" dirty="0" smtClean="0"/>
              <a:t>устанавливать </a:t>
            </a:r>
            <a:r>
              <a:rPr lang="ru-RU" dirty="0"/>
              <a:t>ошибки и находить пути их устранения.  </a:t>
            </a:r>
          </a:p>
          <a:p>
            <a:endParaRPr lang="ru-RU" dirty="0"/>
          </a:p>
        </p:txBody>
      </p:sp>
    </p:spTree>
    <p:extLst>
      <p:ext uri="{BB962C8B-B14F-4D97-AF65-F5344CB8AC3E}">
        <p14:creationId xmlns:p14="http://schemas.microsoft.com/office/powerpoint/2010/main" val="2607587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314602"/>
          </a:xfrm>
        </p:spPr>
        <p:txBody>
          <a:bodyPr>
            <a:normAutofit/>
          </a:bodyPr>
          <a:lstStyle/>
          <a:p>
            <a:r>
              <a:rPr lang="ru-RU" dirty="0"/>
              <a:t>Самооценка и самоконтроль тесно связаны между собой, можно рассматривать самооценку как итог самоконтроля.</a:t>
            </a:r>
            <a:br>
              <a:rPr lang="ru-RU" dirty="0"/>
            </a:br>
            <a:endParaRPr lang="ru-RU" dirty="0"/>
          </a:p>
        </p:txBody>
      </p:sp>
    </p:spTree>
    <p:extLst>
      <p:ext uri="{BB962C8B-B14F-4D97-AF65-F5344CB8AC3E}">
        <p14:creationId xmlns:p14="http://schemas.microsoft.com/office/powerpoint/2010/main" val="797562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1143000" y="609600"/>
            <a:ext cx="7772400" cy="1143000"/>
          </a:xfrm>
        </p:spPr>
        <p:txBody>
          <a:bodyPr>
            <a:normAutofit fontScale="90000"/>
          </a:bodyPr>
          <a:lstStyle/>
          <a:p>
            <a:pPr eaLnBrk="1" hangingPunct="1"/>
            <a:r>
              <a:rPr lang="ru-RU" altLang="ru-RU" sz="4000" b="1" u="sng" dirty="0" smtClean="0">
                <a:latin typeface="Tahoma" panose="020B0604030504040204" pitchFamily="34" charset="0"/>
              </a:rPr>
              <a:t/>
            </a:r>
            <a:br>
              <a:rPr lang="ru-RU" altLang="ru-RU" sz="4000" b="1" u="sng" dirty="0" smtClean="0">
                <a:latin typeface="Tahoma" panose="020B0604030504040204" pitchFamily="34" charset="0"/>
              </a:rPr>
            </a:br>
            <a:r>
              <a:rPr lang="ru-RU" altLang="ru-RU" sz="4000" b="1" u="sng" dirty="0" smtClean="0">
                <a:latin typeface="Tahoma" panose="020B0604030504040204" pitchFamily="34" charset="0"/>
              </a:rPr>
              <a:t/>
            </a:r>
            <a:br>
              <a:rPr lang="ru-RU" altLang="ru-RU" sz="4000" b="1" u="sng" dirty="0" smtClean="0">
                <a:latin typeface="Tahoma" panose="020B0604030504040204" pitchFamily="34" charset="0"/>
              </a:rPr>
            </a:br>
            <a:r>
              <a:rPr lang="ru-RU" altLang="ru-RU" sz="4000" b="1" u="sng" dirty="0" smtClean="0">
                <a:solidFill>
                  <a:schemeClr val="accent2"/>
                </a:solidFill>
                <a:latin typeface="Tahoma" panose="020B0604030504040204" pitchFamily="34" charset="0"/>
              </a:rPr>
              <a:t>Самоконтроль</a:t>
            </a:r>
            <a:r>
              <a:rPr lang="ru-RU" altLang="ru-RU" sz="4000" b="1" dirty="0" smtClean="0">
                <a:solidFill>
                  <a:schemeClr val="accent2"/>
                </a:solidFill>
                <a:latin typeface="Tahoma" panose="020B0604030504040204" pitchFamily="34" charset="0"/>
              </a:rPr>
              <a:t>- определение правильности выполненного действия</a:t>
            </a:r>
            <a:br>
              <a:rPr lang="ru-RU" altLang="ru-RU" sz="4000" b="1" dirty="0" smtClean="0">
                <a:solidFill>
                  <a:schemeClr val="accent2"/>
                </a:solidFill>
                <a:latin typeface="Tahoma" panose="020B0604030504040204" pitchFamily="34" charset="0"/>
              </a:rPr>
            </a:br>
            <a:endParaRPr lang="ru-RU" altLang="ru-RU" sz="4000" b="1" dirty="0" smtClean="0">
              <a:solidFill>
                <a:schemeClr val="accent2"/>
              </a:solidFill>
              <a:latin typeface="Tahoma" panose="020B0604030504040204" pitchFamily="34" charset="0"/>
            </a:endParaRPr>
          </a:p>
        </p:txBody>
      </p:sp>
      <p:pic>
        <p:nvPicPr>
          <p:cNvPr id="8195" name="Picture 3" descr="j0396744"/>
          <p:cNvPicPr>
            <a:picLocks noChangeAspect="1" noChangeArrowheads="1"/>
          </p:cNvPicPr>
          <p:nvPr/>
        </p:nvPicPr>
        <p:blipFill>
          <a:blip r:embed="rId2" cstate="print">
            <a:grayscl/>
            <a:biLevel thresh="50000"/>
            <a:extLst>
              <a:ext uri="{28A0092B-C50C-407E-A947-70E740481C1C}">
                <a14:useLocalDpi xmlns:a14="http://schemas.microsoft.com/office/drawing/2010/main" val="0"/>
              </a:ext>
            </a:extLst>
          </a:blip>
          <a:srcRect/>
          <a:stretch>
            <a:fillRect/>
          </a:stretch>
        </p:blipFill>
        <p:spPr bwMode="auto">
          <a:xfrm>
            <a:off x="1295400" y="2514600"/>
            <a:ext cx="2741613"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Oval 4"/>
          <p:cNvSpPr>
            <a:spLocks noChangeArrowheads="1"/>
          </p:cNvSpPr>
          <p:nvPr/>
        </p:nvSpPr>
        <p:spPr bwMode="auto">
          <a:xfrm>
            <a:off x="3779912" y="2852936"/>
            <a:ext cx="4803775" cy="1028700"/>
          </a:xfrm>
          <a:prstGeom prst="ellipse">
            <a:avLst/>
          </a:prstGeom>
          <a:solidFill>
            <a:srgbClr val="FFFFFF"/>
          </a:solidFill>
          <a:ln w="38100">
            <a:solidFill>
              <a:schemeClr val="tx2"/>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pPr>
            <a:r>
              <a:rPr lang="ru-RU" altLang="ru-RU" sz="3600" b="1" smtClean="0">
                <a:solidFill>
                  <a:srgbClr val="FF0000"/>
                </a:solidFill>
                <a:latin typeface="Tahoma" panose="020B0604030504040204" pitchFamily="34" charset="0"/>
                <a:cs typeface="Times New Roman" panose="02020603050405020304" pitchFamily="18" charset="0"/>
              </a:rPr>
              <a:t>Правильно?</a:t>
            </a:r>
          </a:p>
        </p:txBody>
      </p:sp>
    </p:spTree>
    <p:extLst>
      <p:ext uri="{BB962C8B-B14F-4D97-AF65-F5344CB8AC3E}">
        <p14:creationId xmlns:p14="http://schemas.microsoft.com/office/powerpoint/2010/main" val="34995145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i="1" dirty="0"/>
              <a:t>предварительный</a:t>
            </a:r>
            <a:endParaRPr lang="ru-RU" sz="4000" b="1" i="1" dirty="0">
              <a:latin typeface="+mn-lt"/>
              <a:ea typeface="+mn-ea"/>
              <a:cs typeface="+mn-cs"/>
            </a:endParaRPr>
          </a:p>
        </p:txBody>
      </p:sp>
      <p:sp>
        <p:nvSpPr>
          <p:cNvPr id="3" name="Объект 2"/>
          <p:cNvSpPr>
            <a:spLocks noGrp="1"/>
          </p:cNvSpPr>
          <p:nvPr>
            <p:ph idx="1"/>
          </p:nvPr>
        </p:nvSpPr>
        <p:spPr/>
        <p:txBody>
          <a:bodyPr>
            <a:normAutofit fontScale="85000" lnSpcReduction="20000"/>
          </a:bodyPr>
          <a:lstStyle/>
          <a:p>
            <a:r>
              <a:rPr lang="ru-RU" b="1" dirty="0"/>
              <a:t>Прием «Ориентировка».</a:t>
            </a:r>
            <a:r>
              <a:rPr lang="ru-RU" dirty="0"/>
              <a:t> Учащиеся до начала работы отвечают на вопросы: «Сможете ли выполнить задание?», «Является ли оно трудным для вас?», «С чего начнете выполнение?», «В какой последовательности вы будете выполнять задание?», «Как вы сможете проверить выполнение?», «Какие возможные трудности, ошибки могут появиться?», «Каков алгоритм работы?».</a:t>
            </a:r>
          </a:p>
          <a:p>
            <a:r>
              <a:rPr lang="ru-RU" dirty="0"/>
              <a:t> </a:t>
            </a:r>
            <a:r>
              <a:rPr lang="ru-RU" b="1" dirty="0" smtClean="0"/>
              <a:t>«</a:t>
            </a:r>
            <a:r>
              <a:rPr lang="ru-RU" b="1" dirty="0"/>
              <a:t>Фиксирование ошибочного действия».</a:t>
            </a:r>
            <a:r>
              <a:rPr lang="ru-RU" dirty="0"/>
              <a:t> Подчеркнуть, выделить проблемные места, которые требуют особого внимания.</a:t>
            </a:r>
          </a:p>
          <a:p>
            <a:endParaRPr lang="ru-RU" dirty="0"/>
          </a:p>
        </p:txBody>
      </p:sp>
    </p:spTree>
    <p:extLst>
      <p:ext uri="{BB962C8B-B14F-4D97-AF65-F5344CB8AC3E}">
        <p14:creationId xmlns:p14="http://schemas.microsoft.com/office/powerpoint/2010/main" val="8870613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i="1" dirty="0"/>
              <a:t>п</a:t>
            </a:r>
            <a:r>
              <a:rPr lang="ru-RU" sz="4000" b="1" i="1" dirty="0" smtClean="0"/>
              <a:t>роцессуальный</a:t>
            </a:r>
            <a:endParaRPr lang="ru-RU" sz="4000" b="1" i="1" dirty="0"/>
          </a:p>
        </p:txBody>
      </p:sp>
      <p:sp>
        <p:nvSpPr>
          <p:cNvPr id="3" name="Объект 2"/>
          <p:cNvSpPr>
            <a:spLocks noGrp="1"/>
          </p:cNvSpPr>
          <p:nvPr>
            <p:ph idx="1"/>
          </p:nvPr>
        </p:nvSpPr>
        <p:spPr/>
        <p:txBody>
          <a:bodyPr/>
          <a:lstStyle/>
          <a:p>
            <a:pPr marL="0" indent="0">
              <a:buNone/>
            </a:pPr>
            <a:r>
              <a:rPr lang="ru-RU" dirty="0" smtClean="0"/>
              <a:t>          приемы </a:t>
            </a:r>
          </a:p>
          <a:p>
            <a:r>
              <a:rPr lang="ru-RU" dirty="0" smtClean="0"/>
              <a:t>«</a:t>
            </a:r>
            <a:r>
              <a:rPr lang="ru-RU" dirty="0"/>
              <a:t>проговаривание», </a:t>
            </a:r>
            <a:endParaRPr lang="ru-RU" dirty="0" smtClean="0"/>
          </a:p>
          <a:p>
            <a:r>
              <a:rPr lang="ru-RU" dirty="0" smtClean="0"/>
              <a:t>«</a:t>
            </a:r>
            <a:r>
              <a:rPr lang="ru-RU" dirty="0"/>
              <a:t>пометки на полях», </a:t>
            </a:r>
            <a:endParaRPr lang="ru-RU" dirty="0" smtClean="0"/>
          </a:p>
          <a:p>
            <a:r>
              <a:rPr lang="ru-RU" dirty="0" smtClean="0"/>
              <a:t>«</a:t>
            </a:r>
            <a:r>
              <a:rPr lang="ru-RU" dirty="0"/>
              <a:t>составление плана действий». </a:t>
            </a:r>
          </a:p>
          <a:p>
            <a:endParaRPr lang="ru-RU" dirty="0"/>
          </a:p>
        </p:txBody>
      </p:sp>
    </p:spTree>
    <p:extLst>
      <p:ext uri="{BB962C8B-B14F-4D97-AF65-F5344CB8AC3E}">
        <p14:creationId xmlns:p14="http://schemas.microsoft.com/office/powerpoint/2010/main" val="999820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i="1" dirty="0" smtClean="0"/>
              <a:t>итоговый</a:t>
            </a:r>
            <a:endParaRPr lang="ru-RU" sz="4000" b="1" i="1" dirty="0"/>
          </a:p>
        </p:txBody>
      </p:sp>
      <p:sp>
        <p:nvSpPr>
          <p:cNvPr id="3" name="Объект 2"/>
          <p:cNvSpPr>
            <a:spLocks noGrp="1"/>
          </p:cNvSpPr>
          <p:nvPr>
            <p:ph idx="1"/>
          </p:nvPr>
        </p:nvSpPr>
        <p:spPr/>
        <p:txBody>
          <a:bodyPr/>
          <a:lstStyle/>
          <a:p>
            <a:r>
              <a:rPr lang="ru-RU" sz="2400" dirty="0"/>
              <a:t>и</a:t>
            </a:r>
            <a:r>
              <a:rPr lang="ru-RU" sz="2400" dirty="0" smtClean="0"/>
              <a:t>справления </a:t>
            </a:r>
            <a:r>
              <a:rPr lang="ru-RU" sz="2400" dirty="0"/>
              <a:t>в тетради </a:t>
            </a:r>
          </a:p>
          <a:p>
            <a:r>
              <a:rPr lang="ru-RU" sz="2400" dirty="0" smtClean="0"/>
              <a:t>листы </a:t>
            </a:r>
            <a:r>
              <a:rPr lang="ru-RU" sz="2400" dirty="0" smtClean="0"/>
              <a:t>самоконтроля</a:t>
            </a:r>
            <a:endParaRPr lang="ru-RU" sz="2400" dirty="0" smtClean="0"/>
          </a:p>
          <a:p>
            <a:r>
              <a:rPr lang="ru-RU" sz="2400" dirty="0" smtClean="0"/>
              <a:t>опросники и др</a:t>
            </a:r>
            <a:r>
              <a:rPr lang="ru-RU" sz="2400" dirty="0" smtClean="0"/>
              <a:t>.</a:t>
            </a:r>
          </a:p>
          <a:p>
            <a:r>
              <a:rPr lang="ru-RU" sz="2400" dirty="0"/>
              <a:t>и</a:t>
            </a:r>
            <a:r>
              <a:rPr lang="ru-RU" sz="2400" dirty="0" smtClean="0"/>
              <a:t>гра </a:t>
            </a:r>
            <a:r>
              <a:rPr lang="ru-RU" sz="2400" dirty="0"/>
              <a:t>«Учитель»</a:t>
            </a:r>
          </a:p>
          <a:p>
            <a:r>
              <a:rPr lang="ru-RU" sz="2400" dirty="0"/>
              <a:t>«Зашифрованный рисунок»</a:t>
            </a:r>
          </a:p>
          <a:p>
            <a:r>
              <a:rPr lang="ru-RU" sz="2400" dirty="0" smtClean="0"/>
              <a:t>шифровки</a:t>
            </a:r>
            <a:r>
              <a:rPr lang="ru-RU" sz="2400" dirty="0"/>
              <a:t>, цепочки, </a:t>
            </a:r>
            <a:r>
              <a:rPr lang="ru-RU" sz="2400" dirty="0" smtClean="0"/>
              <a:t>раскраски</a:t>
            </a:r>
            <a:r>
              <a:rPr lang="ru-RU" sz="2400" smtClean="0"/>
              <a:t>, кроссворды</a:t>
            </a:r>
            <a:endParaRPr lang="ru-RU" sz="2400" dirty="0" smtClean="0"/>
          </a:p>
          <a:p>
            <a:r>
              <a:rPr lang="ru-RU" sz="2400" dirty="0" smtClean="0"/>
              <a:t>упражнения на восстановление оригинала</a:t>
            </a:r>
          </a:p>
          <a:p>
            <a:r>
              <a:rPr lang="ru-RU" sz="2400" dirty="0" smtClean="0"/>
              <a:t>упражнения на поиски отличий  и т.д.</a:t>
            </a:r>
          </a:p>
          <a:p>
            <a:endParaRPr lang="ru-RU" dirty="0"/>
          </a:p>
          <a:p>
            <a:endParaRPr lang="ru-RU" dirty="0"/>
          </a:p>
        </p:txBody>
      </p:sp>
    </p:spTree>
    <p:extLst>
      <p:ext uri="{BB962C8B-B14F-4D97-AF65-F5344CB8AC3E}">
        <p14:creationId xmlns:p14="http://schemas.microsoft.com/office/powerpoint/2010/main" val="42559725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468313" y="260350"/>
            <a:ext cx="8229600" cy="1143000"/>
          </a:xfrm>
        </p:spPr>
        <p:txBody>
          <a:bodyPr>
            <a:normAutofit fontScale="90000"/>
          </a:bodyPr>
          <a:lstStyle/>
          <a:p>
            <a:pPr eaLnBrk="1" hangingPunct="1"/>
            <a:r>
              <a:rPr lang="ru-RU" altLang="ru-RU" dirty="0" smtClean="0"/>
              <a:t/>
            </a:r>
            <a:br>
              <a:rPr lang="ru-RU" altLang="ru-RU" dirty="0" smtClean="0"/>
            </a:br>
            <a:r>
              <a:rPr lang="ru-RU" altLang="ru-RU" dirty="0" smtClean="0"/>
              <a:t/>
            </a:r>
            <a:br>
              <a:rPr lang="ru-RU" altLang="ru-RU" dirty="0" smtClean="0"/>
            </a:br>
            <a:r>
              <a:rPr lang="ru-RU" altLang="ru-RU" sz="4000" b="1" u="sng" dirty="0" smtClean="0">
                <a:solidFill>
                  <a:schemeClr val="accent2"/>
                </a:solidFill>
                <a:latin typeface="Tahoma" panose="020B0604030504040204" pitchFamily="34" charset="0"/>
              </a:rPr>
              <a:t>Самооценка</a:t>
            </a:r>
            <a:r>
              <a:rPr lang="ru-RU" altLang="ru-RU" sz="4000" b="1" dirty="0" smtClean="0">
                <a:solidFill>
                  <a:schemeClr val="accent2"/>
                </a:solidFill>
                <a:latin typeface="Tahoma" panose="020B0604030504040204" pitchFamily="34" charset="0"/>
              </a:rPr>
              <a:t>- определение степени соответствия эталону или качества выполненного действия</a:t>
            </a:r>
          </a:p>
        </p:txBody>
      </p:sp>
      <p:pic>
        <p:nvPicPr>
          <p:cNvPr id="9219" name="Picture 3" descr="j0396744"/>
          <p:cNvPicPr>
            <a:picLocks noChangeAspect="1" noChangeArrowheads="1"/>
          </p:cNvPicPr>
          <p:nvPr/>
        </p:nvPicPr>
        <p:blipFill>
          <a:blip r:embed="rId2" cstate="print">
            <a:grayscl/>
            <a:biLevel thresh="50000"/>
            <a:extLst>
              <a:ext uri="{28A0092B-C50C-407E-A947-70E740481C1C}">
                <a14:useLocalDpi xmlns:a14="http://schemas.microsoft.com/office/drawing/2010/main" val="0"/>
              </a:ext>
            </a:extLst>
          </a:blip>
          <a:srcRect/>
          <a:stretch>
            <a:fillRect/>
          </a:stretch>
        </p:blipFill>
        <p:spPr bwMode="auto">
          <a:xfrm>
            <a:off x="1371600" y="3124200"/>
            <a:ext cx="2351088"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Oval 4"/>
          <p:cNvSpPr>
            <a:spLocks noChangeArrowheads="1"/>
          </p:cNvSpPr>
          <p:nvPr/>
        </p:nvSpPr>
        <p:spPr bwMode="auto">
          <a:xfrm>
            <a:off x="3733800" y="3429000"/>
            <a:ext cx="4686300" cy="2133600"/>
          </a:xfrm>
          <a:prstGeom prst="ellipse">
            <a:avLst/>
          </a:prstGeom>
          <a:solidFill>
            <a:srgbClr val="FFFFFF"/>
          </a:solidFill>
          <a:ln w="38100">
            <a:solidFill>
              <a:schemeClr val="tx2"/>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ru-RU" altLang="ru-RU" sz="3600" b="1">
                <a:solidFill>
                  <a:srgbClr val="FF0000"/>
                </a:solidFill>
                <a:latin typeface="Tahoma" panose="020B0604030504040204" pitchFamily="34" charset="0"/>
                <a:cs typeface="Times New Roman" panose="02020603050405020304" pitchFamily="18" charset="0"/>
              </a:rPr>
              <a:t>Хорошо?</a:t>
            </a:r>
          </a:p>
          <a:p>
            <a:pPr algn="ctr"/>
            <a:r>
              <a:rPr lang="ru-RU" altLang="ru-RU" sz="3600" b="1">
                <a:solidFill>
                  <a:srgbClr val="FF0000"/>
                </a:solidFill>
                <a:latin typeface="Tahoma" panose="020B0604030504040204" pitchFamily="34" charset="0"/>
                <a:cs typeface="Times New Roman" panose="02020603050405020304" pitchFamily="18" charset="0"/>
              </a:rPr>
              <a:t>Можно лучше?</a:t>
            </a:r>
          </a:p>
        </p:txBody>
      </p:sp>
      <p:sp>
        <p:nvSpPr>
          <p:cNvPr id="9221" name="AutoShape 5">
            <a:hlinkClick r:id="rId3" action="ppaction://hlinksldjump" highlightClick="1"/>
          </p:cNvPr>
          <p:cNvSpPr>
            <a:spLocks noChangeArrowheads="1"/>
          </p:cNvSpPr>
          <p:nvPr/>
        </p:nvSpPr>
        <p:spPr bwMode="auto">
          <a:xfrm>
            <a:off x="7924800" y="6324600"/>
            <a:ext cx="609600" cy="304800"/>
          </a:xfrm>
          <a:prstGeom prst="actionButtonBlank">
            <a:avLst/>
          </a:prstGeom>
          <a:solidFill>
            <a:srgbClr val="CCFFCC"/>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ru-RU" altLang="ru-RU"/>
          </a:p>
        </p:txBody>
      </p:sp>
    </p:spTree>
    <p:extLst>
      <p:ext uri="{BB962C8B-B14F-4D97-AF65-F5344CB8AC3E}">
        <p14:creationId xmlns:p14="http://schemas.microsoft.com/office/powerpoint/2010/main" val="2364593078"/>
      </p:ext>
    </p:extLst>
  </p:cSld>
  <p:clrMapOvr>
    <a:masterClrMapping/>
  </p:clrMapOvr>
  <p:timing>
    <p:tnLst>
      <p:par>
        <p:cTn id="1" dur="indefinite" restart="never" nodeType="tmRoot"/>
      </p:par>
    </p:tnLst>
  </p:timing>
</p:sld>
</file>

<file path=ppt/theme/theme1.xml><?xml version="1.0" encoding="utf-8"?>
<a:theme xmlns:a="http://schemas.openxmlformats.org/drawingml/2006/main" name="радуг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радуга</Template>
  <TotalTime>205</TotalTime>
  <Words>1112</Words>
  <Application>Microsoft Office PowerPoint</Application>
  <PresentationFormat>Экран (4:3)</PresentationFormat>
  <Paragraphs>540</Paragraphs>
  <Slides>23</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радуга</vt:lpstr>
      <vt:lpstr>Организация деятельности учащихся по самоконтролю и самооценке учебной деятельности  на уроках английского языка </vt:lpstr>
      <vt:lpstr> «Ничто так не научает, как сознание своей ошибки.  Это одно из главных средств самовоспитания».                                                               Томас Карлейль (1795-1881)</vt:lpstr>
      <vt:lpstr>Система контроля и оценивания учебной работы школьника </vt:lpstr>
      <vt:lpstr>Самооценка и самоконтроль тесно связаны между собой, можно рассматривать самооценку как итог самоконтроля. </vt:lpstr>
      <vt:lpstr>  Самоконтроль- определение правильности выполненного действия </vt:lpstr>
      <vt:lpstr>предварительный</vt:lpstr>
      <vt:lpstr>процессуальный</vt:lpstr>
      <vt:lpstr>итоговый</vt:lpstr>
      <vt:lpstr>  Самооценка- определение степени соответствия эталону или качества выполненного действия</vt:lpstr>
      <vt:lpstr>Словесные </vt:lpstr>
      <vt:lpstr>Графические</vt:lpstr>
      <vt:lpstr>Письменные</vt:lpstr>
      <vt:lpstr> Чтение с пометками «Insert»  </vt:lpstr>
      <vt:lpstr> « Мои цели»    </vt:lpstr>
      <vt:lpstr>Карта промежуточного контроля</vt:lpstr>
      <vt:lpstr>Карточка достижений</vt:lpstr>
      <vt:lpstr>Рабочая карта урока </vt:lpstr>
      <vt:lpstr>self-assessment card </vt:lpstr>
      <vt:lpstr>The individual plan    </vt:lpstr>
      <vt:lpstr>Презентация PowerPoint</vt:lpstr>
      <vt:lpstr>Вывод</vt:lpstr>
      <vt:lpstr>Презентация PowerPoint</vt:lpstr>
      <vt:lpstr>Библиография</vt:lpstr>
    </vt:vector>
  </TitlesOfParts>
  <Company>MultiDVD Team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Организация деятельности учащихся по самоконтролю и самооценке учебной деятельности  на уроках английского языка</dc:title>
  <dc:creator>User</dc:creator>
  <cp:lastModifiedBy>User</cp:lastModifiedBy>
  <cp:revision>24</cp:revision>
  <dcterms:created xsi:type="dcterms:W3CDTF">2016-11-17T17:04:43Z</dcterms:created>
  <dcterms:modified xsi:type="dcterms:W3CDTF">2016-11-22T08:31:51Z</dcterms:modified>
</cp:coreProperties>
</file>