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8EE4-55BC-4E28-9CE8-42C1D72BD4A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35FA-1867-4F5E-B488-CBD512E92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8EE4-55BC-4E28-9CE8-42C1D72BD4A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35FA-1867-4F5E-B488-CBD512E92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8EE4-55BC-4E28-9CE8-42C1D72BD4A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35FA-1867-4F5E-B488-CBD512E92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8EE4-55BC-4E28-9CE8-42C1D72BD4A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35FA-1867-4F5E-B488-CBD512E92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8EE4-55BC-4E28-9CE8-42C1D72BD4A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35FA-1867-4F5E-B488-CBD512E92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8EE4-55BC-4E28-9CE8-42C1D72BD4A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35FA-1867-4F5E-B488-CBD512E92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8EE4-55BC-4E28-9CE8-42C1D72BD4A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35FA-1867-4F5E-B488-CBD512E92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8EE4-55BC-4E28-9CE8-42C1D72BD4A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35FA-1867-4F5E-B488-CBD512E92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8EE4-55BC-4E28-9CE8-42C1D72BD4A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35FA-1867-4F5E-B488-CBD512E92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8EE4-55BC-4E28-9CE8-42C1D72BD4A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35FA-1867-4F5E-B488-CBD512E92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8EE4-55BC-4E28-9CE8-42C1D72BD4A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35FA-1867-4F5E-B488-CBD512E92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B8EE4-55BC-4E28-9CE8-42C1D72BD4A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135FA-1867-4F5E-B488-CBD512E927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8172480" cy="5214974"/>
          </a:xfrm>
        </p:spPr>
        <p:txBody>
          <a:bodyPr>
            <a:normAutofit/>
          </a:bodyPr>
          <a:lstStyle/>
          <a:p>
            <a:r>
              <a:rPr lang="ru-RU" sz="4800" b="1" i="1" cap="small" dirty="0"/>
              <a:t>ЧТО </a:t>
            </a:r>
            <a:r>
              <a:rPr lang="ru-RU" sz="4800" b="1" i="1" cap="small" dirty="0" smtClean="0"/>
              <a:t>ТАКОЕ</a:t>
            </a:r>
            <a:br>
              <a:rPr lang="ru-RU" sz="4800" b="1" i="1" cap="small" dirty="0" smtClean="0"/>
            </a:br>
            <a:r>
              <a:rPr lang="ru-RU" sz="4800" b="1" i="1" cap="small" dirty="0"/>
              <a:t/>
            </a:r>
            <a:br>
              <a:rPr lang="ru-RU" sz="4800" b="1" i="1" cap="small" dirty="0"/>
            </a:br>
            <a:r>
              <a:rPr lang="ru-RU" sz="4800" cap="small" dirty="0"/>
              <a:t/>
            </a:r>
            <a:br>
              <a:rPr lang="ru-RU" sz="4800" cap="small" dirty="0"/>
            </a:br>
            <a:r>
              <a:rPr lang="ru-RU" sz="4800" b="1" i="1" cap="small" dirty="0"/>
              <a:t>В ЖИЗНИ ВАШЕГО</a:t>
            </a:r>
            <a:br>
              <a:rPr lang="ru-RU" sz="4800" b="1" i="1" cap="small" dirty="0"/>
            </a:br>
            <a:r>
              <a:rPr lang="ru-RU" sz="4800" b="1" i="1" cap="small" dirty="0"/>
              <a:t>РЕБЁНКА</a:t>
            </a:r>
            <a:r>
              <a:rPr lang="ru-RU" sz="4800" b="1" i="1" cap="small" dirty="0" smtClean="0"/>
              <a:t>?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14290"/>
            <a:ext cx="7686684" cy="1142984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000232" y="1643050"/>
            <a:ext cx="5786478" cy="16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2060"/>
                </a:solidFill>
              </a:rPr>
              <a:t>Приказ </a:t>
            </a:r>
            <a:r>
              <a:rPr lang="ru-RU" dirty="0">
                <a:solidFill>
                  <a:srgbClr val="002060"/>
                </a:solidFill>
              </a:rPr>
              <a:t>Министерства образования и науки Российской Федерации  от 17 октября 2013 г. </a:t>
            </a:r>
            <a:r>
              <a:rPr lang="en-US" dirty="0">
                <a:solidFill>
                  <a:srgbClr val="002060"/>
                </a:solidFill>
              </a:rPr>
              <a:t>N</a:t>
            </a:r>
            <a:r>
              <a:rPr lang="ru-RU" dirty="0">
                <a:solidFill>
                  <a:srgbClr val="002060"/>
                </a:solidFill>
              </a:rPr>
              <a:t> 1155 г. Москва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"</a:t>
            </a:r>
            <a:r>
              <a:rPr lang="ru-RU" b="1" i="1" dirty="0">
                <a:solidFill>
                  <a:srgbClr val="002060"/>
                </a:solidFill>
              </a:rPr>
              <a:t>Об утверждении федерального государственного образовательного стандарта дошкольного образования"</a:t>
            </a:r>
            <a:endParaRPr lang="ru-RU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Настоящий </a:t>
            </a:r>
            <a:r>
              <a:rPr lang="ru-RU" dirty="0">
                <a:solidFill>
                  <a:srgbClr val="002060"/>
                </a:solidFill>
              </a:rPr>
              <a:t>приказ вступил в силу с 1 января 2014 </a:t>
            </a:r>
            <a:r>
              <a:rPr lang="ru-RU" dirty="0" smtClean="0">
                <a:solidFill>
                  <a:srgbClr val="002060"/>
                </a:solidFill>
              </a:rPr>
              <a:t>года.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И </a:t>
            </a:r>
            <a:r>
              <a:rPr lang="ru-RU" dirty="0">
                <a:solidFill>
                  <a:srgbClr val="C00000"/>
                </a:solidFill>
              </a:rPr>
              <a:t>что это значит?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3214678" y="0"/>
            <a:ext cx="5786478" cy="16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758138" cy="50006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</a:t>
            </a:r>
            <a:r>
              <a:rPr lang="ru-RU" dirty="0"/>
              <a:t> </a:t>
            </a:r>
            <a:r>
              <a:rPr lang="ru-RU" sz="4000" dirty="0">
                <a:solidFill>
                  <a:srgbClr val="C00000"/>
                </a:solidFill>
              </a:rPr>
              <a:t>Ваш ребёнок уникален! Он находится в счастливой поре детства, которая сама по себе самоценна, как этап развития маленького человека. Педагог, бережно поддерживая вашего малыша, даёт возможность ему развиваться, и при том быть счастливым!</a:t>
            </a:r>
          </a:p>
          <a:p>
            <a:endParaRPr lang="ru-RU" dirty="0"/>
          </a:p>
        </p:txBody>
      </p:sp>
      <p:pic>
        <p:nvPicPr>
          <p:cNvPr id="4" name="Рисунок 3" descr="C:\Users\notebook7\Pictures\HappyKids_000.jpg"/>
          <p:cNvPicPr/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  </a:ext>
            </a:extLst>
          </a:blip>
          <a:srcRect/>
          <a:stretch>
            <a:fillRect/>
          </a:stretch>
        </p:blipFill>
        <p:spPr bwMode="auto">
          <a:xfrm>
            <a:off x="5929322" y="4500570"/>
            <a:ext cx="2914650" cy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notebook7\Pictures\zwei%20kinder%20auf%20ball%202.jpg"/>
          <p:cNvPicPr/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  </a:ext>
            </a:extLst>
          </a:blip>
          <a:srcRect/>
          <a:stretch>
            <a:fillRect/>
          </a:stretch>
        </p:blipFill>
        <p:spPr bwMode="auto">
          <a:xfrm>
            <a:off x="5715008" y="3500438"/>
            <a:ext cx="3205176" cy="307119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758138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000" dirty="0">
                <a:solidFill>
                  <a:srgbClr val="002060"/>
                </a:solidFill>
              </a:rPr>
              <a:t>Ваш ребёнок - личность! Педагог уважает в маленьком человеке личность! Взаимодействуя с Вами, родителями, педагог стремится сохранить и помочь развитию его наилучших качеств!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riginal"/>
          <p:cNvPicPr/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  </a:ext>
            </a:extLst>
          </a:blip>
          <a:srcRect/>
          <a:stretch>
            <a:fillRect/>
          </a:stretch>
        </p:blipFill>
        <p:spPr bwMode="auto">
          <a:xfrm>
            <a:off x="4857752" y="4357694"/>
            <a:ext cx="4044325" cy="2269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758138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   Через </a:t>
            </a:r>
            <a:r>
              <a:rPr lang="ru-RU" sz="4400" dirty="0">
                <a:solidFill>
                  <a:srgbClr val="C00000"/>
                </a:solidFill>
              </a:rPr>
              <a:t>игру и творчество, учитывая желания и стремления вашего ребёнка, воспитатель деликатно ориентирует и направляет деятельность, которая развивает!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2sadik"/>
          <p:cNvPicPr/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  </a:ext>
            </a:extLst>
          </a:blip>
          <a:srcRect/>
          <a:stretch>
            <a:fillRect/>
          </a:stretch>
        </p:blipFill>
        <p:spPr bwMode="auto">
          <a:xfrm>
            <a:off x="5286380" y="4286256"/>
            <a:ext cx="3571868" cy="2571744"/>
          </a:xfrm>
          <a:prstGeom prst="rect">
            <a:avLst/>
          </a:prstGeom>
          <a:noFill/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758138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   </a:t>
            </a:r>
            <a:r>
              <a:rPr lang="ru-RU" sz="4400" dirty="0">
                <a:solidFill>
                  <a:srgbClr val="002060"/>
                </a:solidFill>
              </a:rPr>
              <a:t>Педагоги создают среду, в которой ваш ребёнок растёт здоровым, работают по программе, формирующей познавательные интересы и действия соответственно возрасту.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758138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   </a:t>
            </a:r>
            <a:r>
              <a:rPr lang="ru-RU" sz="4400" dirty="0">
                <a:solidFill>
                  <a:srgbClr val="C00000"/>
                </a:solidFill>
              </a:rPr>
              <a:t>Воспитатель  наблюдает за вашим   ребенком, не сравнивая его с другими детьми, а сравнивая его собственные сегодняшние достижения с предыдущими. </a:t>
            </a:r>
          </a:p>
          <a:p>
            <a:pPr>
              <a:buNone/>
            </a:pP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C:\Users\notebook7\Pictures\91828509_2418775_klipart5.png"/>
          <p:cNvPicPr/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  </a:ext>
            </a:extLst>
          </a:blip>
          <a:srcRect/>
          <a:stretch>
            <a:fillRect/>
          </a:stretch>
        </p:blipFill>
        <p:spPr bwMode="auto">
          <a:xfrm>
            <a:off x="2428860" y="4338633"/>
            <a:ext cx="3119440" cy="25193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  </a:ext>
            </a:extLst>
          </a:blip>
          <a:srcRect/>
          <a:stretch>
            <a:fillRect/>
          </a:stretch>
        </p:blipFill>
        <p:spPr bwMode="auto">
          <a:xfrm>
            <a:off x="5429257" y="2285992"/>
            <a:ext cx="3714744" cy="457200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6115064" cy="59293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   </a:t>
            </a:r>
            <a:r>
              <a:rPr lang="ru-RU" sz="4800" dirty="0" smtClean="0">
                <a:solidFill>
                  <a:srgbClr val="002060"/>
                </a:solidFill>
              </a:rPr>
              <a:t>Педагог </a:t>
            </a:r>
            <a:r>
              <a:rPr lang="ru-RU" sz="4800" dirty="0">
                <a:solidFill>
                  <a:srgbClr val="002060"/>
                </a:solidFill>
              </a:rPr>
              <a:t>помогает вашему малышу научиться</a:t>
            </a:r>
            <a:r>
              <a:rPr lang="ru-RU" sz="4800" u="sng" dirty="0">
                <a:solidFill>
                  <a:srgbClr val="002060"/>
                </a:solidFill>
              </a:rPr>
              <a:t> </a:t>
            </a:r>
            <a:r>
              <a:rPr lang="ru-RU" sz="4800" i="1" u="sng" dirty="0">
                <a:solidFill>
                  <a:srgbClr val="002060"/>
                </a:solidFill>
              </a:rPr>
              <a:t>действовать</a:t>
            </a:r>
            <a:endParaRPr lang="ru-RU" sz="4800" dirty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 в </a:t>
            </a:r>
            <a:r>
              <a:rPr lang="ru-RU" sz="4800" dirty="0">
                <a:solidFill>
                  <a:srgbClr val="002060"/>
                </a:solidFill>
              </a:rPr>
              <a:t>любой </a:t>
            </a:r>
            <a:r>
              <a:rPr lang="ru-RU" sz="4800" dirty="0" smtClean="0">
                <a:solidFill>
                  <a:srgbClr val="002060"/>
                </a:solidFill>
              </a:rPr>
              <a:t>ситуации</a:t>
            </a:r>
            <a:endParaRPr lang="ru-RU" sz="4800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4357694"/>
            <a:ext cx="8358214" cy="25003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>
                <a:solidFill>
                  <a:srgbClr val="C00000"/>
                </a:solidFill>
              </a:rPr>
              <a:t> </a:t>
            </a:r>
            <a:r>
              <a:rPr lang="ru-RU" sz="4800" dirty="0" smtClean="0">
                <a:solidFill>
                  <a:srgbClr val="C00000"/>
                </a:solidFill>
              </a:rPr>
              <a:t>  ФГОС </a:t>
            </a:r>
            <a:r>
              <a:rPr lang="ru-RU" sz="4800" dirty="0">
                <a:solidFill>
                  <a:srgbClr val="C00000"/>
                </a:solidFill>
              </a:rPr>
              <a:t>ДО  -  это гуманно,   разумно,   перспективно!</a:t>
            </a:r>
          </a:p>
          <a:p>
            <a:pPr>
              <a:buNone/>
            </a:pP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  </a:ext>
            </a:extLst>
          </a:blip>
          <a:srcRect/>
          <a:stretch>
            <a:fillRect/>
          </a:stretch>
        </p:blipFill>
        <p:spPr bwMode="auto">
          <a:xfrm>
            <a:off x="500034" y="0"/>
            <a:ext cx="5214942" cy="4143404"/>
          </a:xfrm>
          <a:prstGeom prst="rect">
            <a:avLst/>
          </a:prstGeom>
          <a:noFill/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171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ЧТО ТАКОЕ   В ЖИЗНИ ВАШЕГО РЕБЁНКА?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  В ЖИЗНИ ВАШЕГО РЕБЁНКА?</dc:title>
  <dc:creator>1</dc:creator>
  <cp:lastModifiedBy>1</cp:lastModifiedBy>
  <cp:revision>2</cp:revision>
  <dcterms:created xsi:type="dcterms:W3CDTF">2016-09-20T09:00:55Z</dcterms:created>
  <dcterms:modified xsi:type="dcterms:W3CDTF">2016-11-23T03:57:52Z</dcterms:modified>
</cp:coreProperties>
</file>