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301" r:id="rId2"/>
    <p:sldId id="344" r:id="rId3"/>
    <p:sldId id="302" r:id="rId4"/>
    <p:sldId id="357" r:id="rId5"/>
    <p:sldId id="359" r:id="rId6"/>
    <p:sldId id="361" r:id="rId7"/>
    <p:sldId id="355" r:id="rId8"/>
    <p:sldId id="345" r:id="rId9"/>
    <p:sldId id="346" r:id="rId10"/>
    <p:sldId id="312" r:id="rId11"/>
    <p:sldId id="313" r:id="rId12"/>
    <p:sldId id="315" r:id="rId13"/>
    <p:sldId id="314" r:id="rId14"/>
    <p:sldId id="317" r:id="rId15"/>
    <p:sldId id="324" r:id="rId16"/>
    <p:sldId id="322" r:id="rId17"/>
    <p:sldId id="321" r:id="rId18"/>
    <p:sldId id="325" r:id="rId19"/>
    <p:sldId id="336" r:id="rId20"/>
    <p:sldId id="334" r:id="rId21"/>
    <p:sldId id="330" r:id="rId22"/>
    <p:sldId id="332" r:id="rId23"/>
    <p:sldId id="319" r:id="rId24"/>
    <p:sldId id="326" r:id="rId25"/>
    <p:sldId id="337" r:id="rId26"/>
    <p:sldId id="338" r:id="rId27"/>
    <p:sldId id="340" r:id="rId28"/>
    <p:sldId id="341" r:id="rId29"/>
    <p:sldId id="350" r:id="rId30"/>
    <p:sldId id="353" r:id="rId31"/>
    <p:sldId id="352" r:id="rId32"/>
  </p:sldIdLst>
  <p:sldSz cx="9144000" cy="6858000" type="screen4x3"/>
  <p:notesSz cx="6858000" cy="9144000"/>
  <p:custDataLst>
    <p:tags r:id="rId34"/>
  </p:custDataLst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89" autoAdjust="0"/>
    <p:restoredTop sz="94250" autoAdjust="0"/>
  </p:normalViewPr>
  <p:slideViewPr>
    <p:cSldViewPr>
      <p:cViewPr>
        <p:scale>
          <a:sx n="100" d="100"/>
          <a:sy n="100" d="100"/>
        </p:scale>
        <p:origin x="-67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5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7.wmf"/><Relationship Id="rId2" Type="http://schemas.openxmlformats.org/officeDocument/2006/relationships/image" Target="../media/image11.wmf"/><Relationship Id="rId1" Type="http://schemas.openxmlformats.org/officeDocument/2006/relationships/image" Target="../media/image5.wmf"/><Relationship Id="rId6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5.wmf"/><Relationship Id="rId6" Type="http://schemas.openxmlformats.org/officeDocument/2006/relationships/image" Target="../media/image19.wmf"/><Relationship Id="rId5" Type="http://schemas.openxmlformats.org/officeDocument/2006/relationships/image" Target="../media/image17.wmf"/><Relationship Id="rId4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endParaRPr lang="ru-RU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91D654A3-03E5-464B-93F3-84C1B199256B}" type="datetimeFigureOut">
              <a:rPr lang="ru-RU"/>
              <a:pPr/>
              <a:t>22.11.2016</a:t>
            </a:fld>
            <a:endParaRPr lang="ru-RU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endParaRPr lang="ru-RU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A237C24E-AFFD-4CC9-A6D4-153825331FB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302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>
              <a:latin typeface="Arial" charset="0"/>
            </a:endParaRPr>
          </a:p>
          <a:p>
            <a:endParaRPr lang="ru-RU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347BB-F9AF-40BC-9B81-16FAFCD66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827308"/>
      </p:ext>
    </p:extLst>
  </p:cSld>
  <p:clrMapOvr>
    <a:masterClrMapping/>
  </p:clrMapOvr>
  <p:transition spd="slow"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291B5-1616-47C1-9ACB-9D73EB70F5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475775"/>
      </p:ext>
    </p:extLst>
  </p:cSld>
  <p:clrMapOvr>
    <a:masterClrMapping/>
  </p:clrMapOvr>
  <p:transition spd="slow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5CB48-72E5-4B1D-86EC-156B49A62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330379"/>
      </p:ext>
    </p:extLst>
  </p:cSld>
  <p:clrMapOvr>
    <a:masterClrMapping/>
  </p:clrMapOvr>
  <p:transition spd="slow" advTm="10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DE76E-9EC1-4DAF-A031-B973EB7FFB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661529"/>
      </p:ext>
    </p:extLst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881F1-6C5F-41B1-A957-D985256377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651317"/>
      </p:ext>
    </p:extLst>
  </p:cSld>
  <p:clrMapOvr>
    <a:masterClrMapping/>
  </p:clrMapOvr>
  <p:transition spd="slow" advTm="10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57B43B-44BB-4FDF-9AC1-C37D70DAB7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287901"/>
      </p:ext>
    </p:extLst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1B528-5043-4033-AEE6-124121EF49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671694"/>
      </p:ext>
    </p:extLst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15195-09BC-4998-A95D-5DA46998C0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445858"/>
      </p:ext>
    </p:extLst>
  </p:cSld>
  <p:clrMapOvr>
    <a:masterClrMapping/>
  </p:clrMapOvr>
  <p:transition spd="slow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6F204-C73F-44E4-9175-7CB4402B4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114406"/>
      </p:ext>
    </p:extLst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28039-F8BA-4592-A8FF-90F9BC26E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704744"/>
      </p:ext>
    </p:extLst>
  </p:cSld>
  <p:clrMapOvr>
    <a:masterClrMapping/>
  </p:clrMapOvr>
  <p:transition spd="slow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92B15-A761-4817-B920-D1028BFE6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993240"/>
      </p:ext>
    </p:extLst>
  </p:cSld>
  <p:clrMapOvr>
    <a:masterClrMapping/>
  </p:clrMapOvr>
  <p:transition spd="slow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D5143-8F67-40D2-9C2C-18AE17715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461492"/>
      </p:ext>
    </p:extLst>
  </p:cSld>
  <p:clrMapOvr>
    <a:masterClrMapping/>
  </p:clrMapOvr>
  <p:transition spd="slow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CD708-C815-4373-A131-0D3C6D97C5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487855"/>
      </p:ext>
    </p:extLst>
  </p:cSld>
  <p:clrMapOvr>
    <a:masterClrMapping/>
  </p:clrMapOvr>
  <p:transition spd="slow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11120-28B5-4599-82FF-6B10A4927A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602794"/>
      </p:ext>
    </p:extLst>
  </p:cSld>
  <p:clrMapOvr>
    <a:masterClrMapping/>
  </p:clrMapOvr>
  <p:transition spd="slow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1F20E66-FB6C-4B53-959D-F2693FE634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 advClick="0" advTm="1000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1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6.bin"/><Relationship Id="rId17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7.wmf"/><Relationship Id="rId19" Type="http://schemas.openxmlformats.org/officeDocument/2006/relationships/oleObject" Target="../embeddings/oleObject10.bin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3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1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oleObject" Target="../embeddings/oleObject20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17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1.bin"/><Relationship Id="rId10" Type="http://schemas.openxmlformats.org/officeDocument/2006/relationships/image" Target="../media/image15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27.bin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20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3.bin"/><Relationship Id="rId15" Type="http://schemas.openxmlformats.org/officeDocument/2006/relationships/oleObject" Target="../embeddings/oleObject28.bin"/><Relationship Id="rId10" Type="http://schemas.openxmlformats.org/officeDocument/2006/relationships/image" Target="../media/image1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19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oleObject" Target="../embeddings/oleObject29.bin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1.bin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30.bin"/><Relationship Id="rId10" Type="http://schemas.openxmlformats.org/officeDocument/2006/relationships/image" Target="../media/image23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3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36.bin"/><Relationship Id="rId10" Type="http://schemas.openxmlformats.org/officeDocument/2006/relationships/image" Target="../media/image27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38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2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81300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b="1" smtClean="0"/>
              <a:t>Использование графиков функций, содержащих модули, при решении заданий второй части ГИА.</a:t>
            </a:r>
          </a:p>
        </p:txBody>
      </p:sp>
      <p:pic>
        <p:nvPicPr>
          <p:cNvPr id="2056" name="Picture 8" descr="news6110_view_3033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4292600"/>
            <a:ext cx="2663825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88913"/>
            <a:ext cx="7488238" cy="208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/>
              <a:t>Парабола вокруг нас</a:t>
            </a:r>
            <a:r>
              <a:rPr lang="ru-RU" smtClean="0"/>
              <a:t>.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3013" name="Picture 5" descr="3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341438"/>
            <a:ext cx="8424862" cy="512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613" y="1628775"/>
            <a:ext cx="5327650" cy="45259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44037" name="Picture 5" descr="7469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8677275" cy="650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8133" name="Picture 5" descr="parabolic-flower-wallpape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33375"/>
            <a:ext cx="7704137" cy="605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7109" name="Picture 5" descr="pathfinderlauch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60338"/>
            <a:ext cx="8642350" cy="650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00200"/>
            <a:ext cx="8362950" cy="45259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50181" name="Picture 5" descr="20120118185404-d01777b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13787" cy="633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7349" name="Picture 5" descr="img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8713788" cy="628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5301" name="Picture 5" descr="Troms%C3%B8_library_-_2005-09-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04813"/>
            <a:ext cx="8496300" cy="590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4277" name="Picture 5" descr="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15888"/>
            <a:ext cx="6769100" cy="648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8373" name="Picture 5" descr="hello_html_m6a19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33375"/>
            <a:ext cx="8785225" cy="611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9637" name="Picture 5" descr="Yunus-Bal%C4%B1klar%C4%B1-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8642350" cy="633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785225" cy="1143000"/>
          </a:xfrm>
        </p:spPr>
        <p:txBody>
          <a:bodyPr/>
          <a:lstStyle/>
          <a:p>
            <a:r>
              <a:rPr lang="ru-RU" sz="4000" smtClean="0"/>
              <a:t>«В математике есть своя красота, как в живописи и поэзии».</a:t>
            </a:r>
          </a:p>
        </p:txBody>
      </p:sp>
      <p:pic>
        <p:nvPicPr>
          <p:cNvPr id="78852" name="Picture 4" descr="Zhukovskij_ne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32138" y="2133600"/>
            <a:ext cx="2232025" cy="3024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179388" y="5300663"/>
            <a:ext cx="89646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tx1"/>
                </a:solidFill>
              </a:rPr>
              <a:t>Н.Е. Жуковский.</a:t>
            </a:r>
          </a:p>
          <a:p>
            <a:r>
              <a:rPr lang="ru-RU" sz="2000" b="1">
                <a:solidFill>
                  <a:schemeClr val="tx1"/>
                </a:solidFill>
              </a:rPr>
              <a:t>(выдающийся русский учёный, создатель аэродинамики как науки)</a:t>
            </a:r>
            <a:r>
              <a:rPr lang="ru-RU" sz="2000"/>
              <a:t> </a:t>
            </a:r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7589" name="Picture 5" descr="94654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47625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3492" name="Picture 4" descr="288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40005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493" name="Picture 5" descr="0_5a46b_525716a3_L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9338" y="1916113"/>
            <a:ext cx="3467100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5541" name="Picture 5" descr="0_83b35_ebad56a8_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04813"/>
            <a:ext cx="8893175" cy="619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2229" name="Picture 5" descr="1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260350"/>
            <a:ext cx="8207375" cy="642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9397" name="Picture 5" descr="0_b0611_f556d2b5_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13787" cy="619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29600" cy="45259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70661" name="Picture 5" descr="new-eco-home-idea-a-zero-carbon-house-by-richard-hawkes-800x5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8569325" cy="611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1685" name="Picture 5" descr="s3_titl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8642350" cy="623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3733" name="Picture 5" descr="Wide_Screen_01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8569325" cy="612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4757" name="Picture 5" descr="34b5055696e359b5104c359ff472567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60350"/>
            <a:ext cx="7991475" cy="626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604837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ru-RU" sz="16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Судьба, как ракета, летит по параболе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Обычно — во мраке и реже — по радуге.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Жил огненно-рыжий художник Гоген,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Богема, а в прошлом — торговый агент.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Чтоб в Лувр королевский попасть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из Монмартра,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Он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Дал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кругаля через Яву с Суматрой!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Унесся, забыв сумасшествие денег,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Кудахтанье жен, духоту академий.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Он преодолел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тяготенье земное.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Жрецы гоготали за кружкой пивною: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«Прямая — короче, парабола — круче,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Не лучше ль скопировать райские кущи?»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А он уносился ракетой ревущей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Сквозь ветер, срывающий фалды и уши.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И в Лувр он попал не сквозь главный порог —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Параболой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Гневно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пробив потолок!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Идут к своим правдам, по-разному храбро,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Червяк — через щель, человек — по параболе.</a:t>
            </a:r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1573213" y="149225"/>
            <a:ext cx="59991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 eaLnBrk="0" hangingPunct="0"/>
            <a:r>
              <a:rPr lang="ru-RU" sz="2000" b="1"/>
              <a:t>Параболическая баллада</a:t>
            </a:r>
          </a:p>
          <a:p>
            <a:pPr algn="l" eaLnBrk="0" hangingPunct="0"/>
            <a:endParaRPr lang="ru-RU" sz="3600"/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101"/>
          <p:cNvGraphicFramePr>
            <a:graphicFrameLocks noGrp="1" noChangeAspect="1"/>
          </p:cNvGraphicFramePr>
          <p:nvPr>
            <p:ph type="title"/>
          </p:nvPr>
        </p:nvGraphicFramePr>
        <p:xfrm>
          <a:off x="2987675" y="5734050"/>
          <a:ext cx="114300" cy="11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0" name="Формула" r:id="rId3" imgW="114102" imgH="114102" progId="Equation.3">
                  <p:embed/>
                </p:oleObj>
              </mc:Choice>
              <mc:Fallback>
                <p:oleObj name="Формула" r:id="rId3" imgW="114102" imgH="114102" progId="Equation.3">
                  <p:embed/>
                  <p:pic>
                    <p:nvPicPr>
                      <p:cNvPr id="0" name="Object 1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5734050"/>
                        <a:ext cx="114300" cy="114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333375"/>
            <a:ext cx="8569325" cy="54006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smtClean="0">
                <a:latin typeface="Times New Roman" pitchFamily="18" charset="0"/>
              </a:rPr>
              <a:t>Модулем(абсолютной величиной) действительного числа а называется само это число, если а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0, и противоположное число – а, если </a:t>
            </a:r>
            <a:r>
              <a:rPr lang="ru-RU" sz="2000" smtClean="0">
                <a:latin typeface="Times New Roman" pitchFamily="18" charset="0"/>
              </a:rPr>
              <a:t>а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0. Модуль числа а обозначается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. Итак,</a:t>
            </a:r>
          </a:p>
          <a:p>
            <a:pPr eaLnBrk="1" hangingPunct="1"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Геометрически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означает расстояние на координатной прямой точки а от точки О.</a:t>
            </a:r>
          </a:p>
          <a:p>
            <a:pPr eaLnBrk="1" hangingPunct="1"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        </a:t>
            </a:r>
          </a:p>
          <a:p>
            <a:pPr eaLnBrk="1" hangingPunct="1"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</a:p>
          <a:p>
            <a:pPr eaLnBrk="1" hangingPunct="1">
              <a:buFontTx/>
              <a:buNone/>
            </a:pPr>
            <a:endParaRPr lang="en-US" sz="200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076" name="Object 3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1" name="Формула" r:id="rId5" imgW="114151" imgH="215619" progId="Equation.3">
                  <p:embed/>
                </p:oleObj>
              </mc:Choice>
              <mc:Fallback>
                <p:oleObj name="Формула" r:id="rId5" imgW="114151" imgH="215619" progId="Equation.3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sz="3600"/>
          </a:p>
        </p:txBody>
      </p:sp>
      <p:sp>
        <p:nvSpPr>
          <p:cNvPr id="307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sz="3600"/>
          </a:p>
        </p:txBody>
      </p:sp>
      <p:graphicFrame>
        <p:nvGraphicFramePr>
          <p:cNvPr id="3079" name="Object 23"/>
          <p:cNvGraphicFramePr>
            <a:graphicFrameLocks noChangeAspect="1"/>
          </p:cNvGraphicFramePr>
          <p:nvPr/>
        </p:nvGraphicFramePr>
        <p:xfrm>
          <a:off x="2555875" y="692150"/>
          <a:ext cx="234950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2" name="Формула" r:id="rId7" imgW="126835" imgH="152202" progId="Equation.3">
                  <p:embed/>
                </p:oleObj>
              </mc:Choice>
              <mc:Fallback>
                <p:oleObj name="Формула" r:id="rId7" imgW="126835" imgH="152202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692150"/>
                        <a:ext cx="234950" cy="28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sz="3600"/>
          </a:p>
        </p:txBody>
      </p:sp>
      <p:graphicFrame>
        <p:nvGraphicFramePr>
          <p:cNvPr id="3081" name="Object 25"/>
          <p:cNvGraphicFramePr>
            <a:graphicFrameLocks noChangeAspect="1"/>
          </p:cNvGraphicFramePr>
          <p:nvPr/>
        </p:nvGraphicFramePr>
        <p:xfrm>
          <a:off x="2798763" y="1916113"/>
          <a:ext cx="2752725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" name="Формула" r:id="rId9" imgW="1257120" imgH="457200" progId="Equation.3">
                  <p:embed/>
                </p:oleObj>
              </mc:Choice>
              <mc:Fallback>
                <p:oleObj name="Формула" r:id="rId9" imgW="1257120" imgH="45720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8763" y="1916113"/>
                        <a:ext cx="2752725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2" name="Line 29"/>
          <p:cNvSpPr>
            <a:spLocks noChangeShapeType="1"/>
          </p:cNvSpPr>
          <p:nvPr/>
        </p:nvSpPr>
        <p:spPr bwMode="auto">
          <a:xfrm>
            <a:off x="1116013" y="5589588"/>
            <a:ext cx="4464050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3" name="Line 30"/>
          <p:cNvSpPr>
            <a:spLocks noChangeShapeType="1"/>
          </p:cNvSpPr>
          <p:nvPr/>
        </p:nvSpPr>
        <p:spPr bwMode="auto">
          <a:xfrm>
            <a:off x="1763713" y="5805488"/>
            <a:ext cx="3671887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4" name="Line 31"/>
          <p:cNvSpPr>
            <a:spLocks noChangeShapeType="1"/>
          </p:cNvSpPr>
          <p:nvPr/>
        </p:nvSpPr>
        <p:spPr bwMode="auto">
          <a:xfrm>
            <a:off x="1835150" y="5805488"/>
            <a:ext cx="3673475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5" name="Line 32"/>
          <p:cNvSpPr>
            <a:spLocks noChangeShapeType="1"/>
          </p:cNvSpPr>
          <p:nvPr/>
        </p:nvSpPr>
        <p:spPr bwMode="auto">
          <a:xfrm>
            <a:off x="1692275" y="5734050"/>
            <a:ext cx="3743325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6" name="Text Box 38"/>
          <p:cNvSpPr txBox="1">
            <a:spLocks noChangeArrowheads="1"/>
          </p:cNvSpPr>
          <p:nvPr/>
        </p:nvSpPr>
        <p:spPr bwMode="auto">
          <a:xfrm>
            <a:off x="3111500" y="5226050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</a:pPr>
            <a:endParaRPr lang="ru-RU" sz="20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087" name="Object 47"/>
          <p:cNvGraphicFramePr>
            <a:graphicFrameLocks noChangeAspect="1"/>
          </p:cNvGraphicFramePr>
          <p:nvPr/>
        </p:nvGraphicFramePr>
        <p:xfrm>
          <a:off x="3059113" y="4941888"/>
          <a:ext cx="129698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4" name="Формула" r:id="rId11" imgW="114151" imgH="215619" progId="Equation.3">
                  <p:embed/>
                </p:oleObj>
              </mc:Choice>
              <mc:Fallback>
                <p:oleObj name="Формула" r:id="rId11" imgW="114151" imgH="215619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4941888"/>
                        <a:ext cx="1296987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8" name="Object 48"/>
          <p:cNvGraphicFramePr>
            <a:graphicFrameLocks noChangeAspect="1"/>
          </p:cNvGraphicFramePr>
          <p:nvPr/>
        </p:nvGraphicFramePr>
        <p:xfrm>
          <a:off x="4106863" y="664210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5" name="Формула" r:id="rId12" imgW="114151" imgH="215619" progId="Equation.3">
                  <p:embed/>
                </p:oleObj>
              </mc:Choice>
              <mc:Fallback>
                <p:oleObj name="Формула" r:id="rId12" imgW="114151" imgH="215619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6863" y="664210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9" name="Text Box 49"/>
          <p:cNvSpPr txBox="1">
            <a:spLocks noChangeArrowheads="1"/>
          </p:cNvSpPr>
          <p:nvPr/>
        </p:nvSpPr>
        <p:spPr bwMode="auto">
          <a:xfrm>
            <a:off x="2916238" y="5589588"/>
            <a:ext cx="215900" cy="215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</a:pPr>
            <a:r>
              <a:rPr lang="ru-RU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3090" name="Text Box 50"/>
          <p:cNvSpPr txBox="1">
            <a:spLocks noChangeArrowheads="1"/>
          </p:cNvSpPr>
          <p:nvPr/>
        </p:nvSpPr>
        <p:spPr bwMode="auto">
          <a:xfrm>
            <a:off x="3995738" y="5589588"/>
            <a:ext cx="584200" cy="1444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</a:pPr>
            <a:r>
              <a:rPr lang="ru-RU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3091" name="Line 55"/>
          <p:cNvSpPr>
            <a:spLocks noChangeShapeType="1"/>
          </p:cNvSpPr>
          <p:nvPr/>
        </p:nvSpPr>
        <p:spPr bwMode="auto">
          <a:xfrm>
            <a:off x="1835150" y="5589588"/>
            <a:ext cx="35433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92" name="Rectangle 7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sz="3600"/>
          </a:p>
        </p:txBody>
      </p:sp>
      <p:sp>
        <p:nvSpPr>
          <p:cNvPr id="3093" name="Rectangle 80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sz="3600"/>
          </a:p>
        </p:txBody>
      </p:sp>
      <p:graphicFrame>
        <p:nvGraphicFramePr>
          <p:cNvPr id="3094" name="Object 79"/>
          <p:cNvGraphicFramePr>
            <a:graphicFrameLocks noChangeAspect="1"/>
          </p:cNvGraphicFramePr>
          <p:nvPr/>
        </p:nvGraphicFramePr>
        <p:xfrm>
          <a:off x="3419475" y="4724400"/>
          <a:ext cx="360363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6" name="Формула" r:id="rId13" imgW="164957" imgH="253780" progId="Equation.3">
                  <p:embed/>
                </p:oleObj>
              </mc:Choice>
              <mc:Fallback>
                <p:oleObj name="Формула" r:id="rId13" imgW="164957" imgH="253780" progId="Equation.3">
                  <p:embed/>
                  <p:pic>
                    <p:nvPicPr>
                      <p:cNvPr id="0" name="Object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4724400"/>
                        <a:ext cx="360363" cy="40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5" name="Rectangle 8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sz="3600"/>
          </a:p>
        </p:txBody>
      </p:sp>
      <p:graphicFrame>
        <p:nvGraphicFramePr>
          <p:cNvPr id="3096" name="Object 81"/>
          <p:cNvGraphicFramePr>
            <a:graphicFrameLocks noChangeAspect="1"/>
          </p:cNvGraphicFramePr>
          <p:nvPr/>
        </p:nvGraphicFramePr>
        <p:xfrm>
          <a:off x="2484438" y="5084763"/>
          <a:ext cx="2232025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7" name="Формула" r:id="rId15" imgW="114250" imgH="380835" progId="Equation.3">
                  <p:embed/>
                </p:oleObj>
              </mc:Choice>
              <mc:Fallback>
                <p:oleObj name="Формула" r:id="rId15" imgW="114250" imgH="380835" progId="Equation.3">
                  <p:embed/>
                  <p:pic>
                    <p:nvPicPr>
                      <p:cNvPr id="0" name="Object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5084763"/>
                        <a:ext cx="2232025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97" name="Object 140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067175" y="5516563"/>
          <a:ext cx="114300" cy="11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8" name="Формула" r:id="rId17" imgW="114102" imgH="114102" progId="Equation.3">
                  <p:embed/>
                </p:oleObj>
              </mc:Choice>
              <mc:Fallback>
                <p:oleObj name="Формула" r:id="rId17" imgW="114102" imgH="114102" progId="Equation.3">
                  <p:embed/>
                  <p:pic>
                    <p:nvPicPr>
                      <p:cNvPr id="0" name="Object 1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5516563"/>
                        <a:ext cx="114300" cy="114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98" name="Object 142"/>
          <p:cNvGraphicFramePr>
            <a:graphicFrameLocks noChangeAspect="1"/>
          </p:cNvGraphicFramePr>
          <p:nvPr/>
        </p:nvGraphicFramePr>
        <p:xfrm>
          <a:off x="2987675" y="5516563"/>
          <a:ext cx="114300" cy="11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9" name="Формула" r:id="rId19" imgW="114102" imgH="114102" progId="Equation.3">
                  <p:embed/>
                </p:oleObj>
              </mc:Choice>
              <mc:Fallback>
                <p:oleObj name="Формула" r:id="rId19" imgW="114102" imgH="114102" progId="Equation.3">
                  <p:embed/>
                  <p:pic>
                    <p:nvPicPr>
                      <p:cNvPr id="0" name="Object 1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5516563"/>
                        <a:ext cx="114300" cy="114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Жила-была девочка рядом в квартале.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Мы с нею учились, зачеты сдавали.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Куда ж я уехал!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И черт меня нес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Меж грузных тбилисских двусмысленных звезд!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Прости мне дурацкую эту параболу.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Простывшие плечики в черном парадном…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О, как ты звенела во мраке Вселенной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Упруго и прямо — как прутик антенны!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А я все лечу,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приземляясь по ним —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Земным и озябшим твоим позывным.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Как трудно дается нам эта парабола!..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Сметая каноны, прогнозы, параграфы,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Несутся искусство, любовь и история —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По параболической траектории!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В Сибирь уезжает он нынешней ночью.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smtClean="0"/>
              <a:t>А может быть, все же прямая — короче?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600" smtClean="0"/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800" smtClean="0"/>
              <a:t>Андрей Вознесенский.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600" smtClean="0"/>
              <a:t>1959</a:t>
            </a:r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smtClean="0"/>
              <a:t>Литература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229600" cy="5289550"/>
          </a:xfrm>
        </p:spPr>
        <p:txBody>
          <a:bodyPr/>
          <a:lstStyle/>
          <a:p>
            <a:pPr>
              <a:buFontTx/>
              <a:buNone/>
            </a:pPr>
            <a:endParaRPr lang="ru-RU" sz="1400" smtClean="0"/>
          </a:p>
          <a:p>
            <a:pPr>
              <a:buFontTx/>
              <a:buNone/>
            </a:pPr>
            <a:r>
              <a:rPr lang="ru-RU" sz="1600" smtClean="0"/>
              <a:t>1.В.А.Гусев, А.Г.Мордкович Математика: Справочные материалы:  Книга для учащихся -Москва «Просвещение» 1988 г.</a:t>
            </a:r>
          </a:p>
          <a:p>
            <a:pPr>
              <a:buFontTx/>
              <a:buNone/>
            </a:pPr>
            <a:r>
              <a:rPr lang="ru-RU" sz="1600" smtClean="0"/>
              <a:t>2.Л.В.Кузнецова, С.Б.Суворова, Е.А. Бунимович, Т.В.Колесникова, Л.О.Рослова, В.А. Булычев Алгебра: Сборник заданий для подготовки к государственной итоговой аттестации в 9 классе – 6-е издание -  Москва «Просвещение» 2011 г.</a:t>
            </a:r>
          </a:p>
          <a:p>
            <a:pPr>
              <a:buFontTx/>
              <a:buNone/>
            </a:pPr>
            <a:r>
              <a:rPr lang="ru-RU" sz="1600" smtClean="0"/>
              <a:t>3.Л.Д.Лаппо,М.А.Попов Математика: ГИА(в новой форме):Практикум :9 класс Москва «Экзамен» 2010 г.</a:t>
            </a:r>
          </a:p>
          <a:p>
            <a:pPr>
              <a:buFontTx/>
              <a:buNone/>
            </a:pPr>
            <a:r>
              <a:rPr lang="ru-RU" sz="1600" smtClean="0"/>
              <a:t>4.А.Вознесенский «Парабола», — Москва «Советский писатель» 1960 г .</a:t>
            </a:r>
            <a:endParaRPr lang="ru-RU" sz="2000" smtClean="0"/>
          </a:p>
          <a:p>
            <a:pPr>
              <a:buFontTx/>
              <a:buNone/>
            </a:pPr>
            <a:r>
              <a:rPr lang="ru-RU" sz="1600" smtClean="0"/>
              <a:t>5.Интернет – ресурсы.</a:t>
            </a:r>
          </a:p>
          <a:p>
            <a:pPr>
              <a:buFontTx/>
              <a:buNone/>
            </a:pPr>
            <a:endParaRPr lang="ru-RU" sz="2000" smtClean="0"/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Line 2"/>
          <p:cNvSpPr>
            <a:spLocks noChangeShapeType="1"/>
          </p:cNvSpPr>
          <p:nvPr/>
        </p:nvSpPr>
        <p:spPr bwMode="auto">
          <a:xfrm>
            <a:off x="2051050" y="3429000"/>
            <a:ext cx="54006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11" name="Line 3"/>
          <p:cNvSpPr>
            <a:spLocks noChangeShapeType="1"/>
          </p:cNvSpPr>
          <p:nvPr/>
        </p:nvSpPr>
        <p:spPr bwMode="auto">
          <a:xfrm flipV="1">
            <a:off x="4572000" y="908050"/>
            <a:ext cx="0" cy="3960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0" y="3182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4213" name="Object 5"/>
          <p:cNvGraphicFramePr>
            <a:graphicFrameLocks noChangeAspect="1"/>
          </p:cNvGraphicFramePr>
          <p:nvPr/>
        </p:nvGraphicFramePr>
        <p:xfrm>
          <a:off x="0" y="3182938"/>
          <a:ext cx="11430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54" name="Формула" r:id="rId3" imgW="114151" imgH="215619" progId="Equation.3">
                  <p:embed/>
                </p:oleObj>
              </mc:Choice>
              <mc:Fallback>
                <p:oleObj name="Формула" r:id="rId3" imgW="114151" imgH="21561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182938"/>
                        <a:ext cx="114300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214" name="Rectangle 6"/>
          <p:cNvSpPr>
            <a:spLocks noChangeArrowheads="1"/>
          </p:cNvSpPr>
          <p:nvPr/>
        </p:nvSpPr>
        <p:spPr bwMode="auto">
          <a:xfrm>
            <a:off x="7092950" y="3429000"/>
            <a:ext cx="2857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ru-RU" sz="120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94215" name="Line 7"/>
          <p:cNvSpPr>
            <a:spLocks noChangeShapeType="1"/>
          </p:cNvSpPr>
          <p:nvPr/>
        </p:nvSpPr>
        <p:spPr bwMode="auto">
          <a:xfrm>
            <a:off x="4932363" y="34290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16" name="Line 8"/>
          <p:cNvSpPr>
            <a:spLocks noChangeShapeType="1"/>
          </p:cNvSpPr>
          <p:nvPr/>
        </p:nvSpPr>
        <p:spPr bwMode="auto">
          <a:xfrm>
            <a:off x="4932363" y="3429000"/>
            <a:ext cx="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17" name="Line 9"/>
          <p:cNvSpPr>
            <a:spLocks noChangeShapeType="1"/>
          </p:cNvSpPr>
          <p:nvPr/>
        </p:nvSpPr>
        <p:spPr bwMode="auto">
          <a:xfrm>
            <a:off x="4932363" y="34290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4211638" y="908050"/>
            <a:ext cx="3603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ru-RU" sz="1200">
                <a:solidFill>
                  <a:schemeClr val="tx1"/>
                </a:solidFill>
              </a:rPr>
              <a:t>y</a:t>
            </a:r>
          </a:p>
        </p:txBody>
      </p:sp>
      <p:sp>
        <p:nvSpPr>
          <p:cNvPr id="94219" name="Text Box 11"/>
          <p:cNvSpPr txBox="1">
            <a:spLocks noChangeArrowheads="1"/>
          </p:cNvSpPr>
          <p:nvPr/>
        </p:nvSpPr>
        <p:spPr bwMode="auto">
          <a:xfrm flipH="1">
            <a:off x="4572000" y="3429000"/>
            <a:ext cx="3603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ru-RU" sz="1200">
                <a:solidFill>
                  <a:schemeClr val="tx1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94220" name="Rectangle 12"/>
          <p:cNvSpPr>
            <a:spLocks noChangeArrowheads="1"/>
          </p:cNvSpPr>
          <p:nvPr/>
        </p:nvSpPr>
        <p:spPr bwMode="auto">
          <a:xfrm>
            <a:off x="250825" y="188913"/>
            <a:ext cx="864235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tx1"/>
                </a:solidFill>
              </a:rPr>
              <a:t>В качестве исходного графика функции </a:t>
            </a:r>
            <a:r>
              <a:rPr lang="en-US" sz="2000" b="1">
                <a:solidFill>
                  <a:schemeClr val="tx1"/>
                </a:solidFill>
              </a:rPr>
              <a:t>y=f(x)</a:t>
            </a:r>
            <a:r>
              <a:rPr lang="ru-RU" sz="2000" b="1">
                <a:solidFill>
                  <a:schemeClr val="tx1"/>
                </a:solidFill>
              </a:rPr>
              <a:t> выберем прямую.</a:t>
            </a:r>
          </a:p>
          <a:p>
            <a:pPr>
              <a:spcBef>
                <a:spcPct val="50000"/>
              </a:spcBef>
            </a:pPr>
            <a:endParaRPr lang="en-US" sz="2000" b="1">
              <a:solidFill>
                <a:schemeClr val="tx1"/>
              </a:solidFill>
              <a:sym typeface="Euclid Math Two" pitchFamily="18" charset="2"/>
            </a:endParaRPr>
          </a:p>
        </p:txBody>
      </p:sp>
      <p:sp>
        <p:nvSpPr>
          <p:cNvPr id="94221" name="Rectangle 13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4222" name="Rectangle 14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4223" name="Object 15"/>
          <p:cNvGraphicFramePr>
            <a:graphicFrameLocks noChangeAspect="1"/>
          </p:cNvGraphicFramePr>
          <p:nvPr/>
        </p:nvGraphicFramePr>
        <p:xfrm>
          <a:off x="2411413" y="3789363"/>
          <a:ext cx="581025" cy="20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55" name="Формула" r:id="rId5" imgW="583947" imgH="203112" progId="Equation.3">
                  <p:embed/>
                </p:oleObj>
              </mc:Choice>
              <mc:Fallback>
                <p:oleObj name="Формула" r:id="rId5" imgW="583947" imgH="203112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3789363"/>
                        <a:ext cx="581025" cy="200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224" name="Rectangle 16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4225" name="Rectangle 17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4226" name="Rectangle 18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4227" name="Rectangle 19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4228" name="Rectangle 20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4229" name="Rectangle 2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4230" name="Rectangle 22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4231" name="Rectangle 2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4232" name="Rectangle 24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4233" name="Line 25"/>
          <p:cNvSpPr>
            <a:spLocks noChangeShapeType="1"/>
          </p:cNvSpPr>
          <p:nvPr/>
        </p:nvSpPr>
        <p:spPr bwMode="auto">
          <a:xfrm flipH="1">
            <a:off x="2411413" y="1628775"/>
            <a:ext cx="2881312" cy="28797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35" name="Rectangle 27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4234" name="Object 26"/>
          <p:cNvGraphicFramePr>
            <a:graphicFrameLocks noChangeAspect="1"/>
          </p:cNvGraphicFramePr>
          <p:nvPr/>
        </p:nvGraphicFramePr>
        <p:xfrm>
          <a:off x="4932363" y="1989138"/>
          <a:ext cx="1524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56" name="Формула" r:id="rId7" imgW="152268" imgH="164957" progId="Equation.3">
                  <p:embed/>
                </p:oleObj>
              </mc:Choice>
              <mc:Fallback>
                <p:oleObj name="Формула" r:id="rId7" imgW="152268" imgH="164957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1989138"/>
                        <a:ext cx="152400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237" name="Rectangle 29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4236" name="Object 28"/>
          <p:cNvGraphicFramePr>
            <a:graphicFrameLocks noChangeAspect="1"/>
          </p:cNvGraphicFramePr>
          <p:nvPr/>
        </p:nvGraphicFramePr>
        <p:xfrm>
          <a:off x="2987675" y="4005263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57" name="Формула" r:id="rId9" imgW="164885" imgH="164885" progId="Equation.3">
                  <p:embed/>
                </p:oleObj>
              </mc:Choice>
              <mc:Fallback>
                <p:oleObj name="Формула" r:id="rId9" imgW="164885" imgH="164885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4005263"/>
                        <a:ext cx="161925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Line 2"/>
          <p:cNvSpPr>
            <a:spLocks noChangeShapeType="1"/>
          </p:cNvSpPr>
          <p:nvPr/>
        </p:nvSpPr>
        <p:spPr bwMode="auto">
          <a:xfrm>
            <a:off x="2051050" y="3429000"/>
            <a:ext cx="54006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259" name="Line 3"/>
          <p:cNvSpPr>
            <a:spLocks noChangeShapeType="1"/>
          </p:cNvSpPr>
          <p:nvPr/>
        </p:nvSpPr>
        <p:spPr bwMode="auto">
          <a:xfrm flipV="1">
            <a:off x="4572000" y="908050"/>
            <a:ext cx="0" cy="3960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0" y="3182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6261" name="Object 5"/>
          <p:cNvGraphicFramePr>
            <a:graphicFrameLocks noChangeAspect="1"/>
          </p:cNvGraphicFramePr>
          <p:nvPr/>
        </p:nvGraphicFramePr>
        <p:xfrm>
          <a:off x="0" y="3182938"/>
          <a:ext cx="11430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0" name="Формула" r:id="rId3" imgW="114151" imgH="215619" progId="Equation.3">
                  <p:embed/>
                </p:oleObj>
              </mc:Choice>
              <mc:Fallback>
                <p:oleObj name="Формула" r:id="rId3" imgW="114151" imgH="21561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182938"/>
                        <a:ext cx="114300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7092950" y="3429000"/>
            <a:ext cx="2857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ru-RU" sz="120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96263" name="Line 7"/>
          <p:cNvSpPr>
            <a:spLocks noChangeShapeType="1"/>
          </p:cNvSpPr>
          <p:nvPr/>
        </p:nvSpPr>
        <p:spPr bwMode="auto">
          <a:xfrm>
            <a:off x="4932363" y="34290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264" name="Line 8"/>
          <p:cNvSpPr>
            <a:spLocks noChangeShapeType="1"/>
          </p:cNvSpPr>
          <p:nvPr/>
        </p:nvSpPr>
        <p:spPr bwMode="auto">
          <a:xfrm>
            <a:off x="4932363" y="3429000"/>
            <a:ext cx="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265" name="Line 9"/>
          <p:cNvSpPr>
            <a:spLocks noChangeShapeType="1"/>
          </p:cNvSpPr>
          <p:nvPr/>
        </p:nvSpPr>
        <p:spPr bwMode="auto">
          <a:xfrm>
            <a:off x="4932363" y="34290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266" name="Text Box 10"/>
          <p:cNvSpPr txBox="1">
            <a:spLocks noChangeArrowheads="1"/>
          </p:cNvSpPr>
          <p:nvPr/>
        </p:nvSpPr>
        <p:spPr bwMode="auto">
          <a:xfrm>
            <a:off x="4211638" y="908050"/>
            <a:ext cx="3603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ru-RU" sz="1200">
                <a:solidFill>
                  <a:schemeClr val="tx1"/>
                </a:solidFill>
              </a:rPr>
              <a:t>y</a:t>
            </a:r>
          </a:p>
        </p:txBody>
      </p:sp>
      <p:sp>
        <p:nvSpPr>
          <p:cNvPr id="96267" name="Text Box 11"/>
          <p:cNvSpPr txBox="1">
            <a:spLocks noChangeArrowheads="1"/>
          </p:cNvSpPr>
          <p:nvPr/>
        </p:nvSpPr>
        <p:spPr bwMode="auto">
          <a:xfrm flipH="1">
            <a:off x="4572000" y="3429000"/>
            <a:ext cx="3603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ru-RU" sz="1200">
                <a:solidFill>
                  <a:schemeClr val="tx1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96268" name="Rectangle 12"/>
          <p:cNvSpPr>
            <a:spLocks noChangeArrowheads="1"/>
          </p:cNvSpPr>
          <p:nvPr/>
        </p:nvSpPr>
        <p:spPr bwMode="auto">
          <a:xfrm>
            <a:off x="2411413" y="188913"/>
            <a:ext cx="3960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000">
                <a:solidFill>
                  <a:schemeClr val="tx1"/>
                </a:solidFill>
              </a:rPr>
              <a:t>                   </a:t>
            </a:r>
            <a:r>
              <a:rPr lang="en-US" sz="2000" b="1">
                <a:solidFill>
                  <a:schemeClr val="tx1"/>
                </a:solidFill>
              </a:rPr>
              <a:t>y=|f(x)|</a:t>
            </a:r>
            <a:endParaRPr lang="en-US" sz="2000" b="1">
              <a:solidFill>
                <a:schemeClr val="tx1"/>
              </a:solidFill>
              <a:sym typeface="Euclid Math Two" pitchFamily="18" charset="2"/>
            </a:endParaRPr>
          </a:p>
        </p:txBody>
      </p:sp>
      <p:sp>
        <p:nvSpPr>
          <p:cNvPr id="96269" name="Rectangle 13"/>
          <p:cNvSpPr>
            <a:spLocks noChangeArrowheads="1"/>
          </p:cNvSpPr>
          <p:nvPr/>
        </p:nvSpPr>
        <p:spPr bwMode="auto">
          <a:xfrm>
            <a:off x="250825" y="5229225"/>
            <a:ext cx="8785225" cy="187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В данной формуле значения функции (ординаты точек графика) находятся под знаком модуля. Это приводит к исчезновению частей графика исходной функции с отрицательными ординатами (т.е. находящихся в нижней полуплоскости относительно оси Ох) и симметричному отображению этих частей относительно оси Ох.</a:t>
            </a:r>
          </a:p>
          <a:p>
            <a:pPr algn="l"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6270" name="Rectangle 14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6271" name="Rectangle 15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6272" name="Object 16"/>
          <p:cNvGraphicFramePr>
            <a:graphicFrameLocks noChangeAspect="1"/>
          </p:cNvGraphicFramePr>
          <p:nvPr/>
        </p:nvGraphicFramePr>
        <p:xfrm>
          <a:off x="2411413" y="3789363"/>
          <a:ext cx="581025" cy="20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1" name="Формула" r:id="rId5" imgW="583947" imgH="203112" progId="Equation.3">
                  <p:embed/>
                </p:oleObj>
              </mc:Choice>
              <mc:Fallback>
                <p:oleObj name="Формула" r:id="rId5" imgW="583947" imgH="203112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3789363"/>
                        <a:ext cx="581025" cy="200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73" name="Rectangle 17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6274" name="Object 18"/>
          <p:cNvGraphicFramePr>
            <a:graphicFrameLocks noChangeAspect="1"/>
          </p:cNvGraphicFramePr>
          <p:nvPr/>
        </p:nvGraphicFramePr>
        <p:xfrm>
          <a:off x="5292725" y="1989138"/>
          <a:ext cx="638175" cy="25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2" name="Формула" r:id="rId7" imgW="634725" imgH="253890" progId="Equation.3">
                  <p:embed/>
                </p:oleObj>
              </mc:Choice>
              <mc:Fallback>
                <p:oleObj name="Формула" r:id="rId7" imgW="634725" imgH="25389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1989138"/>
                        <a:ext cx="638175" cy="257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75" name="Rectangle 19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6276" name="Object 20"/>
          <p:cNvGraphicFramePr>
            <a:graphicFrameLocks noChangeAspect="1"/>
          </p:cNvGraphicFramePr>
          <p:nvPr/>
        </p:nvGraphicFramePr>
        <p:xfrm>
          <a:off x="2771775" y="4149725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3" name="Формула" r:id="rId9" imgW="164885" imgH="164885" progId="Equation.3">
                  <p:embed/>
                </p:oleObj>
              </mc:Choice>
              <mc:Fallback>
                <p:oleObj name="Формула" r:id="rId9" imgW="164885" imgH="164885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4149725"/>
                        <a:ext cx="161925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77" name="Rectangle 21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6279" name="Rectangle 2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6280" name="Rectangle 24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6281" name="Rectangle 2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6282" name="Rectangle 26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6283" name="Object 27"/>
          <p:cNvGraphicFramePr>
            <a:graphicFrameLocks noChangeAspect="1"/>
          </p:cNvGraphicFramePr>
          <p:nvPr/>
        </p:nvGraphicFramePr>
        <p:xfrm>
          <a:off x="2411413" y="1989138"/>
          <a:ext cx="19050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4" name="Формула" r:id="rId11" imgW="190335" imgH="215713" progId="Equation.3">
                  <p:embed/>
                </p:oleObj>
              </mc:Choice>
              <mc:Fallback>
                <p:oleObj name="Формула" r:id="rId11" imgW="190335" imgH="215713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1989138"/>
                        <a:ext cx="190500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84" name="Rectangle 28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6285" name="Line 29"/>
          <p:cNvSpPr>
            <a:spLocks noChangeShapeType="1"/>
          </p:cNvSpPr>
          <p:nvPr/>
        </p:nvSpPr>
        <p:spPr bwMode="auto">
          <a:xfrm flipH="1">
            <a:off x="3492500" y="1628775"/>
            <a:ext cx="1800225" cy="18002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286" name="Line 30"/>
          <p:cNvSpPr>
            <a:spLocks noChangeShapeType="1"/>
          </p:cNvSpPr>
          <p:nvPr/>
        </p:nvSpPr>
        <p:spPr bwMode="auto">
          <a:xfrm flipH="1">
            <a:off x="2411413" y="3429000"/>
            <a:ext cx="1081087" cy="10795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287" name="Rectangle 31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6288" name="Object 32"/>
          <p:cNvGraphicFramePr>
            <a:graphicFrameLocks noChangeAspect="1"/>
          </p:cNvGraphicFramePr>
          <p:nvPr/>
        </p:nvGraphicFramePr>
        <p:xfrm>
          <a:off x="4932363" y="1628775"/>
          <a:ext cx="1524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5" name="Формула" r:id="rId13" imgW="152268" imgH="164957" progId="Equation.3">
                  <p:embed/>
                </p:oleObj>
              </mc:Choice>
              <mc:Fallback>
                <p:oleObj name="Формула" r:id="rId13" imgW="152268" imgH="164957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1628775"/>
                        <a:ext cx="152400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89" name="Line 33"/>
          <p:cNvSpPr>
            <a:spLocks noChangeShapeType="1"/>
          </p:cNvSpPr>
          <p:nvPr/>
        </p:nvSpPr>
        <p:spPr bwMode="auto">
          <a:xfrm flipH="1" flipV="1">
            <a:off x="2411413" y="2349500"/>
            <a:ext cx="1081087" cy="10795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290" name="Rectangle 34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6291" name="Object 35"/>
          <p:cNvGraphicFramePr>
            <a:graphicFrameLocks noChangeAspect="1"/>
          </p:cNvGraphicFramePr>
          <p:nvPr/>
        </p:nvGraphicFramePr>
        <p:xfrm>
          <a:off x="3492500" y="3429000"/>
          <a:ext cx="1524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6" name="Формула" r:id="rId15" imgW="152268" imgH="164957" progId="Equation.3">
                  <p:embed/>
                </p:oleObj>
              </mc:Choice>
              <mc:Fallback>
                <p:oleObj name="Формула" r:id="rId15" imgW="152268" imgH="164957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3429000"/>
                        <a:ext cx="152400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6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6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96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6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6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6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86" grpId="0" animBg="1"/>
      <p:bldP spid="9628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Line 2"/>
          <p:cNvSpPr>
            <a:spLocks noChangeShapeType="1"/>
          </p:cNvSpPr>
          <p:nvPr/>
        </p:nvSpPr>
        <p:spPr bwMode="auto">
          <a:xfrm>
            <a:off x="2051050" y="3429000"/>
            <a:ext cx="54006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8307" name="Line 3"/>
          <p:cNvSpPr>
            <a:spLocks noChangeShapeType="1"/>
          </p:cNvSpPr>
          <p:nvPr/>
        </p:nvSpPr>
        <p:spPr bwMode="auto">
          <a:xfrm flipV="1">
            <a:off x="4572000" y="908050"/>
            <a:ext cx="0" cy="3960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3182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8309" name="Object 5"/>
          <p:cNvGraphicFramePr>
            <a:graphicFrameLocks noChangeAspect="1"/>
          </p:cNvGraphicFramePr>
          <p:nvPr/>
        </p:nvGraphicFramePr>
        <p:xfrm>
          <a:off x="0" y="3182938"/>
          <a:ext cx="11430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2" name="Формула" r:id="rId3" imgW="114151" imgH="215619" progId="Equation.3">
                  <p:embed/>
                </p:oleObj>
              </mc:Choice>
              <mc:Fallback>
                <p:oleObj name="Формула" r:id="rId3" imgW="114151" imgH="21561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182938"/>
                        <a:ext cx="114300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310" name="Rectangle 6"/>
          <p:cNvSpPr>
            <a:spLocks noChangeArrowheads="1"/>
          </p:cNvSpPr>
          <p:nvPr/>
        </p:nvSpPr>
        <p:spPr bwMode="auto">
          <a:xfrm>
            <a:off x="7092950" y="3429000"/>
            <a:ext cx="2857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ru-RU" sz="120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98311" name="Line 7"/>
          <p:cNvSpPr>
            <a:spLocks noChangeShapeType="1"/>
          </p:cNvSpPr>
          <p:nvPr/>
        </p:nvSpPr>
        <p:spPr bwMode="auto">
          <a:xfrm>
            <a:off x="4932363" y="34290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8312" name="Line 8"/>
          <p:cNvSpPr>
            <a:spLocks noChangeShapeType="1"/>
          </p:cNvSpPr>
          <p:nvPr/>
        </p:nvSpPr>
        <p:spPr bwMode="auto">
          <a:xfrm>
            <a:off x="4932363" y="3429000"/>
            <a:ext cx="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8313" name="Line 9"/>
          <p:cNvSpPr>
            <a:spLocks noChangeShapeType="1"/>
          </p:cNvSpPr>
          <p:nvPr/>
        </p:nvSpPr>
        <p:spPr bwMode="auto">
          <a:xfrm>
            <a:off x="4932363" y="342900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8314" name="Text Box 10"/>
          <p:cNvSpPr txBox="1">
            <a:spLocks noChangeArrowheads="1"/>
          </p:cNvSpPr>
          <p:nvPr/>
        </p:nvSpPr>
        <p:spPr bwMode="auto">
          <a:xfrm>
            <a:off x="4211638" y="908050"/>
            <a:ext cx="3603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ru-RU" sz="1200">
                <a:solidFill>
                  <a:schemeClr val="tx1"/>
                </a:solidFill>
              </a:rPr>
              <a:t>y</a:t>
            </a:r>
          </a:p>
        </p:txBody>
      </p:sp>
      <p:sp>
        <p:nvSpPr>
          <p:cNvPr id="98315" name="Text Box 11"/>
          <p:cNvSpPr txBox="1">
            <a:spLocks noChangeArrowheads="1"/>
          </p:cNvSpPr>
          <p:nvPr/>
        </p:nvSpPr>
        <p:spPr bwMode="auto">
          <a:xfrm flipH="1">
            <a:off x="4572000" y="3429000"/>
            <a:ext cx="3603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ru-RU" sz="1200">
                <a:solidFill>
                  <a:schemeClr val="tx1"/>
                </a:solidFill>
                <a:latin typeface="Times New Roman" pitchFamily="18" charset="0"/>
              </a:rPr>
              <a:t>0</a:t>
            </a:r>
          </a:p>
        </p:txBody>
      </p:sp>
      <p:sp>
        <p:nvSpPr>
          <p:cNvPr id="98316" name="Rectangle 12"/>
          <p:cNvSpPr>
            <a:spLocks noChangeArrowheads="1"/>
          </p:cNvSpPr>
          <p:nvPr/>
        </p:nvSpPr>
        <p:spPr bwMode="auto">
          <a:xfrm>
            <a:off x="2411413" y="188913"/>
            <a:ext cx="3960812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000">
                <a:solidFill>
                  <a:schemeClr val="tx1"/>
                </a:solidFill>
              </a:rPr>
              <a:t>                   </a:t>
            </a:r>
            <a:r>
              <a:rPr lang="en-US" sz="2000" b="1">
                <a:solidFill>
                  <a:schemeClr val="tx1"/>
                </a:solidFill>
              </a:rPr>
              <a:t>y=f(</a:t>
            </a:r>
            <a:r>
              <a:rPr lang="ru-RU" sz="2000" b="1">
                <a:solidFill>
                  <a:schemeClr val="tx1"/>
                </a:solidFill>
              </a:rPr>
              <a:t>l</a:t>
            </a:r>
            <a:r>
              <a:rPr lang="en-US" sz="2000" b="1">
                <a:solidFill>
                  <a:schemeClr val="tx1"/>
                </a:solidFill>
              </a:rPr>
              <a:t>x</a:t>
            </a:r>
            <a:r>
              <a:rPr lang="ru-RU" sz="2000" b="1">
                <a:solidFill>
                  <a:schemeClr val="tx1"/>
                </a:solidFill>
              </a:rPr>
              <a:t>l</a:t>
            </a:r>
            <a:r>
              <a:rPr lang="en-US" sz="2000" b="1">
                <a:solidFill>
                  <a:schemeClr val="tx1"/>
                </a:solidFill>
              </a:rPr>
              <a:t>)</a:t>
            </a:r>
            <a:endParaRPr lang="ru-RU" sz="2000" b="1">
              <a:solidFill>
                <a:schemeClr val="tx1"/>
              </a:solidFill>
            </a:endParaRPr>
          </a:p>
          <a:p>
            <a:pPr algn="l">
              <a:spcBef>
                <a:spcPct val="50000"/>
              </a:spcBef>
            </a:pPr>
            <a:endParaRPr lang="en-US" sz="2000" b="1">
              <a:solidFill>
                <a:schemeClr val="tx1"/>
              </a:solidFill>
              <a:sym typeface="Euclid Math Two" pitchFamily="18" charset="2"/>
            </a:endParaRPr>
          </a:p>
        </p:txBody>
      </p:sp>
      <p:sp>
        <p:nvSpPr>
          <p:cNvPr id="98317" name="Rectangle 13"/>
          <p:cNvSpPr>
            <a:spLocks noChangeArrowheads="1"/>
          </p:cNvSpPr>
          <p:nvPr/>
        </p:nvSpPr>
        <p:spPr bwMode="auto">
          <a:xfrm>
            <a:off x="250825" y="5229225"/>
            <a:ext cx="88931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ru-RU" sz="16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8318" name="Rectangle 14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8319" name="Rectangle 15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8320" name="Rectangle 16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8322" name="Rectangle 18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8323" name="Object 19"/>
          <p:cNvGraphicFramePr>
            <a:graphicFrameLocks noChangeAspect="1"/>
          </p:cNvGraphicFramePr>
          <p:nvPr/>
        </p:nvGraphicFramePr>
        <p:xfrm>
          <a:off x="2771775" y="4149725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3" name="Формула" r:id="rId5" imgW="164885" imgH="164885" progId="Equation.3">
                  <p:embed/>
                </p:oleObj>
              </mc:Choice>
              <mc:Fallback>
                <p:oleObj name="Формула" r:id="rId5" imgW="164885" imgH="164885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4149725"/>
                        <a:ext cx="161925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324" name="Rectangle 20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8325" name="Rectangle 21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8326" name="Rectangle 22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8327" name="Rectangle 23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8328" name="Rectangle 24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8329" name="Rectangle 25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8330" name="Line 26"/>
          <p:cNvSpPr>
            <a:spLocks noChangeShapeType="1"/>
          </p:cNvSpPr>
          <p:nvPr/>
        </p:nvSpPr>
        <p:spPr bwMode="auto">
          <a:xfrm flipH="1">
            <a:off x="2411413" y="2349500"/>
            <a:ext cx="2160587" cy="2159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8331" name="Rectangle 27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8332" name="Object 28"/>
          <p:cNvGraphicFramePr>
            <a:graphicFrameLocks noChangeAspect="1"/>
          </p:cNvGraphicFramePr>
          <p:nvPr/>
        </p:nvGraphicFramePr>
        <p:xfrm>
          <a:off x="4932363" y="1628775"/>
          <a:ext cx="1524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4" name="Формула" r:id="rId7" imgW="152268" imgH="164957" progId="Equation.3">
                  <p:embed/>
                </p:oleObj>
              </mc:Choice>
              <mc:Fallback>
                <p:oleObj name="Формула" r:id="rId7" imgW="152268" imgH="164957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1628775"/>
                        <a:ext cx="152400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333" name="Rectangle 29"/>
          <p:cNvSpPr>
            <a:spLocks noChangeArrowheads="1"/>
          </p:cNvSpPr>
          <p:nvPr/>
        </p:nvSpPr>
        <p:spPr bwMode="auto">
          <a:xfrm>
            <a:off x="250825" y="5157788"/>
            <a:ext cx="8893175" cy="187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В данной формуле значения аргумента (абсциссы точек графика) находятся под знаком модуля. Это приводит к исчезновению частей графика исходной функции с отрицательными абсциссами (т.е. находящихся в левой полуплоскости относительно оси Оу) и замещению их частями исходного графика, симметричными  относительно оси Оу.</a:t>
            </a:r>
          </a:p>
          <a:p>
            <a:pPr algn="l">
              <a:spcBef>
                <a:spcPct val="50000"/>
              </a:spcBef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8334" name="Line 30"/>
          <p:cNvSpPr>
            <a:spLocks noChangeShapeType="1"/>
          </p:cNvSpPr>
          <p:nvPr/>
        </p:nvSpPr>
        <p:spPr bwMode="auto">
          <a:xfrm flipH="1" flipV="1">
            <a:off x="3851275" y="1628775"/>
            <a:ext cx="720725" cy="7207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8335" name="Line 31"/>
          <p:cNvSpPr>
            <a:spLocks noChangeShapeType="1"/>
          </p:cNvSpPr>
          <p:nvPr/>
        </p:nvSpPr>
        <p:spPr bwMode="auto">
          <a:xfrm flipV="1">
            <a:off x="4572000" y="1628775"/>
            <a:ext cx="720725" cy="7207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8336" name="Rectangle 32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8337" name="Object 33"/>
          <p:cNvGraphicFramePr>
            <a:graphicFrameLocks noChangeAspect="1"/>
          </p:cNvGraphicFramePr>
          <p:nvPr/>
        </p:nvGraphicFramePr>
        <p:xfrm>
          <a:off x="2411413" y="3789363"/>
          <a:ext cx="581025" cy="20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5" name="Формула" r:id="rId9" imgW="583947" imgH="203112" progId="Equation.3">
                  <p:embed/>
                </p:oleObj>
              </mc:Choice>
              <mc:Fallback>
                <p:oleObj name="Формула" r:id="rId9" imgW="583947" imgH="203112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3789363"/>
                        <a:ext cx="581025" cy="200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338" name="Rectangle 34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8339" name="Object 35"/>
          <p:cNvGraphicFramePr>
            <a:graphicFrameLocks noChangeAspect="1"/>
          </p:cNvGraphicFramePr>
          <p:nvPr/>
        </p:nvGraphicFramePr>
        <p:xfrm>
          <a:off x="4572000" y="2349500"/>
          <a:ext cx="1524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6" name="Формула" r:id="rId11" imgW="152268" imgH="164957" progId="Equation.3">
                  <p:embed/>
                </p:oleObj>
              </mc:Choice>
              <mc:Fallback>
                <p:oleObj name="Формула" r:id="rId11" imgW="152268" imgH="164957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349500"/>
                        <a:ext cx="152400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340" name="Rectangle 36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8341" name="Object 37"/>
          <p:cNvGraphicFramePr>
            <a:graphicFrameLocks noChangeAspect="1"/>
          </p:cNvGraphicFramePr>
          <p:nvPr/>
        </p:nvGraphicFramePr>
        <p:xfrm>
          <a:off x="3851275" y="1628775"/>
          <a:ext cx="180975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7" name="Формула" r:id="rId13" imgW="177569" imgH="215619" progId="Equation.3">
                  <p:embed/>
                </p:oleObj>
              </mc:Choice>
              <mc:Fallback>
                <p:oleObj name="Формула" r:id="rId13" imgW="177569" imgH="215619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1628775"/>
                        <a:ext cx="180975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343" name="Rectangle 39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8342" name="Object 38"/>
          <p:cNvGraphicFramePr>
            <a:graphicFrameLocks noChangeAspect="1"/>
          </p:cNvGraphicFramePr>
          <p:nvPr/>
        </p:nvGraphicFramePr>
        <p:xfrm>
          <a:off x="4932363" y="2060575"/>
          <a:ext cx="638175" cy="25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78" name="Формула" r:id="rId15" imgW="634725" imgH="253890" progId="Equation.3">
                  <p:embed/>
                </p:oleObj>
              </mc:Choice>
              <mc:Fallback>
                <p:oleObj name="Формула" r:id="rId15" imgW="634725" imgH="25389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2060575"/>
                        <a:ext cx="638175" cy="257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83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83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98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8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8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8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8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30" grpId="0" animBg="1"/>
      <p:bldP spid="983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smtClean="0">
                <a:solidFill>
                  <a:schemeClr val="tx1"/>
                </a:solidFill>
              </a:rPr>
              <a:t>Рассмотрим пример применения вышеизложенной теории.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196975"/>
            <a:ext cx="8435975" cy="525621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1800" smtClean="0"/>
              <a:t>Постройте график функции                          . Сколько общих точек может иметь с этим графиком прямая у = m ? ( Для каждого случая укажите соответствующие  значения m.)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smtClean="0"/>
              <a:t>Решение: 1) Строим график  функции у =                   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smtClean="0"/>
              <a:t>                 2) Симметрично отображаем  относительно оси Oх часть графика с отрицательными ординатами;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smtClean="0"/>
              <a:t>                 3) Выясняем сколько общих точек может иметь с этим графиком прямая у = m ?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smtClean="0"/>
              <a:t>Если m = 0 и m &gt; 4 , то прямая у = m имеет  с графиком функции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smtClean="0"/>
              <a:t>у =                       2 общие точки.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smtClean="0"/>
              <a:t>Если 0 &lt; m &lt; 4 , то прямая у = m имеет  с графиком функции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smtClean="0"/>
              <a:t> у =                      4 общие точки.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smtClean="0"/>
              <a:t>Если m = 4, то прямая у = m имеет  с графиком функции  у =     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smtClean="0"/>
              <a:t>3 общие точки.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smtClean="0"/>
              <a:t>Если m &lt; 0, то прямая у = m не имеет с графиком функции  у =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smtClean="0"/>
              <a:t>общих точек.</a:t>
            </a:r>
          </a:p>
        </p:txBody>
      </p:sp>
      <p:graphicFrame>
        <p:nvGraphicFramePr>
          <p:cNvPr id="92169" name="Object 9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971550" y="4221163"/>
          <a:ext cx="1295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8" name="Формула" r:id="rId3" imgW="749300" imgH="279400" progId="Equation.3">
                  <p:embed/>
                </p:oleObj>
              </mc:Choice>
              <mc:Fallback>
                <p:oleObj name="Формула" r:id="rId3" imgW="749300" imgH="2794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4221163"/>
                        <a:ext cx="1295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165" name="Object 5"/>
          <p:cNvGraphicFramePr>
            <a:graphicFrameLocks noChangeAspect="1"/>
          </p:cNvGraphicFramePr>
          <p:nvPr/>
        </p:nvGraphicFramePr>
        <p:xfrm>
          <a:off x="900113" y="3644900"/>
          <a:ext cx="1223962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9" name="Формула" r:id="rId5" imgW="749300" imgH="279400" progId="Equation.3">
                  <p:embed/>
                </p:oleObj>
              </mc:Choice>
              <mc:Fallback>
                <p:oleObj name="Формула" r:id="rId5" imgW="749300" imgH="279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3644900"/>
                        <a:ext cx="1223962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167" name="Object 7"/>
          <p:cNvGraphicFramePr>
            <a:graphicFrameLocks noChangeAspect="1"/>
          </p:cNvGraphicFramePr>
          <p:nvPr/>
        </p:nvGraphicFramePr>
        <p:xfrm>
          <a:off x="5076825" y="1989138"/>
          <a:ext cx="1150938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0" name="Формула" r:id="rId6" imgW="710891" imgH="203112" progId="Equation.3">
                  <p:embed/>
                </p:oleObj>
              </mc:Choice>
              <mc:Fallback>
                <p:oleObj name="Формула" r:id="rId6" imgW="710891" imgH="203112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1989138"/>
                        <a:ext cx="1150938" cy="28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68" name="Object 8"/>
          <p:cNvGraphicFramePr>
            <a:graphicFrameLocks noChangeAspect="1"/>
          </p:cNvGraphicFramePr>
          <p:nvPr/>
        </p:nvGraphicFramePr>
        <p:xfrm>
          <a:off x="7092950" y="4581525"/>
          <a:ext cx="129540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1" name="Формула" r:id="rId8" imgW="749300" imgH="279400" progId="Equation.3">
                  <p:embed/>
                </p:oleObj>
              </mc:Choice>
              <mc:Fallback>
                <p:oleObj name="Формула" r:id="rId8" imgW="749300" imgH="2794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950" y="4581525"/>
                        <a:ext cx="1295400" cy="43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70" name="Rectangle 10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171" name="Object 11"/>
          <p:cNvGraphicFramePr>
            <a:graphicFrameLocks noChangeAspect="1"/>
          </p:cNvGraphicFramePr>
          <p:nvPr/>
        </p:nvGraphicFramePr>
        <p:xfrm>
          <a:off x="3492500" y="1125538"/>
          <a:ext cx="158432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2" name="Формула" r:id="rId9" imgW="1002865" imgH="279279" progId="Equation.3">
                  <p:embed/>
                </p:oleObj>
              </mc:Choice>
              <mc:Fallback>
                <p:oleObj name="Формула" r:id="rId9" imgW="1002865" imgH="279279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1125538"/>
                        <a:ext cx="1584325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72" name="Object 12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7308850" y="5157788"/>
          <a:ext cx="1223963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3" name="Формула" r:id="rId11" imgW="749300" imgH="279400" progId="Equation.3">
                  <p:embed/>
                </p:oleObj>
              </mc:Choice>
              <mc:Fallback>
                <p:oleObj name="Формула" r:id="rId11" imgW="749300" imgH="2794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850" y="5157788"/>
                        <a:ext cx="1223963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smtClean="0">
                <a:solidFill>
                  <a:schemeClr val="tx1"/>
                </a:solidFill>
              </a:rPr>
              <a:t>Практические задания.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47050" cy="4525963"/>
          </a:xfrm>
        </p:spPr>
        <p:txBody>
          <a:bodyPr/>
          <a:lstStyle/>
          <a:p>
            <a:r>
              <a:rPr lang="ru-RU" sz="1800" smtClean="0"/>
              <a:t>1.Постройте график функции                              .Сколько общих точек</a:t>
            </a:r>
          </a:p>
          <a:p>
            <a:pPr>
              <a:buFontTx/>
              <a:buNone/>
            </a:pPr>
            <a:r>
              <a:rPr lang="ru-RU" sz="1800" smtClean="0"/>
              <a:t>       может иметь с этим графиком прямая у = m? (Для каждого случая укажите соответствующее значения m.)</a:t>
            </a:r>
          </a:p>
          <a:p>
            <a:r>
              <a:rPr lang="ru-RU" sz="1800" smtClean="0"/>
              <a:t>2.Постройте график функции                              .Сколько общих точек может иметь с этим графиком прямая у = m? (Для каждого случая укажите соответствующее значения m.)</a:t>
            </a:r>
          </a:p>
          <a:p>
            <a:r>
              <a:rPr lang="ru-RU" sz="1800" smtClean="0"/>
              <a:t>3.Постройте график функции                           .Сколько общих точек может иметь с этим графиком прямая у = m? (Для каждого случая укажите соответствующее значения m.) </a:t>
            </a:r>
          </a:p>
          <a:p>
            <a:r>
              <a:rPr lang="ru-RU" sz="1800" smtClean="0"/>
              <a:t>4.Постройте график функции                         .Сколько общих точек может иметь с этим графиком прямая у = m? (Для каждого случая укажите соответствующее значения m.)</a:t>
            </a:r>
          </a:p>
          <a:p>
            <a:endParaRPr lang="ru-RU" sz="1800" smtClean="0"/>
          </a:p>
          <a:p>
            <a:endParaRPr lang="ru-RU" sz="1800" smtClean="0"/>
          </a:p>
          <a:p>
            <a:endParaRPr lang="ru-RU" sz="1800" smtClean="0"/>
          </a:p>
          <a:p>
            <a:endParaRPr lang="ru-RU" sz="1800" smtClean="0"/>
          </a:p>
        </p:txBody>
      </p:sp>
      <p:sp>
        <p:nvSpPr>
          <p:cNvPr id="8090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0903" name="Object 7"/>
          <p:cNvGraphicFramePr>
            <a:graphicFrameLocks noChangeAspect="1"/>
          </p:cNvGraphicFramePr>
          <p:nvPr/>
        </p:nvGraphicFramePr>
        <p:xfrm>
          <a:off x="4140200" y="1557338"/>
          <a:ext cx="17272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34" name="Формула" r:id="rId3" imgW="1002865" imgH="279279" progId="Equation.3">
                  <p:embed/>
                </p:oleObj>
              </mc:Choice>
              <mc:Fallback>
                <p:oleObj name="Формула" r:id="rId3" imgW="1002865" imgH="27927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1557338"/>
                        <a:ext cx="172720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0905" name="Object 9"/>
          <p:cNvGraphicFramePr>
            <a:graphicFrameLocks noChangeAspect="1"/>
          </p:cNvGraphicFramePr>
          <p:nvPr/>
        </p:nvGraphicFramePr>
        <p:xfrm>
          <a:off x="4067175" y="2492375"/>
          <a:ext cx="180022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35" name="Формула" r:id="rId5" imgW="1117600" imgH="279400" progId="Equation.3">
                  <p:embed/>
                </p:oleObj>
              </mc:Choice>
              <mc:Fallback>
                <p:oleObj name="Формула" r:id="rId5" imgW="1117600" imgH="2794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2492375"/>
                        <a:ext cx="1800225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0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0907" name="Object 11"/>
          <p:cNvGraphicFramePr>
            <a:graphicFrameLocks noChangeAspect="1"/>
          </p:cNvGraphicFramePr>
          <p:nvPr/>
        </p:nvGraphicFramePr>
        <p:xfrm>
          <a:off x="4140200" y="3429000"/>
          <a:ext cx="1511300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36" name="Формула" r:id="rId7" imgW="799753" imgH="253890" progId="Equation.3">
                  <p:embed/>
                </p:oleObj>
              </mc:Choice>
              <mc:Fallback>
                <p:oleObj name="Формула" r:id="rId7" imgW="799753" imgH="25389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3429000"/>
                        <a:ext cx="1511300" cy="360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1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09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0916" name="Rectangle 20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0915" name="Object 19"/>
          <p:cNvGraphicFramePr>
            <a:graphicFrameLocks noChangeAspect="1"/>
          </p:cNvGraphicFramePr>
          <p:nvPr/>
        </p:nvGraphicFramePr>
        <p:xfrm>
          <a:off x="4067175" y="4292600"/>
          <a:ext cx="1441450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37" name="Формула" r:id="rId9" imgW="888614" imgH="253890" progId="Equation.3">
                  <p:embed/>
                </p:oleObj>
              </mc:Choice>
              <mc:Fallback>
                <p:oleObj name="Формула" r:id="rId9" imgW="888614" imgH="25389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4292600"/>
                        <a:ext cx="1441450" cy="360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smtClean="0"/>
              <a:t>5.Постройте график функции                     . Сколько общих точек может иметь с этим графиком прямая у = m? (Для каждого случая укажите соответствующее значения m.)</a:t>
            </a:r>
          </a:p>
          <a:p>
            <a:r>
              <a:rPr lang="ru-RU" sz="1800" smtClean="0"/>
              <a:t>6.Постройте график функции                       . При каких значениях m прямая у = m имеет с этим графиком 3 общие точки? </a:t>
            </a:r>
          </a:p>
          <a:p>
            <a:r>
              <a:rPr lang="ru-RU" sz="1800" smtClean="0"/>
              <a:t>7.Постройте график функции                         . При каких значениях m прямая у = m имеет с этим графиком 4 общие точки? </a:t>
            </a:r>
          </a:p>
          <a:p>
            <a:pPr>
              <a:buFontTx/>
              <a:buNone/>
            </a:pPr>
            <a:endParaRPr lang="ru-RU" sz="1800" smtClean="0"/>
          </a:p>
          <a:p>
            <a:endParaRPr lang="ru-RU" sz="1800" smtClean="0"/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2948" name="Object 4"/>
          <p:cNvGraphicFramePr>
            <a:graphicFrameLocks noChangeAspect="1"/>
          </p:cNvGraphicFramePr>
          <p:nvPr/>
        </p:nvGraphicFramePr>
        <p:xfrm>
          <a:off x="4067175" y="2420938"/>
          <a:ext cx="136842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6" name="Формула" r:id="rId3" imgW="710891" imgH="279279" progId="Equation.3">
                  <p:embed/>
                </p:oleObj>
              </mc:Choice>
              <mc:Fallback>
                <p:oleObj name="Формула" r:id="rId3" imgW="710891" imgH="27927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2420938"/>
                        <a:ext cx="1368425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5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2950" name="Object 6"/>
          <p:cNvGraphicFramePr>
            <a:graphicFrameLocks noChangeAspect="1"/>
          </p:cNvGraphicFramePr>
          <p:nvPr/>
        </p:nvGraphicFramePr>
        <p:xfrm>
          <a:off x="4067175" y="3068638"/>
          <a:ext cx="1512888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7" name="Формула" r:id="rId5" imgW="990170" imgH="279279" progId="Equation.3">
                  <p:embed/>
                </p:oleObj>
              </mc:Choice>
              <mc:Fallback>
                <p:oleObj name="Формула" r:id="rId5" imgW="990170" imgH="279279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3068638"/>
                        <a:ext cx="1512888" cy="360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0" y="31416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2952" name="Object 8"/>
          <p:cNvGraphicFramePr>
            <a:graphicFrameLocks noChangeAspect="1"/>
          </p:cNvGraphicFramePr>
          <p:nvPr/>
        </p:nvGraphicFramePr>
        <p:xfrm>
          <a:off x="4067175" y="1557338"/>
          <a:ext cx="1296988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8" name="Формула" r:id="rId7" imgW="825500" imgH="254000" progId="Equation.3">
                  <p:embed/>
                </p:oleObj>
              </mc:Choice>
              <mc:Fallback>
                <p:oleObj name="Формула" r:id="rId7" imgW="825500" imgH="2540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1557338"/>
                        <a:ext cx="1296988" cy="360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f3336551d7fac74467a73a114ea4223d2c89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1034</TotalTime>
  <Words>907</Words>
  <Application>Microsoft Office PowerPoint</Application>
  <PresentationFormat>Экран (4:3)</PresentationFormat>
  <Paragraphs>112</Paragraphs>
  <Slides>31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3" baseType="lpstr">
      <vt:lpstr>Оформление по умолчанию</vt:lpstr>
      <vt:lpstr>Формула</vt:lpstr>
      <vt:lpstr>Использование графиков функций, содержащих модули, при решении заданий второй части ГИА.</vt:lpstr>
      <vt:lpstr>«В математике есть своя красота, как в живописи и поэзии».</vt:lpstr>
      <vt:lpstr>Презентация PowerPoint</vt:lpstr>
      <vt:lpstr>Презентация PowerPoint</vt:lpstr>
      <vt:lpstr>Презентация PowerPoint</vt:lpstr>
      <vt:lpstr>Презентация PowerPoint</vt:lpstr>
      <vt:lpstr>Рассмотрим пример применения вышеизложенной теории.</vt:lpstr>
      <vt:lpstr>Практические задания.</vt:lpstr>
      <vt:lpstr>Презентация PowerPoint</vt:lpstr>
      <vt:lpstr>Парабола вокруг нас.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Литература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ЕГЭ</cp:lastModifiedBy>
  <cp:revision>96</cp:revision>
  <dcterms:created xsi:type="dcterms:W3CDTF">2015-08-27T13:25:11Z</dcterms:created>
  <dcterms:modified xsi:type="dcterms:W3CDTF">2016-11-22T18:03:12Z</dcterms:modified>
</cp:coreProperties>
</file>