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3"/>
  </p:notesMasterIdLst>
  <p:sldIdLst>
    <p:sldId id="260" r:id="rId2"/>
    <p:sldId id="273" r:id="rId3"/>
    <p:sldId id="300" r:id="rId4"/>
    <p:sldId id="258" r:id="rId5"/>
    <p:sldId id="274" r:id="rId6"/>
    <p:sldId id="262" r:id="rId7"/>
    <p:sldId id="277" r:id="rId8"/>
    <p:sldId id="263" r:id="rId9"/>
    <p:sldId id="279" r:id="rId10"/>
    <p:sldId id="264" r:id="rId11"/>
    <p:sldId id="281" r:id="rId12"/>
    <p:sldId id="265" r:id="rId13"/>
    <p:sldId id="283" r:id="rId14"/>
    <p:sldId id="266" r:id="rId15"/>
    <p:sldId id="285" r:id="rId16"/>
    <p:sldId id="267" r:id="rId17"/>
    <p:sldId id="287" r:id="rId18"/>
    <p:sldId id="259" r:id="rId19"/>
    <p:sldId id="289" r:id="rId20"/>
    <p:sldId id="268" r:id="rId21"/>
    <p:sldId id="291" r:id="rId22"/>
    <p:sldId id="269" r:id="rId23"/>
    <p:sldId id="293" r:id="rId24"/>
    <p:sldId id="270" r:id="rId25"/>
    <p:sldId id="295" r:id="rId26"/>
    <p:sldId id="271" r:id="rId27"/>
    <p:sldId id="297" r:id="rId28"/>
    <p:sldId id="272" r:id="rId29"/>
    <p:sldId id="299" r:id="rId30"/>
    <p:sldId id="257" r:id="rId31"/>
    <p:sldId id="261" r:id="rId3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9900"/>
    <a:srgbClr val="FFFF00"/>
    <a:srgbClr val="E5BB09"/>
    <a:srgbClr val="FF66FF"/>
    <a:srgbClr val="3B213F"/>
    <a:srgbClr val="269A3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E877764-236D-40C1-8800-7518DC9A8205}" type="datetimeFigureOut">
              <a:rPr lang="ru-RU"/>
              <a:pPr>
                <a:defRPr/>
              </a:pPr>
              <a:t>19.04.2014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EDBA990-1E07-4978-9F91-902A4C7C71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35D58CA-1B2E-4D88-AD63-4A656983A57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7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12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13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0F65A-A44C-4852-B931-61055746DC7F}" type="datetimeFigureOut">
              <a:rPr lang="ru-RU"/>
              <a:pPr>
                <a:defRPr/>
              </a:pPr>
              <a:t>19.04.2014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9312F-E70F-406A-8DEE-352BF937A0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5B9CF-003B-4CFA-A478-C2A585ADF182}" type="datetimeFigureOut">
              <a:rPr lang="ru-RU"/>
              <a:pPr>
                <a:defRPr/>
              </a:pPr>
              <a:t>19.04.2014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712D63-9433-4B33-B043-879A6596DB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F63FC6-8983-4124-8BC1-E9B98938B758}" type="datetimeFigureOut">
              <a:rPr lang="ru-RU"/>
              <a:pPr>
                <a:defRPr/>
              </a:pPr>
              <a:t>19.04.2014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06DAB2-871E-4441-9D2C-268A57ACA4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D735C0-D5B5-42AB-847D-BDA6C6725C53}" type="datetimeFigureOut">
              <a:rPr lang="ru-RU"/>
              <a:pPr>
                <a:defRPr/>
              </a:pPr>
              <a:t>19.04.2014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C35A9-7E0C-46D2-992C-F7FF2181FD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6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766654-0F10-4335-9628-806BEB63D31F}" type="datetimeFigureOut">
              <a:rPr lang="ru-RU"/>
              <a:pPr>
                <a:defRPr/>
              </a:pPr>
              <a:t>19.04.2014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7E8C0-B7AE-4392-86F4-4314A318EC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D901AC-84DA-409A-B3CD-BC6BD1BBC264}" type="datetimeFigureOut">
              <a:rPr lang="ru-RU"/>
              <a:pPr>
                <a:defRPr/>
              </a:pPr>
              <a:t>19.04.2014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CDEE0-45D5-46A8-9405-72F773FD3B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9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16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323AB5-801A-43AB-90F9-B8FE70C19F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A32B3-E788-4C1A-9B85-74856D605269}" type="datetimeFigureOut">
              <a:rPr lang="ru-RU"/>
              <a:pPr>
                <a:defRPr/>
              </a:pPr>
              <a:t>19.04.2014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9B69F1-E472-4C29-BCE5-54ECD2660A81}" type="datetimeFigureOut">
              <a:rPr lang="ru-RU"/>
              <a:pPr>
                <a:defRPr/>
              </a:pPr>
              <a:t>19.04.2014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C5BED-3D1C-4DD3-AF6E-C8C1996A3A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5887F-A3EE-43E3-825D-D0B1217A7D48}" type="datetimeFigureOut">
              <a:rPr lang="ru-RU"/>
              <a:pPr>
                <a:defRPr/>
              </a:pPr>
              <a:t>19.04.2014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391FC-9E66-4CEB-AC61-C446EFE703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AACC9A-0606-48F8-A5CC-AEAF2448A780}" type="datetimeFigureOut">
              <a:rPr lang="ru-RU"/>
              <a:pPr>
                <a:defRPr/>
              </a:pPr>
              <a:t>19.04.2014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67509-08DD-47D0-B4A5-1181FF00F6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91D278-99BD-439D-BE97-B961E5C86BFD}" type="datetimeFigureOut">
              <a:rPr lang="ru-RU"/>
              <a:pPr>
                <a:defRPr/>
              </a:pPr>
              <a:t>19.04.2014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48561-4AB8-4E09-9AFE-0237F4D323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F530DBF4-5701-4B67-B48C-5FC779317967}" type="datetimeFigureOut">
              <a:rPr lang="ru-RU"/>
              <a:pPr>
                <a:defRPr/>
              </a:pPr>
              <a:t>19.04.2014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1E58FFCC-AFBD-4388-90CC-80BCFBF631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2" r:id="rId1"/>
    <p:sldLayoutId id="2147483731" r:id="rId2"/>
    <p:sldLayoutId id="2147483733" r:id="rId3"/>
    <p:sldLayoutId id="2147483730" r:id="rId4"/>
    <p:sldLayoutId id="2147483734" r:id="rId5"/>
    <p:sldLayoutId id="2147483729" r:id="rId6"/>
    <p:sldLayoutId id="2147483728" r:id="rId7"/>
    <p:sldLayoutId id="2147483727" r:id="rId8"/>
    <p:sldLayoutId id="2147483726" r:id="rId9"/>
    <p:sldLayoutId id="2147483725" r:id="rId10"/>
    <p:sldLayoutId id="2147483724" r:id="rId11"/>
  </p:sldLayoutIdLst>
  <p:transition>
    <p:dissolv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I:\&#1053;&#1072;&#1090;&#1072;&#1096;&#1072;%20&#1050;&#1086;&#1088;&#1086;&#1083;&#1077;&#1074;&#1072;_&#1052;&#1072;&#1083;&#1077;&#1085;&#1100;&#1082;&#1072;&#1103;%20&#1057;&#1090;&#1088;&#1072;&#1085;&#1072;.mp3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7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19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1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2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5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7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8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30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13" Type="http://schemas.openxmlformats.org/officeDocument/2006/relationships/image" Target="../media/image16.jpeg"/><Relationship Id="rId3" Type="http://schemas.openxmlformats.org/officeDocument/2006/relationships/image" Target="../media/image6.gif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gif"/><Relationship Id="rId9" Type="http://schemas.openxmlformats.org/officeDocument/2006/relationships/image" Target="../media/image12.jpeg"/><Relationship Id="rId14" Type="http://schemas.openxmlformats.org/officeDocument/2006/relationships/image" Target="../media/image17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43174" y="3429000"/>
            <a:ext cx="6357982" cy="250033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i="1" u="sng" dirty="0" smtClean="0">
                <a:solidFill>
                  <a:srgbClr val="000099"/>
                </a:solidFill>
              </a:rPr>
              <a:t>Выполнила: </a:t>
            </a:r>
            <a:r>
              <a:rPr lang="ru-RU" i="1" dirty="0" smtClean="0">
                <a:solidFill>
                  <a:srgbClr val="000099"/>
                </a:solidFill>
              </a:rPr>
              <a:t>ученица </a:t>
            </a:r>
            <a:r>
              <a:rPr lang="ru-RU" i="1" dirty="0" smtClean="0">
                <a:solidFill>
                  <a:srgbClr val="000099"/>
                </a:solidFill>
              </a:rPr>
              <a:t>6 </a:t>
            </a:r>
            <a:r>
              <a:rPr lang="ru-RU" i="1" dirty="0" smtClean="0">
                <a:solidFill>
                  <a:srgbClr val="000099"/>
                </a:solidFill>
              </a:rPr>
              <a:t>класса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i="1" dirty="0" err="1" smtClean="0">
                <a:solidFill>
                  <a:srgbClr val="000099"/>
                </a:solidFill>
              </a:rPr>
              <a:t>Силкова</a:t>
            </a:r>
            <a:r>
              <a:rPr lang="ru-RU" i="1" dirty="0" smtClean="0">
                <a:solidFill>
                  <a:srgbClr val="000099"/>
                </a:solidFill>
              </a:rPr>
              <a:t> Анастасия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i="1" dirty="0" smtClean="0">
                <a:solidFill>
                  <a:srgbClr val="000099"/>
                </a:solidFill>
              </a:rPr>
              <a:t>МКОУ ЛАПШИХИНСКАЯ СОШ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i="1" dirty="0" smtClean="0">
                <a:solidFill>
                  <a:srgbClr val="000099"/>
                </a:solidFill>
              </a:rPr>
              <a:t>Красноярский край </a:t>
            </a:r>
            <a:r>
              <a:rPr lang="ru-RU" i="1" dirty="0" err="1" smtClean="0">
                <a:solidFill>
                  <a:srgbClr val="000099"/>
                </a:solidFill>
              </a:rPr>
              <a:t>Ачинский</a:t>
            </a:r>
            <a:r>
              <a:rPr lang="ru-RU" i="1" dirty="0" smtClean="0">
                <a:solidFill>
                  <a:srgbClr val="000099"/>
                </a:solidFill>
              </a:rPr>
              <a:t> район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i="1" u="sng" dirty="0" smtClean="0">
                <a:solidFill>
                  <a:srgbClr val="000099"/>
                </a:solidFill>
              </a:rPr>
              <a:t>Руководитель: </a:t>
            </a:r>
            <a:r>
              <a:rPr lang="ru-RU" i="1" dirty="0" err="1" smtClean="0">
                <a:solidFill>
                  <a:srgbClr val="000099"/>
                </a:solidFill>
              </a:rPr>
              <a:t>Грекова</a:t>
            </a:r>
            <a:r>
              <a:rPr lang="ru-RU" i="1" dirty="0" smtClean="0">
                <a:solidFill>
                  <a:srgbClr val="000099"/>
                </a:solidFill>
              </a:rPr>
              <a:t> Т.А., учитель информатики и математики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i="1" dirty="0">
              <a:solidFill>
                <a:srgbClr val="000099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500042"/>
            <a:ext cx="8305800" cy="1981200"/>
          </a:xfrm>
        </p:spPr>
        <p:txBody>
          <a:bodyPr>
            <a:scene3d>
              <a:camera prst="orthographicFront"/>
              <a:lightRig rig="sunset" dir="t"/>
            </a:scene3d>
            <a:sp3d extrusionH="57150" prstMaterial="plastic">
              <a:bevelT w="38100" h="38100"/>
              <a:bevelB w="82550" h="38100" prst="coolSlant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8000" b="1" i="1" dirty="0" smtClean="0">
                <a:solidFill>
                  <a:srgbClr val="000099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Животный мир </a:t>
            </a:r>
            <a:r>
              <a:rPr lang="ru-RU" b="1" i="1" dirty="0" smtClean="0">
                <a:solidFill>
                  <a:srgbClr val="000099"/>
                </a:solidFill>
              </a:rPr>
              <a:t>Красноярского края</a:t>
            </a:r>
            <a:endParaRPr lang="ru-RU" b="1" i="1" dirty="0">
              <a:solidFill>
                <a:srgbClr val="000099"/>
              </a:solidFill>
            </a:endParaRPr>
          </a:p>
        </p:txBody>
      </p:sp>
      <p:pic>
        <p:nvPicPr>
          <p:cNvPr id="6" name="Наташа Королева_Маленькая Стран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4313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67">
                <p:cTn id="6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1"/>
          <p:cNvSpPr txBox="1">
            <a:spLocks noChangeArrowheads="1"/>
          </p:cNvSpPr>
          <p:nvPr/>
        </p:nvSpPr>
        <p:spPr bwMode="auto">
          <a:xfrm>
            <a:off x="2214562" y="1643050"/>
            <a:ext cx="692943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4) Под землёю он </a:t>
            </a:r>
            <a:r>
              <a:rPr lang="ru-RU" sz="28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живёт, </a:t>
            </a:r>
            <a:endParaRPr lang="ru-RU" sz="2800" b="1" i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ctr"/>
            <a:r>
              <a:rPr lang="ru-RU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Червяков он достаёт,</a:t>
            </a:r>
          </a:p>
          <a:p>
            <a:pPr algn="ctr"/>
            <a:r>
              <a:rPr lang="ru-RU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У него полно забот,</a:t>
            </a:r>
          </a:p>
          <a:p>
            <a:pPr algn="ctr"/>
            <a:r>
              <a:rPr lang="ru-RU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Роет землю ночью…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57620" y="4286256"/>
            <a:ext cx="4214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Впиши ответ  в  сетку кроссворда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00496" y="4929198"/>
            <a:ext cx="4214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hlinkClick r:id="rId2" action="ppaction://hlinksldjump"/>
              </a:rPr>
              <a:t>А теперь проверь себя…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4198938" y="5929313"/>
            <a:ext cx="603250" cy="357187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</a:rPr>
              <a:t>я</a:t>
            </a:r>
          </a:p>
        </p:txBody>
      </p:sp>
      <p:grpSp>
        <p:nvGrpSpPr>
          <p:cNvPr id="2" name="Группа 80"/>
          <p:cNvGrpSpPr/>
          <p:nvPr/>
        </p:nvGrpSpPr>
        <p:grpSpPr>
          <a:xfrm>
            <a:off x="571500" y="214313"/>
            <a:ext cx="7858125" cy="5715000"/>
            <a:chOff x="571500" y="214313"/>
            <a:chExt cx="7858125" cy="5715000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4198938" y="57150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и</a:t>
              </a: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4198938" y="214313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solidFill>
                    <a:srgbClr val="FF0000"/>
                  </a:solidFill>
                </a:rPr>
                <a:t>ж</a:t>
              </a: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4198938" y="92868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>
                  <a:solidFill>
                    <a:srgbClr val="002060"/>
                  </a:solidFill>
                </a:rPr>
                <a:t>2)</a:t>
              </a:r>
              <a:r>
                <a:rPr lang="ru-RU" dirty="0">
                  <a:solidFill>
                    <a:srgbClr val="FF0000"/>
                  </a:solidFill>
                </a:rPr>
                <a:t>в</a:t>
              </a:r>
              <a:endParaRPr lang="ru-RU" sz="1400" dirty="0">
                <a:solidFill>
                  <a:srgbClr val="002060"/>
                </a:solidFill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4198938" y="128587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о</a:t>
              </a: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4198938" y="1643063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т</a:t>
              </a: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4198938" y="200025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н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198938" y="271462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й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4198938" y="235743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ы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4198324" y="3071810"/>
              <a:ext cx="604475" cy="357190"/>
            </a:xfrm>
            <a:prstGeom prst="rect">
              <a:avLst/>
            </a:prstGeom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3B21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4198938" y="342900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solidFill>
                    <a:srgbClr val="002060"/>
                  </a:solidFill>
                </a:rPr>
                <a:t>8)</a:t>
              </a:r>
              <a:r>
                <a:rPr lang="ru-RU" b="1" dirty="0">
                  <a:solidFill>
                    <a:srgbClr val="FF0000"/>
                  </a:solidFill>
                </a:rPr>
                <a:t>м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4198938" y="414337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р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4198938" y="378618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и</a:t>
              </a: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4198324" y="4500570"/>
              <a:ext cx="604475" cy="357190"/>
            </a:xfrm>
            <a:prstGeom prst="rect">
              <a:avLst/>
            </a:prstGeom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3B21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4198938" y="485775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rgbClr val="002060"/>
                  </a:solidFill>
                </a:rPr>
                <a:t>11)</a:t>
              </a:r>
              <a:r>
                <a:rPr lang="ru-RU" b="1" dirty="0">
                  <a:solidFill>
                    <a:srgbClr val="FF0000"/>
                  </a:solidFill>
                </a:rPr>
                <a:t>к</a:t>
              </a:r>
              <a:endParaRPr lang="ru-RU" sz="1000" b="1" dirty="0">
                <a:solidFill>
                  <a:srgbClr val="002060"/>
                </a:solidFill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4198938" y="521493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р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4198938" y="557212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а</a:t>
              </a: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3594100" y="57150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solidFill>
                    <a:srgbClr val="002060"/>
                  </a:solidFill>
                </a:rPr>
                <a:t>1)</a:t>
              </a:r>
              <a:r>
                <a:rPr lang="ru-RU" sz="1400" b="1" dirty="0" smtClean="0">
                  <a:solidFill>
                    <a:srgbClr val="FF0000"/>
                  </a:solidFill>
                </a:rPr>
                <a:t>л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5407025" y="57150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а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4802188" y="57150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с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5407025" y="92868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л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4802188" y="92868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о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6011863" y="92868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к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2989263" y="1643063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р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3594100" y="1643063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о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5407025" y="128587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ь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4802188" y="128587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с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3594100" y="128587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solidFill>
                    <a:srgbClr val="002060"/>
                  </a:solidFill>
                </a:rPr>
                <a:t>3)</a:t>
              </a:r>
              <a:r>
                <a:rPr lang="ru-RU" sz="1400" b="1" dirty="0" smtClean="0">
                  <a:solidFill>
                    <a:srgbClr val="FF0000"/>
                  </a:solidFill>
                </a:rPr>
                <a:t>л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2384425" y="1643063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solidFill>
                    <a:srgbClr val="002060"/>
                  </a:solidFill>
                </a:rPr>
                <a:t>4)</a:t>
              </a:r>
              <a:r>
                <a:rPr lang="ru-RU" sz="1400" b="1" dirty="0" smtClean="0">
                  <a:solidFill>
                    <a:srgbClr val="FF0000"/>
                  </a:solidFill>
                </a:rPr>
                <a:t>к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989263" y="200025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2384425" y="200025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solidFill>
                    <a:srgbClr val="002060"/>
                  </a:solidFill>
                </a:rPr>
                <a:t>5)</a:t>
              </a: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3594100" y="200025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4802188" y="200025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3594100" y="235743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solidFill>
                    <a:srgbClr val="002060"/>
                  </a:solidFill>
                </a:rPr>
                <a:t>6)</a:t>
              </a: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5407025" y="235743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4802188" y="235743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5407025" y="271462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6011863" y="271462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4802188" y="271462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2989263" y="271462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solidFill>
                    <a:srgbClr val="002060"/>
                  </a:solidFill>
                </a:rPr>
                <a:t>7)</a:t>
              </a:r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3594100" y="271462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4802188" y="342900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5407025" y="342900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6616700" y="342900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6011863" y="342900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8" name="Прямоугольник 57"/>
            <p:cNvSpPr/>
            <p:nvPr/>
          </p:nvSpPr>
          <p:spPr>
            <a:xfrm>
              <a:off x="7824788" y="342900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9" name="Прямоугольник 58"/>
            <p:cNvSpPr/>
            <p:nvPr/>
          </p:nvSpPr>
          <p:spPr>
            <a:xfrm>
              <a:off x="7219950" y="342900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0" name="Прямоугольник 59"/>
            <p:cNvSpPr/>
            <p:nvPr/>
          </p:nvSpPr>
          <p:spPr>
            <a:xfrm>
              <a:off x="3594100" y="378618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2989263" y="378618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2" name="Прямоугольник 61"/>
            <p:cNvSpPr/>
            <p:nvPr/>
          </p:nvSpPr>
          <p:spPr>
            <a:xfrm>
              <a:off x="1176338" y="378618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3" name="Прямоугольник 62"/>
            <p:cNvSpPr/>
            <p:nvPr/>
          </p:nvSpPr>
          <p:spPr>
            <a:xfrm>
              <a:off x="2384425" y="378618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4" name="Прямоугольник 63"/>
            <p:cNvSpPr/>
            <p:nvPr/>
          </p:nvSpPr>
          <p:spPr>
            <a:xfrm>
              <a:off x="1781175" y="378618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5" name="Прямоугольник 64"/>
            <p:cNvSpPr/>
            <p:nvPr/>
          </p:nvSpPr>
          <p:spPr>
            <a:xfrm>
              <a:off x="571500" y="378618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rgbClr val="002060"/>
                  </a:solidFill>
                </a:rPr>
                <a:t>9)</a:t>
              </a:r>
            </a:p>
          </p:txBody>
        </p:sp>
        <p:sp>
          <p:nvSpPr>
            <p:cNvPr id="66" name="Прямоугольник 65"/>
            <p:cNvSpPr/>
            <p:nvPr/>
          </p:nvSpPr>
          <p:spPr>
            <a:xfrm>
              <a:off x="2384425" y="414337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rgbClr val="002060"/>
                  </a:solidFill>
                </a:rPr>
                <a:t>10)</a:t>
              </a:r>
            </a:p>
          </p:txBody>
        </p:sp>
        <p:sp>
          <p:nvSpPr>
            <p:cNvPr id="67" name="Прямоугольник 66"/>
            <p:cNvSpPr/>
            <p:nvPr/>
          </p:nvSpPr>
          <p:spPr>
            <a:xfrm>
              <a:off x="2989263" y="414337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8" name="Прямоугольник 67"/>
            <p:cNvSpPr/>
            <p:nvPr/>
          </p:nvSpPr>
          <p:spPr>
            <a:xfrm>
              <a:off x="3594100" y="414337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9" name="Прямоугольник 68"/>
            <p:cNvSpPr/>
            <p:nvPr/>
          </p:nvSpPr>
          <p:spPr>
            <a:xfrm>
              <a:off x="4802188" y="414337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0" name="Прямоугольник 69"/>
            <p:cNvSpPr/>
            <p:nvPr/>
          </p:nvSpPr>
          <p:spPr>
            <a:xfrm>
              <a:off x="4802188" y="485775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1" name="Прямоугольник 70"/>
            <p:cNvSpPr/>
            <p:nvPr/>
          </p:nvSpPr>
          <p:spPr>
            <a:xfrm>
              <a:off x="5407025" y="485775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2" name="Прямоугольник 71"/>
            <p:cNvSpPr/>
            <p:nvPr/>
          </p:nvSpPr>
          <p:spPr>
            <a:xfrm>
              <a:off x="6011863" y="485775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3" name="Прямоугольник 72"/>
            <p:cNvSpPr/>
            <p:nvPr/>
          </p:nvSpPr>
          <p:spPr>
            <a:xfrm>
              <a:off x="6616700" y="485775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4" name="Прямоугольник 73"/>
            <p:cNvSpPr/>
            <p:nvPr/>
          </p:nvSpPr>
          <p:spPr>
            <a:xfrm>
              <a:off x="4802188" y="521493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5" name="Прямоугольник 74"/>
            <p:cNvSpPr/>
            <p:nvPr/>
          </p:nvSpPr>
          <p:spPr>
            <a:xfrm>
              <a:off x="2989263" y="521493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rgbClr val="002060"/>
                  </a:solidFill>
                </a:rPr>
                <a:t>12)</a:t>
              </a:r>
            </a:p>
          </p:txBody>
        </p:sp>
        <p:sp>
          <p:nvSpPr>
            <p:cNvPr id="76" name="Прямоугольник 75"/>
            <p:cNvSpPr/>
            <p:nvPr/>
          </p:nvSpPr>
          <p:spPr>
            <a:xfrm>
              <a:off x="3594100" y="521493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7" name="Прямоугольник 76"/>
            <p:cNvSpPr/>
            <p:nvPr/>
          </p:nvSpPr>
          <p:spPr>
            <a:xfrm>
              <a:off x="3594100" y="557212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8" name="Прямоугольник 77"/>
            <p:cNvSpPr/>
            <p:nvPr/>
          </p:nvSpPr>
          <p:spPr>
            <a:xfrm>
              <a:off x="1781175" y="557212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rgbClr val="002060"/>
                  </a:solidFill>
                </a:rPr>
                <a:t>13)</a:t>
              </a:r>
            </a:p>
          </p:txBody>
        </p:sp>
        <p:sp>
          <p:nvSpPr>
            <p:cNvPr id="79" name="Прямоугольник 78"/>
            <p:cNvSpPr/>
            <p:nvPr/>
          </p:nvSpPr>
          <p:spPr>
            <a:xfrm>
              <a:off x="2384425" y="557212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0" name="Прямоугольник 79"/>
            <p:cNvSpPr/>
            <p:nvPr/>
          </p:nvSpPr>
          <p:spPr>
            <a:xfrm>
              <a:off x="2989263" y="557212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82" name="Управляющая кнопка: назад 81">
            <a:hlinkClick r:id="rId2" action="ppaction://hlinksldjump" highlightClick="1"/>
          </p:cNvPr>
          <p:cNvSpPr/>
          <p:nvPr/>
        </p:nvSpPr>
        <p:spPr>
          <a:xfrm>
            <a:off x="8143875" y="6143625"/>
            <a:ext cx="714375" cy="500063"/>
          </a:xfrm>
          <a:prstGeom prst="actionButtonBackPrevious">
            <a:avLst/>
          </a:prstGeom>
          <a:solidFill>
            <a:schemeClr val="tx2">
              <a:lumMod val="75000"/>
            </a:schemeClr>
          </a:solidFill>
          <a:ln>
            <a:solidFill>
              <a:srgbClr val="E5BB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Box 1"/>
          <p:cNvSpPr txBox="1">
            <a:spLocks noChangeArrowheads="1"/>
          </p:cNvSpPr>
          <p:nvPr/>
        </p:nvSpPr>
        <p:spPr bwMode="auto">
          <a:xfrm>
            <a:off x="2428860" y="1500174"/>
            <a:ext cx="6429375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5) Стройный, быстрый;</a:t>
            </a:r>
          </a:p>
          <a:p>
            <a:pPr algn="ctr"/>
            <a:r>
              <a:rPr lang="ru-RU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Рога ветвисты;</a:t>
            </a:r>
          </a:p>
          <a:p>
            <a:pPr algn="ctr"/>
            <a:r>
              <a:rPr lang="ru-RU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Пасётся весь день.</a:t>
            </a:r>
          </a:p>
          <a:p>
            <a:pPr algn="ctr"/>
            <a:r>
              <a:rPr lang="ru-RU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Кто же это?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57620" y="4286256"/>
            <a:ext cx="4214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Впиши ответ  в  сетку кроссворда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00496" y="4929198"/>
            <a:ext cx="4214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hlinkClick r:id="rId2" action="ppaction://hlinksldjump"/>
              </a:rPr>
              <a:t>А теперь проверь себя…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4198938" y="5929313"/>
            <a:ext cx="603250" cy="357187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</a:rPr>
              <a:t>я</a:t>
            </a:r>
          </a:p>
        </p:txBody>
      </p:sp>
      <p:grpSp>
        <p:nvGrpSpPr>
          <p:cNvPr id="2" name="Группа 80"/>
          <p:cNvGrpSpPr/>
          <p:nvPr/>
        </p:nvGrpSpPr>
        <p:grpSpPr>
          <a:xfrm>
            <a:off x="571500" y="214313"/>
            <a:ext cx="7858125" cy="5715000"/>
            <a:chOff x="571500" y="214313"/>
            <a:chExt cx="7858125" cy="5715000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4198938" y="57150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и</a:t>
              </a: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4198938" y="214313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solidFill>
                    <a:srgbClr val="FF0000"/>
                  </a:solidFill>
                </a:rPr>
                <a:t>ж</a:t>
              </a: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4198938" y="92868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>
                  <a:solidFill>
                    <a:srgbClr val="002060"/>
                  </a:solidFill>
                </a:rPr>
                <a:t>2)</a:t>
              </a:r>
              <a:r>
                <a:rPr lang="ru-RU" dirty="0">
                  <a:solidFill>
                    <a:srgbClr val="FF0000"/>
                  </a:solidFill>
                </a:rPr>
                <a:t>в</a:t>
              </a:r>
              <a:endParaRPr lang="ru-RU" sz="1400" dirty="0">
                <a:solidFill>
                  <a:srgbClr val="002060"/>
                </a:solidFill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4198938" y="128587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о</a:t>
              </a: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4198938" y="1643063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т</a:t>
              </a: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4198938" y="200025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н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198938" y="271462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й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4198938" y="235743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ы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4198324" y="3071810"/>
              <a:ext cx="604475" cy="357190"/>
            </a:xfrm>
            <a:prstGeom prst="rect">
              <a:avLst/>
            </a:prstGeom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3B21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4198938" y="342900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solidFill>
                    <a:srgbClr val="002060"/>
                  </a:solidFill>
                </a:rPr>
                <a:t>8)</a:t>
              </a:r>
              <a:r>
                <a:rPr lang="ru-RU" b="1" dirty="0">
                  <a:solidFill>
                    <a:srgbClr val="FF0000"/>
                  </a:solidFill>
                </a:rPr>
                <a:t>м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4198938" y="414337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р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4198938" y="378618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и</a:t>
              </a: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4198324" y="4500570"/>
              <a:ext cx="604475" cy="357190"/>
            </a:xfrm>
            <a:prstGeom prst="rect">
              <a:avLst/>
            </a:prstGeom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3B21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4198938" y="485775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rgbClr val="002060"/>
                  </a:solidFill>
                </a:rPr>
                <a:t>11)</a:t>
              </a:r>
              <a:r>
                <a:rPr lang="ru-RU" b="1" dirty="0">
                  <a:solidFill>
                    <a:srgbClr val="FF0000"/>
                  </a:solidFill>
                </a:rPr>
                <a:t>к</a:t>
              </a:r>
              <a:endParaRPr lang="ru-RU" sz="1000" b="1" dirty="0">
                <a:solidFill>
                  <a:srgbClr val="002060"/>
                </a:solidFill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4198938" y="521493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р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4198938" y="557212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а</a:t>
              </a: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3594100" y="57150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solidFill>
                    <a:srgbClr val="002060"/>
                  </a:solidFill>
                </a:rPr>
                <a:t>1)</a:t>
              </a:r>
              <a:r>
                <a:rPr lang="ru-RU" sz="1400" b="1" dirty="0" smtClean="0">
                  <a:solidFill>
                    <a:srgbClr val="FF0000"/>
                  </a:solidFill>
                </a:rPr>
                <a:t>л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5407025" y="57150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а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4802188" y="57150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с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5407025" y="92868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л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4802188" y="92868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о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6011863" y="92868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к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2989263" y="1643063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р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3594100" y="1643063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о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5407025" y="128587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ь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4802188" y="128587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с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3594100" y="128587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solidFill>
                    <a:srgbClr val="002060"/>
                  </a:solidFill>
                </a:rPr>
                <a:t>3)</a:t>
              </a:r>
              <a:r>
                <a:rPr lang="ru-RU" sz="1400" b="1" dirty="0" smtClean="0">
                  <a:solidFill>
                    <a:srgbClr val="FF0000"/>
                  </a:solidFill>
                </a:rPr>
                <a:t>л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2384425" y="1643063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solidFill>
                    <a:srgbClr val="002060"/>
                  </a:solidFill>
                </a:rPr>
                <a:t>4)</a:t>
              </a:r>
              <a:r>
                <a:rPr lang="ru-RU" sz="1400" b="1" dirty="0" smtClean="0">
                  <a:solidFill>
                    <a:srgbClr val="FF0000"/>
                  </a:solidFill>
                </a:rPr>
                <a:t>к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989263" y="200025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л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2384425" y="200025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solidFill>
                    <a:srgbClr val="002060"/>
                  </a:solidFill>
                </a:rPr>
                <a:t>5)</a:t>
              </a:r>
              <a:r>
                <a:rPr lang="ru-RU" sz="1400" b="1" dirty="0" smtClean="0">
                  <a:solidFill>
                    <a:srgbClr val="FF0000"/>
                  </a:solidFill>
                </a:rPr>
                <a:t>о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3594100" y="200025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е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4802188" y="200025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ь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3594100" y="235743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solidFill>
                    <a:srgbClr val="002060"/>
                  </a:solidFill>
                </a:rPr>
                <a:t>6)</a:t>
              </a: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5407025" y="235743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4802188" y="235743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5407025" y="271462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6011863" y="271462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4802188" y="271462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2989263" y="271462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solidFill>
                    <a:srgbClr val="002060"/>
                  </a:solidFill>
                </a:rPr>
                <a:t>7)</a:t>
              </a:r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3594100" y="271462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4802188" y="342900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5407025" y="342900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6616700" y="342900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6011863" y="342900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8" name="Прямоугольник 57"/>
            <p:cNvSpPr/>
            <p:nvPr/>
          </p:nvSpPr>
          <p:spPr>
            <a:xfrm>
              <a:off x="7824788" y="342900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9" name="Прямоугольник 58"/>
            <p:cNvSpPr/>
            <p:nvPr/>
          </p:nvSpPr>
          <p:spPr>
            <a:xfrm>
              <a:off x="7219950" y="342900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0" name="Прямоугольник 59"/>
            <p:cNvSpPr/>
            <p:nvPr/>
          </p:nvSpPr>
          <p:spPr>
            <a:xfrm>
              <a:off x="3594100" y="378618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2989263" y="378618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2" name="Прямоугольник 61"/>
            <p:cNvSpPr/>
            <p:nvPr/>
          </p:nvSpPr>
          <p:spPr>
            <a:xfrm>
              <a:off x="1176338" y="378618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3" name="Прямоугольник 62"/>
            <p:cNvSpPr/>
            <p:nvPr/>
          </p:nvSpPr>
          <p:spPr>
            <a:xfrm>
              <a:off x="2384425" y="378618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4" name="Прямоугольник 63"/>
            <p:cNvSpPr/>
            <p:nvPr/>
          </p:nvSpPr>
          <p:spPr>
            <a:xfrm>
              <a:off x="1781175" y="378618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5" name="Прямоугольник 64"/>
            <p:cNvSpPr/>
            <p:nvPr/>
          </p:nvSpPr>
          <p:spPr>
            <a:xfrm>
              <a:off x="571500" y="378618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rgbClr val="002060"/>
                  </a:solidFill>
                </a:rPr>
                <a:t>9)</a:t>
              </a:r>
            </a:p>
          </p:txBody>
        </p:sp>
        <p:sp>
          <p:nvSpPr>
            <p:cNvPr id="66" name="Прямоугольник 65"/>
            <p:cNvSpPr/>
            <p:nvPr/>
          </p:nvSpPr>
          <p:spPr>
            <a:xfrm>
              <a:off x="2384425" y="414337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rgbClr val="002060"/>
                  </a:solidFill>
                </a:rPr>
                <a:t>10)</a:t>
              </a:r>
            </a:p>
          </p:txBody>
        </p:sp>
        <p:sp>
          <p:nvSpPr>
            <p:cNvPr id="67" name="Прямоугольник 66"/>
            <p:cNvSpPr/>
            <p:nvPr/>
          </p:nvSpPr>
          <p:spPr>
            <a:xfrm>
              <a:off x="2989263" y="414337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8" name="Прямоугольник 67"/>
            <p:cNvSpPr/>
            <p:nvPr/>
          </p:nvSpPr>
          <p:spPr>
            <a:xfrm>
              <a:off x="3594100" y="414337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9" name="Прямоугольник 68"/>
            <p:cNvSpPr/>
            <p:nvPr/>
          </p:nvSpPr>
          <p:spPr>
            <a:xfrm>
              <a:off x="4802188" y="414337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0" name="Прямоугольник 69"/>
            <p:cNvSpPr/>
            <p:nvPr/>
          </p:nvSpPr>
          <p:spPr>
            <a:xfrm>
              <a:off x="4802188" y="485775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1" name="Прямоугольник 70"/>
            <p:cNvSpPr/>
            <p:nvPr/>
          </p:nvSpPr>
          <p:spPr>
            <a:xfrm>
              <a:off x="5407025" y="485775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2" name="Прямоугольник 71"/>
            <p:cNvSpPr/>
            <p:nvPr/>
          </p:nvSpPr>
          <p:spPr>
            <a:xfrm>
              <a:off x="6011863" y="485775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3" name="Прямоугольник 72"/>
            <p:cNvSpPr/>
            <p:nvPr/>
          </p:nvSpPr>
          <p:spPr>
            <a:xfrm>
              <a:off x="6616700" y="485775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4" name="Прямоугольник 73"/>
            <p:cNvSpPr/>
            <p:nvPr/>
          </p:nvSpPr>
          <p:spPr>
            <a:xfrm>
              <a:off x="4802188" y="521493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5" name="Прямоугольник 74"/>
            <p:cNvSpPr/>
            <p:nvPr/>
          </p:nvSpPr>
          <p:spPr>
            <a:xfrm>
              <a:off x="2989263" y="521493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rgbClr val="002060"/>
                  </a:solidFill>
                </a:rPr>
                <a:t>12)</a:t>
              </a:r>
            </a:p>
          </p:txBody>
        </p:sp>
        <p:sp>
          <p:nvSpPr>
            <p:cNvPr id="76" name="Прямоугольник 75"/>
            <p:cNvSpPr/>
            <p:nvPr/>
          </p:nvSpPr>
          <p:spPr>
            <a:xfrm>
              <a:off x="3594100" y="521493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7" name="Прямоугольник 76"/>
            <p:cNvSpPr/>
            <p:nvPr/>
          </p:nvSpPr>
          <p:spPr>
            <a:xfrm>
              <a:off x="3594100" y="557212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8" name="Прямоугольник 77"/>
            <p:cNvSpPr/>
            <p:nvPr/>
          </p:nvSpPr>
          <p:spPr>
            <a:xfrm>
              <a:off x="1781175" y="557212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rgbClr val="002060"/>
                  </a:solidFill>
                </a:rPr>
                <a:t>13)</a:t>
              </a:r>
            </a:p>
          </p:txBody>
        </p:sp>
        <p:sp>
          <p:nvSpPr>
            <p:cNvPr id="79" name="Прямоугольник 78"/>
            <p:cNvSpPr/>
            <p:nvPr/>
          </p:nvSpPr>
          <p:spPr>
            <a:xfrm>
              <a:off x="2384425" y="557212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0" name="Прямоугольник 79"/>
            <p:cNvSpPr/>
            <p:nvPr/>
          </p:nvSpPr>
          <p:spPr>
            <a:xfrm>
              <a:off x="2989263" y="557212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82" name="Управляющая кнопка: назад 81">
            <a:hlinkClick r:id="rId2" action="ppaction://hlinksldjump" highlightClick="1"/>
          </p:cNvPr>
          <p:cNvSpPr/>
          <p:nvPr/>
        </p:nvSpPr>
        <p:spPr>
          <a:xfrm>
            <a:off x="8143875" y="6143625"/>
            <a:ext cx="714375" cy="500063"/>
          </a:xfrm>
          <a:prstGeom prst="actionButtonBackPrevious">
            <a:avLst/>
          </a:prstGeom>
          <a:solidFill>
            <a:schemeClr val="tx2">
              <a:lumMod val="75000"/>
            </a:schemeClr>
          </a:solidFill>
          <a:ln>
            <a:solidFill>
              <a:srgbClr val="E5BB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1"/>
          <p:cNvSpPr txBox="1">
            <a:spLocks noChangeArrowheads="1"/>
          </p:cNvSpPr>
          <p:nvPr/>
        </p:nvSpPr>
        <p:spPr bwMode="auto">
          <a:xfrm>
            <a:off x="2571736" y="1500174"/>
            <a:ext cx="628654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6) Меньше тигра, больше  кошки,</a:t>
            </a:r>
          </a:p>
          <a:p>
            <a:r>
              <a:rPr lang="ru-RU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Над ушами кисти – рожки.</a:t>
            </a:r>
          </a:p>
          <a:p>
            <a:r>
              <a:rPr lang="ru-RU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С виду кроток, но не верь:</a:t>
            </a:r>
          </a:p>
          <a:p>
            <a:r>
              <a:rPr lang="ru-RU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Страшен в жизни этот зверь.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57620" y="4286256"/>
            <a:ext cx="4214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Впиши ответ  в  сетку кроссворда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00496" y="4929198"/>
            <a:ext cx="4214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hlinkClick r:id="rId2" action="ppaction://hlinksldjump"/>
              </a:rPr>
              <a:t>А теперь проверь себя…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4198938" y="5929313"/>
            <a:ext cx="603250" cy="357187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</a:rPr>
              <a:t>я</a:t>
            </a:r>
          </a:p>
        </p:txBody>
      </p:sp>
      <p:grpSp>
        <p:nvGrpSpPr>
          <p:cNvPr id="2" name="Группа 80"/>
          <p:cNvGrpSpPr/>
          <p:nvPr/>
        </p:nvGrpSpPr>
        <p:grpSpPr>
          <a:xfrm>
            <a:off x="571500" y="214313"/>
            <a:ext cx="7858125" cy="5715000"/>
            <a:chOff x="571500" y="214313"/>
            <a:chExt cx="7858125" cy="5715000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4198938" y="57150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и</a:t>
              </a: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4198938" y="214313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solidFill>
                    <a:srgbClr val="FF0000"/>
                  </a:solidFill>
                </a:rPr>
                <a:t>ж</a:t>
              </a: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4198938" y="92868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>
                  <a:solidFill>
                    <a:srgbClr val="002060"/>
                  </a:solidFill>
                </a:rPr>
                <a:t>2)</a:t>
              </a:r>
              <a:r>
                <a:rPr lang="ru-RU" dirty="0">
                  <a:solidFill>
                    <a:srgbClr val="FF0000"/>
                  </a:solidFill>
                </a:rPr>
                <a:t>в</a:t>
              </a:r>
              <a:endParaRPr lang="ru-RU" sz="1400" dirty="0">
                <a:solidFill>
                  <a:srgbClr val="002060"/>
                </a:solidFill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4198938" y="128587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о</a:t>
              </a: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4198938" y="1643063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т</a:t>
              </a: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4198938" y="200025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н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198938" y="271462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й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4198938" y="235743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ы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4198324" y="3071810"/>
              <a:ext cx="604475" cy="357190"/>
            </a:xfrm>
            <a:prstGeom prst="rect">
              <a:avLst/>
            </a:prstGeom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3B21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4198938" y="342900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solidFill>
                    <a:srgbClr val="002060"/>
                  </a:solidFill>
                </a:rPr>
                <a:t>8)</a:t>
              </a:r>
              <a:r>
                <a:rPr lang="ru-RU" b="1" dirty="0">
                  <a:solidFill>
                    <a:srgbClr val="FF0000"/>
                  </a:solidFill>
                </a:rPr>
                <a:t>м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4198938" y="414337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р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4198938" y="378618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и</a:t>
              </a: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4198324" y="4500570"/>
              <a:ext cx="604475" cy="357190"/>
            </a:xfrm>
            <a:prstGeom prst="rect">
              <a:avLst/>
            </a:prstGeom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3B21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4198938" y="485775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rgbClr val="002060"/>
                  </a:solidFill>
                </a:rPr>
                <a:t>11)</a:t>
              </a:r>
              <a:r>
                <a:rPr lang="ru-RU" b="1" dirty="0">
                  <a:solidFill>
                    <a:srgbClr val="FF0000"/>
                  </a:solidFill>
                </a:rPr>
                <a:t>к</a:t>
              </a:r>
              <a:endParaRPr lang="ru-RU" sz="1000" b="1" dirty="0">
                <a:solidFill>
                  <a:srgbClr val="002060"/>
                </a:solidFill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4198938" y="521493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р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4198938" y="557212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а</a:t>
              </a: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3594100" y="57150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solidFill>
                    <a:srgbClr val="002060"/>
                  </a:solidFill>
                </a:rPr>
                <a:t>1)</a:t>
              </a:r>
              <a:r>
                <a:rPr lang="ru-RU" sz="1400" b="1" dirty="0" smtClean="0">
                  <a:solidFill>
                    <a:srgbClr val="FF0000"/>
                  </a:solidFill>
                </a:rPr>
                <a:t>л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5407025" y="57150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а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4802188" y="57150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с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5407025" y="92868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л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4802188" y="92868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о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6011863" y="92868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к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2989263" y="1643063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р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3594100" y="1643063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о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5407025" y="128587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ь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4802188" y="128587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с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3594100" y="128587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solidFill>
                    <a:srgbClr val="002060"/>
                  </a:solidFill>
                </a:rPr>
                <a:t>3)</a:t>
              </a:r>
              <a:r>
                <a:rPr lang="ru-RU" sz="1400" b="1" dirty="0" smtClean="0">
                  <a:solidFill>
                    <a:srgbClr val="FF0000"/>
                  </a:solidFill>
                </a:rPr>
                <a:t>л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2384425" y="1643063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solidFill>
                    <a:srgbClr val="002060"/>
                  </a:solidFill>
                </a:rPr>
                <a:t>4)</a:t>
              </a:r>
              <a:r>
                <a:rPr lang="ru-RU" sz="1400" b="1" dirty="0" smtClean="0">
                  <a:solidFill>
                    <a:srgbClr val="FF0000"/>
                  </a:solidFill>
                </a:rPr>
                <a:t>к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989263" y="200025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л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2384425" y="200025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solidFill>
                    <a:srgbClr val="002060"/>
                  </a:solidFill>
                </a:rPr>
                <a:t>5)</a:t>
              </a:r>
              <a:r>
                <a:rPr lang="ru-RU" sz="1400" b="1" dirty="0" smtClean="0">
                  <a:solidFill>
                    <a:srgbClr val="FF0000"/>
                  </a:solidFill>
                </a:rPr>
                <a:t>о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3594100" y="200025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е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4802188" y="200025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ь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3594100" y="235743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solidFill>
                    <a:srgbClr val="002060"/>
                  </a:solidFill>
                </a:rPr>
                <a:t>6)</a:t>
              </a:r>
              <a:r>
                <a:rPr lang="ru-RU" sz="1400" b="1" dirty="0" err="1" smtClean="0">
                  <a:solidFill>
                    <a:srgbClr val="FF0000"/>
                  </a:solidFill>
                </a:rPr>
                <a:t>р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5407025" y="235743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ь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4802188" y="235743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с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5407025" y="271462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6011863" y="271462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4802188" y="271462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2989263" y="271462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solidFill>
                    <a:srgbClr val="002060"/>
                  </a:solidFill>
                </a:rPr>
                <a:t>7)</a:t>
              </a:r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3594100" y="271462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4802188" y="342900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5407025" y="342900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6616700" y="342900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6011863" y="342900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8" name="Прямоугольник 57"/>
            <p:cNvSpPr/>
            <p:nvPr/>
          </p:nvSpPr>
          <p:spPr>
            <a:xfrm>
              <a:off x="7824788" y="342900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9" name="Прямоугольник 58"/>
            <p:cNvSpPr/>
            <p:nvPr/>
          </p:nvSpPr>
          <p:spPr>
            <a:xfrm>
              <a:off x="7219950" y="342900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0" name="Прямоугольник 59"/>
            <p:cNvSpPr/>
            <p:nvPr/>
          </p:nvSpPr>
          <p:spPr>
            <a:xfrm>
              <a:off x="3594100" y="378618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2989263" y="378618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2" name="Прямоугольник 61"/>
            <p:cNvSpPr/>
            <p:nvPr/>
          </p:nvSpPr>
          <p:spPr>
            <a:xfrm>
              <a:off x="1176338" y="378618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3" name="Прямоугольник 62"/>
            <p:cNvSpPr/>
            <p:nvPr/>
          </p:nvSpPr>
          <p:spPr>
            <a:xfrm>
              <a:off x="2384425" y="378618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4" name="Прямоугольник 63"/>
            <p:cNvSpPr/>
            <p:nvPr/>
          </p:nvSpPr>
          <p:spPr>
            <a:xfrm>
              <a:off x="1781175" y="378618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5" name="Прямоугольник 64"/>
            <p:cNvSpPr/>
            <p:nvPr/>
          </p:nvSpPr>
          <p:spPr>
            <a:xfrm>
              <a:off x="571500" y="378618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rgbClr val="002060"/>
                  </a:solidFill>
                </a:rPr>
                <a:t>9)</a:t>
              </a:r>
            </a:p>
          </p:txBody>
        </p:sp>
        <p:sp>
          <p:nvSpPr>
            <p:cNvPr id="66" name="Прямоугольник 65"/>
            <p:cNvSpPr/>
            <p:nvPr/>
          </p:nvSpPr>
          <p:spPr>
            <a:xfrm>
              <a:off x="2384425" y="414337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rgbClr val="002060"/>
                  </a:solidFill>
                </a:rPr>
                <a:t>10)</a:t>
              </a:r>
            </a:p>
          </p:txBody>
        </p:sp>
        <p:sp>
          <p:nvSpPr>
            <p:cNvPr id="67" name="Прямоугольник 66"/>
            <p:cNvSpPr/>
            <p:nvPr/>
          </p:nvSpPr>
          <p:spPr>
            <a:xfrm>
              <a:off x="2989263" y="414337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8" name="Прямоугольник 67"/>
            <p:cNvSpPr/>
            <p:nvPr/>
          </p:nvSpPr>
          <p:spPr>
            <a:xfrm>
              <a:off x="3594100" y="414337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9" name="Прямоугольник 68"/>
            <p:cNvSpPr/>
            <p:nvPr/>
          </p:nvSpPr>
          <p:spPr>
            <a:xfrm>
              <a:off x="4802188" y="414337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0" name="Прямоугольник 69"/>
            <p:cNvSpPr/>
            <p:nvPr/>
          </p:nvSpPr>
          <p:spPr>
            <a:xfrm>
              <a:off x="4802188" y="485775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1" name="Прямоугольник 70"/>
            <p:cNvSpPr/>
            <p:nvPr/>
          </p:nvSpPr>
          <p:spPr>
            <a:xfrm>
              <a:off x="5407025" y="485775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2" name="Прямоугольник 71"/>
            <p:cNvSpPr/>
            <p:nvPr/>
          </p:nvSpPr>
          <p:spPr>
            <a:xfrm>
              <a:off x="6011863" y="485775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3" name="Прямоугольник 72"/>
            <p:cNvSpPr/>
            <p:nvPr/>
          </p:nvSpPr>
          <p:spPr>
            <a:xfrm>
              <a:off x="6616700" y="485775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4" name="Прямоугольник 73"/>
            <p:cNvSpPr/>
            <p:nvPr/>
          </p:nvSpPr>
          <p:spPr>
            <a:xfrm>
              <a:off x="4802188" y="521493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5" name="Прямоугольник 74"/>
            <p:cNvSpPr/>
            <p:nvPr/>
          </p:nvSpPr>
          <p:spPr>
            <a:xfrm>
              <a:off x="2989263" y="521493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rgbClr val="002060"/>
                  </a:solidFill>
                </a:rPr>
                <a:t>12)</a:t>
              </a:r>
            </a:p>
          </p:txBody>
        </p:sp>
        <p:sp>
          <p:nvSpPr>
            <p:cNvPr id="76" name="Прямоугольник 75"/>
            <p:cNvSpPr/>
            <p:nvPr/>
          </p:nvSpPr>
          <p:spPr>
            <a:xfrm>
              <a:off x="3594100" y="521493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7" name="Прямоугольник 76"/>
            <p:cNvSpPr/>
            <p:nvPr/>
          </p:nvSpPr>
          <p:spPr>
            <a:xfrm>
              <a:off x="3594100" y="557212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8" name="Прямоугольник 77"/>
            <p:cNvSpPr/>
            <p:nvPr/>
          </p:nvSpPr>
          <p:spPr>
            <a:xfrm>
              <a:off x="1781175" y="557212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rgbClr val="002060"/>
                  </a:solidFill>
                </a:rPr>
                <a:t>13)</a:t>
              </a:r>
            </a:p>
          </p:txBody>
        </p:sp>
        <p:sp>
          <p:nvSpPr>
            <p:cNvPr id="79" name="Прямоугольник 78"/>
            <p:cNvSpPr/>
            <p:nvPr/>
          </p:nvSpPr>
          <p:spPr>
            <a:xfrm>
              <a:off x="2384425" y="557212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0" name="Прямоугольник 79"/>
            <p:cNvSpPr/>
            <p:nvPr/>
          </p:nvSpPr>
          <p:spPr>
            <a:xfrm>
              <a:off x="2989263" y="557212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82" name="Управляющая кнопка: назад 81">
            <a:hlinkClick r:id="rId2" action="ppaction://hlinksldjump" highlightClick="1"/>
          </p:cNvPr>
          <p:cNvSpPr/>
          <p:nvPr/>
        </p:nvSpPr>
        <p:spPr>
          <a:xfrm>
            <a:off x="8143875" y="6143625"/>
            <a:ext cx="714375" cy="500063"/>
          </a:xfrm>
          <a:prstGeom prst="actionButtonBackPrevious">
            <a:avLst/>
          </a:prstGeom>
          <a:solidFill>
            <a:schemeClr val="tx2">
              <a:lumMod val="75000"/>
            </a:schemeClr>
          </a:solidFill>
          <a:ln>
            <a:solidFill>
              <a:srgbClr val="E5BB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Box 1"/>
          <p:cNvSpPr txBox="1">
            <a:spLocks noChangeArrowheads="1"/>
          </p:cNvSpPr>
          <p:nvPr/>
        </p:nvSpPr>
        <p:spPr bwMode="auto">
          <a:xfrm>
            <a:off x="2571736" y="1643050"/>
            <a:ext cx="607223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7) Пушистый </a:t>
            </a:r>
            <a:r>
              <a:rPr lang="ru-RU" sz="2800" b="1" i="1" dirty="0" err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ушастик</a:t>
            </a:r>
            <a:r>
              <a:rPr lang="ru-RU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</a:t>
            </a:r>
            <a:endParaRPr lang="ru-RU" sz="2800" b="1" i="1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от </a:t>
            </a:r>
            <a:r>
              <a:rPr lang="ru-RU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волка бежит,</a:t>
            </a:r>
          </a:p>
          <a:p>
            <a:pPr algn="ctr"/>
            <a:r>
              <a:rPr lang="ru-RU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Коротенький хвостик </a:t>
            </a:r>
            <a:endParaRPr lang="ru-RU" sz="2800" b="1" i="1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от </a:t>
            </a:r>
            <a:r>
              <a:rPr lang="ru-RU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страха </a:t>
            </a:r>
            <a:r>
              <a:rPr lang="ru-RU" sz="28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дрожит.</a:t>
            </a:r>
            <a:endParaRPr lang="ru-RU" sz="2800" b="1" i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57620" y="4286256"/>
            <a:ext cx="4214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Впиши ответ  в  сетку кроссворда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00496" y="4929198"/>
            <a:ext cx="4214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hlinkClick r:id="rId2" action="ppaction://hlinksldjump"/>
              </a:rPr>
              <a:t>А теперь проверь себя…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4198938" y="5929313"/>
            <a:ext cx="603250" cy="357187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</a:rPr>
              <a:t>я</a:t>
            </a:r>
          </a:p>
        </p:txBody>
      </p:sp>
      <p:grpSp>
        <p:nvGrpSpPr>
          <p:cNvPr id="2" name="Группа 80"/>
          <p:cNvGrpSpPr/>
          <p:nvPr/>
        </p:nvGrpSpPr>
        <p:grpSpPr>
          <a:xfrm>
            <a:off x="571500" y="214313"/>
            <a:ext cx="7858125" cy="5715000"/>
            <a:chOff x="571500" y="214313"/>
            <a:chExt cx="7858125" cy="5715000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4198938" y="57150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и</a:t>
              </a: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4198938" y="214313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solidFill>
                    <a:srgbClr val="FF0000"/>
                  </a:solidFill>
                </a:rPr>
                <a:t>ж</a:t>
              </a: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4198938" y="92868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>
                  <a:solidFill>
                    <a:srgbClr val="002060"/>
                  </a:solidFill>
                </a:rPr>
                <a:t>2)</a:t>
              </a:r>
              <a:r>
                <a:rPr lang="ru-RU" dirty="0">
                  <a:solidFill>
                    <a:srgbClr val="FF0000"/>
                  </a:solidFill>
                </a:rPr>
                <a:t>в</a:t>
              </a:r>
              <a:endParaRPr lang="ru-RU" sz="1400" dirty="0">
                <a:solidFill>
                  <a:srgbClr val="002060"/>
                </a:solidFill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4198938" y="128587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о</a:t>
              </a: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4198938" y="1643063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т</a:t>
              </a: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4198938" y="200025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н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198938" y="271462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й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4198938" y="235743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ы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4198324" y="3071810"/>
              <a:ext cx="604475" cy="357190"/>
            </a:xfrm>
            <a:prstGeom prst="rect">
              <a:avLst/>
            </a:prstGeom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3B21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4198938" y="342900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solidFill>
                    <a:srgbClr val="002060"/>
                  </a:solidFill>
                </a:rPr>
                <a:t>8)</a:t>
              </a:r>
              <a:r>
                <a:rPr lang="ru-RU" b="1" dirty="0">
                  <a:solidFill>
                    <a:srgbClr val="FF0000"/>
                  </a:solidFill>
                </a:rPr>
                <a:t>м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4198938" y="414337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р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4198938" y="378618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и</a:t>
              </a: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4198324" y="4500570"/>
              <a:ext cx="604475" cy="357190"/>
            </a:xfrm>
            <a:prstGeom prst="rect">
              <a:avLst/>
            </a:prstGeom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3B21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4198938" y="485775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rgbClr val="002060"/>
                  </a:solidFill>
                </a:rPr>
                <a:t>11)</a:t>
              </a:r>
              <a:r>
                <a:rPr lang="ru-RU" b="1" dirty="0">
                  <a:solidFill>
                    <a:srgbClr val="FF0000"/>
                  </a:solidFill>
                </a:rPr>
                <a:t>к</a:t>
              </a:r>
              <a:endParaRPr lang="ru-RU" sz="1000" b="1" dirty="0">
                <a:solidFill>
                  <a:srgbClr val="002060"/>
                </a:solidFill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4198938" y="521493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р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4198938" y="557212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а</a:t>
              </a: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3594100" y="57150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solidFill>
                    <a:srgbClr val="002060"/>
                  </a:solidFill>
                </a:rPr>
                <a:t>1)</a:t>
              </a:r>
              <a:r>
                <a:rPr lang="ru-RU" sz="1400" b="1" dirty="0" smtClean="0">
                  <a:solidFill>
                    <a:srgbClr val="FF0000"/>
                  </a:solidFill>
                </a:rPr>
                <a:t>л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5407025" y="57150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а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4802188" y="57150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с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5407025" y="92868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л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4802188" y="92868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о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6011863" y="92868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к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2989263" y="1643063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р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3594100" y="1643063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о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5407025" y="128587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ь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4802188" y="128587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с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3594100" y="128587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solidFill>
                    <a:srgbClr val="002060"/>
                  </a:solidFill>
                </a:rPr>
                <a:t>3)</a:t>
              </a:r>
              <a:r>
                <a:rPr lang="ru-RU" sz="1400" b="1" dirty="0" smtClean="0">
                  <a:solidFill>
                    <a:srgbClr val="FF0000"/>
                  </a:solidFill>
                </a:rPr>
                <a:t>л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2384425" y="1643063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solidFill>
                    <a:srgbClr val="002060"/>
                  </a:solidFill>
                </a:rPr>
                <a:t>4)</a:t>
              </a:r>
              <a:r>
                <a:rPr lang="ru-RU" sz="1400" b="1" dirty="0" smtClean="0">
                  <a:solidFill>
                    <a:srgbClr val="FF0000"/>
                  </a:solidFill>
                </a:rPr>
                <a:t>к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989263" y="200025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л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2384425" y="200025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solidFill>
                    <a:srgbClr val="002060"/>
                  </a:solidFill>
                </a:rPr>
                <a:t>5)</a:t>
              </a:r>
              <a:r>
                <a:rPr lang="ru-RU" sz="1400" b="1" dirty="0" smtClean="0">
                  <a:solidFill>
                    <a:srgbClr val="FF0000"/>
                  </a:solidFill>
                </a:rPr>
                <a:t>о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3594100" y="200025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е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4802188" y="200025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ь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3594100" y="235743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solidFill>
                    <a:srgbClr val="002060"/>
                  </a:solidFill>
                </a:rPr>
                <a:t>6)</a:t>
              </a:r>
              <a:r>
                <a:rPr lang="ru-RU" sz="1400" b="1" dirty="0" err="1" smtClean="0">
                  <a:solidFill>
                    <a:srgbClr val="FF0000"/>
                  </a:solidFill>
                </a:rPr>
                <a:t>р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5407025" y="235743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ь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4802188" y="235743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с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5407025" y="271462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и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6011863" y="271462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к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4802188" y="271462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ч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2989263" y="271462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solidFill>
                    <a:srgbClr val="002060"/>
                  </a:solidFill>
                </a:rPr>
                <a:t>7)</a:t>
              </a:r>
              <a:r>
                <a:rPr lang="ru-RU" sz="1400" b="1" dirty="0" err="1" smtClean="0">
                  <a:solidFill>
                    <a:srgbClr val="FF0000"/>
                  </a:solidFill>
                </a:rPr>
                <a:t>з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3594100" y="271462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а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4802188" y="342900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5407025" y="342900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6616700" y="342900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6011863" y="342900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8" name="Прямоугольник 57"/>
            <p:cNvSpPr/>
            <p:nvPr/>
          </p:nvSpPr>
          <p:spPr>
            <a:xfrm>
              <a:off x="7824788" y="342900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9" name="Прямоугольник 58"/>
            <p:cNvSpPr/>
            <p:nvPr/>
          </p:nvSpPr>
          <p:spPr>
            <a:xfrm>
              <a:off x="7219950" y="342900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0" name="Прямоугольник 59"/>
            <p:cNvSpPr/>
            <p:nvPr/>
          </p:nvSpPr>
          <p:spPr>
            <a:xfrm>
              <a:off x="3594100" y="378618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2989263" y="378618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2" name="Прямоугольник 61"/>
            <p:cNvSpPr/>
            <p:nvPr/>
          </p:nvSpPr>
          <p:spPr>
            <a:xfrm>
              <a:off x="1176338" y="378618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3" name="Прямоугольник 62"/>
            <p:cNvSpPr/>
            <p:nvPr/>
          </p:nvSpPr>
          <p:spPr>
            <a:xfrm>
              <a:off x="2384425" y="378618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4" name="Прямоугольник 63"/>
            <p:cNvSpPr/>
            <p:nvPr/>
          </p:nvSpPr>
          <p:spPr>
            <a:xfrm>
              <a:off x="1781175" y="378618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5" name="Прямоугольник 64"/>
            <p:cNvSpPr/>
            <p:nvPr/>
          </p:nvSpPr>
          <p:spPr>
            <a:xfrm>
              <a:off x="571500" y="378618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rgbClr val="002060"/>
                  </a:solidFill>
                </a:rPr>
                <a:t>9)</a:t>
              </a:r>
            </a:p>
          </p:txBody>
        </p:sp>
        <p:sp>
          <p:nvSpPr>
            <p:cNvPr id="66" name="Прямоугольник 65"/>
            <p:cNvSpPr/>
            <p:nvPr/>
          </p:nvSpPr>
          <p:spPr>
            <a:xfrm>
              <a:off x="2384425" y="414337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rgbClr val="002060"/>
                  </a:solidFill>
                </a:rPr>
                <a:t>10)</a:t>
              </a:r>
            </a:p>
          </p:txBody>
        </p:sp>
        <p:sp>
          <p:nvSpPr>
            <p:cNvPr id="67" name="Прямоугольник 66"/>
            <p:cNvSpPr/>
            <p:nvPr/>
          </p:nvSpPr>
          <p:spPr>
            <a:xfrm>
              <a:off x="2989263" y="414337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8" name="Прямоугольник 67"/>
            <p:cNvSpPr/>
            <p:nvPr/>
          </p:nvSpPr>
          <p:spPr>
            <a:xfrm>
              <a:off x="3594100" y="414337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9" name="Прямоугольник 68"/>
            <p:cNvSpPr/>
            <p:nvPr/>
          </p:nvSpPr>
          <p:spPr>
            <a:xfrm>
              <a:off x="4802188" y="414337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0" name="Прямоугольник 69"/>
            <p:cNvSpPr/>
            <p:nvPr/>
          </p:nvSpPr>
          <p:spPr>
            <a:xfrm>
              <a:off x="4802188" y="485775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1" name="Прямоугольник 70"/>
            <p:cNvSpPr/>
            <p:nvPr/>
          </p:nvSpPr>
          <p:spPr>
            <a:xfrm>
              <a:off x="5407025" y="485775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2" name="Прямоугольник 71"/>
            <p:cNvSpPr/>
            <p:nvPr/>
          </p:nvSpPr>
          <p:spPr>
            <a:xfrm>
              <a:off x="6011863" y="485775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3" name="Прямоугольник 72"/>
            <p:cNvSpPr/>
            <p:nvPr/>
          </p:nvSpPr>
          <p:spPr>
            <a:xfrm>
              <a:off x="6616700" y="485775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4" name="Прямоугольник 73"/>
            <p:cNvSpPr/>
            <p:nvPr/>
          </p:nvSpPr>
          <p:spPr>
            <a:xfrm>
              <a:off x="4802188" y="521493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5" name="Прямоугольник 74"/>
            <p:cNvSpPr/>
            <p:nvPr/>
          </p:nvSpPr>
          <p:spPr>
            <a:xfrm>
              <a:off x="2989263" y="521493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rgbClr val="002060"/>
                  </a:solidFill>
                </a:rPr>
                <a:t>12)</a:t>
              </a:r>
            </a:p>
          </p:txBody>
        </p:sp>
        <p:sp>
          <p:nvSpPr>
            <p:cNvPr id="76" name="Прямоугольник 75"/>
            <p:cNvSpPr/>
            <p:nvPr/>
          </p:nvSpPr>
          <p:spPr>
            <a:xfrm>
              <a:off x="3594100" y="521493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7" name="Прямоугольник 76"/>
            <p:cNvSpPr/>
            <p:nvPr/>
          </p:nvSpPr>
          <p:spPr>
            <a:xfrm>
              <a:off x="3594100" y="557212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8" name="Прямоугольник 77"/>
            <p:cNvSpPr/>
            <p:nvPr/>
          </p:nvSpPr>
          <p:spPr>
            <a:xfrm>
              <a:off x="1781175" y="557212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rgbClr val="002060"/>
                  </a:solidFill>
                </a:rPr>
                <a:t>13)</a:t>
              </a:r>
            </a:p>
          </p:txBody>
        </p:sp>
        <p:sp>
          <p:nvSpPr>
            <p:cNvPr id="79" name="Прямоугольник 78"/>
            <p:cNvSpPr/>
            <p:nvPr/>
          </p:nvSpPr>
          <p:spPr>
            <a:xfrm>
              <a:off x="2384425" y="557212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0" name="Прямоугольник 79"/>
            <p:cNvSpPr/>
            <p:nvPr/>
          </p:nvSpPr>
          <p:spPr>
            <a:xfrm>
              <a:off x="2989263" y="557212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82" name="Управляющая кнопка: назад 81">
            <a:hlinkClick r:id="rId2" action="ppaction://hlinksldjump" highlightClick="1"/>
          </p:cNvPr>
          <p:cNvSpPr/>
          <p:nvPr/>
        </p:nvSpPr>
        <p:spPr>
          <a:xfrm>
            <a:off x="8143875" y="6143625"/>
            <a:ext cx="714375" cy="500063"/>
          </a:xfrm>
          <a:prstGeom prst="actionButtonBackPrevious">
            <a:avLst/>
          </a:prstGeom>
          <a:solidFill>
            <a:schemeClr val="tx2">
              <a:lumMod val="75000"/>
            </a:schemeClr>
          </a:solidFill>
          <a:ln>
            <a:solidFill>
              <a:srgbClr val="E5BB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Box 6"/>
          <p:cNvSpPr txBox="1">
            <a:spLocks noChangeArrowheads="1"/>
          </p:cNvSpPr>
          <p:nvPr/>
        </p:nvSpPr>
        <p:spPr bwMode="auto">
          <a:xfrm>
            <a:off x="2428860" y="1643050"/>
            <a:ext cx="6357955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8) Он в берлоге спит зимой</a:t>
            </a:r>
          </a:p>
          <a:p>
            <a:pPr algn="ctr"/>
            <a:r>
              <a:rPr lang="ru-RU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Под большущею сосной.</a:t>
            </a:r>
          </a:p>
          <a:p>
            <a:pPr algn="ctr"/>
            <a:r>
              <a:rPr lang="ru-RU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А когда придёт весна,</a:t>
            </a:r>
          </a:p>
          <a:p>
            <a:pPr algn="ctr"/>
            <a:r>
              <a:rPr lang="ru-RU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Просыпается от сна.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57620" y="4286256"/>
            <a:ext cx="4214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Впиши ответ  в  сетку кроссворда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00496" y="4929198"/>
            <a:ext cx="4214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hlinkClick r:id="rId2" action="ppaction://hlinksldjump"/>
              </a:rPr>
              <a:t>А теперь проверь себя…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4198938" y="5929313"/>
            <a:ext cx="603250" cy="357187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</a:rPr>
              <a:t>я</a:t>
            </a:r>
          </a:p>
        </p:txBody>
      </p:sp>
      <p:grpSp>
        <p:nvGrpSpPr>
          <p:cNvPr id="2" name="Группа 80"/>
          <p:cNvGrpSpPr/>
          <p:nvPr/>
        </p:nvGrpSpPr>
        <p:grpSpPr>
          <a:xfrm>
            <a:off x="571500" y="214313"/>
            <a:ext cx="7858125" cy="5715000"/>
            <a:chOff x="571500" y="214313"/>
            <a:chExt cx="7858125" cy="5715000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4198938" y="57150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и</a:t>
              </a: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4198938" y="214313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solidFill>
                    <a:srgbClr val="FF0000"/>
                  </a:solidFill>
                </a:rPr>
                <a:t>ж</a:t>
              </a: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4198938" y="92868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>
                  <a:solidFill>
                    <a:srgbClr val="002060"/>
                  </a:solidFill>
                </a:rPr>
                <a:t>2)</a:t>
              </a:r>
              <a:r>
                <a:rPr lang="ru-RU" dirty="0">
                  <a:solidFill>
                    <a:srgbClr val="FF0000"/>
                  </a:solidFill>
                </a:rPr>
                <a:t>в</a:t>
              </a:r>
              <a:endParaRPr lang="ru-RU" sz="1400" dirty="0">
                <a:solidFill>
                  <a:srgbClr val="002060"/>
                </a:solidFill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4198938" y="128587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о</a:t>
              </a: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4198938" y="1643063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т</a:t>
              </a: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4198938" y="200025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н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198938" y="271462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й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4198938" y="235743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ы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4198324" y="3071810"/>
              <a:ext cx="604475" cy="357190"/>
            </a:xfrm>
            <a:prstGeom prst="rect">
              <a:avLst/>
            </a:prstGeom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3B21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4198938" y="342900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solidFill>
                    <a:srgbClr val="002060"/>
                  </a:solidFill>
                </a:rPr>
                <a:t>8)</a:t>
              </a:r>
              <a:r>
                <a:rPr lang="ru-RU" b="1" dirty="0">
                  <a:solidFill>
                    <a:srgbClr val="FF0000"/>
                  </a:solidFill>
                </a:rPr>
                <a:t>м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4198938" y="414337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р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4198938" y="378618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и</a:t>
              </a: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4198324" y="4500570"/>
              <a:ext cx="604475" cy="357190"/>
            </a:xfrm>
            <a:prstGeom prst="rect">
              <a:avLst/>
            </a:prstGeom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3B21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4198938" y="485775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rgbClr val="002060"/>
                  </a:solidFill>
                </a:rPr>
                <a:t>11)</a:t>
              </a:r>
              <a:r>
                <a:rPr lang="ru-RU" b="1" dirty="0">
                  <a:solidFill>
                    <a:srgbClr val="FF0000"/>
                  </a:solidFill>
                </a:rPr>
                <a:t>к</a:t>
              </a:r>
              <a:endParaRPr lang="ru-RU" sz="1000" b="1" dirty="0">
                <a:solidFill>
                  <a:srgbClr val="002060"/>
                </a:solidFill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4198938" y="521493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р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4198938" y="557212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а</a:t>
              </a: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3594100" y="57150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solidFill>
                    <a:srgbClr val="002060"/>
                  </a:solidFill>
                </a:rPr>
                <a:t>1)</a:t>
              </a:r>
              <a:r>
                <a:rPr lang="ru-RU" sz="1400" b="1" dirty="0" smtClean="0">
                  <a:solidFill>
                    <a:srgbClr val="FF0000"/>
                  </a:solidFill>
                </a:rPr>
                <a:t>л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5407025" y="57150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а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4802188" y="57150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с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5407025" y="92868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л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4802188" y="92868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о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6011863" y="92868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к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2989263" y="1643063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р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3594100" y="1643063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о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5407025" y="128587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ь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4802188" y="128587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с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3594100" y="128587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solidFill>
                    <a:srgbClr val="002060"/>
                  </a:solidFill>
                </a:rPr>
                <a:t>3)</a:t>
              </a:r>
              <a:r>
                <a:rPr lang="ru-RU" sz="1400" b="1" dirty="0" smtClean="0">
                  <a:solidFill>
                    <a:srgbClr val="FF0000"/>
                  </a:solidFill>
                </a:rPr>
                <a:t>л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2384425" y="1643063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solidFill>
                    <a:srgbClr val="002060"/>
                  </a:solidFill>
                </a:rPr>
                <a:t>4)</a:t>
              </a:r>
              <a:r>
                <a:rPr lang="ru-RU" sz="1400" b="1" dirty="0" smtClean="0">
                  <a:solidFill>
                    <a:srgbClr val="FF0000"/>
                  </a:solidFill>
                </a:rPr>
                <a:t>к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989263" y="200025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л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2384425" y="200025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solidFill>
                    <a:srgbClr val="002060"/>
                  </a:solidFill>
                </a:rPr>
                <a:t>5)</a:t>
              </a:r>
              <a:r>
                <a:rPr lang="ru-RU" sz="1400" b="1" dirty="0" smtClean="0">
                  <a:solidFill>
                    <a:srgbClr val="FF0000"/>
                  </a:solidFill>
                </a:rPr>
                <a:t>о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3594100" y="200025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е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4802188" y="200025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ь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3594100" y="235743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solidFill>
                    <a:srgbClr val="002060"/>
                  </a:solidFill>
                </a:rPr>
                <a:t>6)</a:t>
              </a:r>
              <a:r>
                <a:rPr lang="ru-RU" sz="1400" b="1" dirty="0" err="1" smtClean="0">
                  <a:solidFill>
                    <a:srgbClr val="FF0000"/>
                  </a:solidFill>
                </a:rPr>
                <a:t>р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5407025" y="235743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ь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4802188" y="235743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с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5407025" y="271462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и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6011863" y="271462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к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4802188" y="271462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ч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2989263" y="271462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solidFill>
                    <a:srgbClr val="002060"/>
                  </a:solidFill>
                </a:rPr>
                <a:t>7)</a:t>
              </a:r>
              <a:r>
                <a:rPr lang="ru-RU" sz="1400" b="1" dirty="0" err="1" smtClean="0">
                  <a:solidFill>
                    <a:srgbClr val="FF0000"/>
                  </a:solidFill>
                </a:rPr>
                <a:t>з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3594100" y="271462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а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4802188" y="342900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е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5407025" y="342900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д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6616700" y="342900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е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6011863" y="342900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в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58" name="Прямоугольник 57"/>
            <p:cNvSpPr/>
            <p:nvPr/>
          </p:nvSpPr>
          <p:spPr>
            <a:xfrm>
              <a:off x="7824788" y="342900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ь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59" name="Прямоугольник 58"/>
            <p:cNvSpPr/>
            <p:nvPr/>
          </p:nvSpPr>
          <p:spPr>
            <a:xfrm>
              <a:off x="7219950" y="342900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д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60" name="Прямоугольник 59"/>
            <p:cNvSpPr/>
            <p:nvPr/>
          </p:nvSpPr>
          <p:spPr>
            <a:xfrm>
              <a:off x="3594100" y="378618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2989263" y="378618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2" name="Прямоугольник 61"/>
            <p:cNvSpPr/>
            <p:nvPr/>
          </p:nvSpPr>
          <p:spPr>
            <a:xfrm>
              <a:off x="1176338" y="378618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3" name="Прямоугольник 62"/>
            <p:cNvSpPr/>
            <p:nvPr/>
          </p:nvSpPr>
          <p:spPr>
            <a:xfrm>
              <a:off x="2384425" y="378618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4" name="Прямоугольник 63"/>
            <p:cNvSpPr/>
            <p:nvPr/>
          </p:nvSpPr>
          <p:spPr>
            <a:xfrm>
              <a:off x="1781175" y="378618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5" name="Прямоугольник 64"/>
            <p:cNvSpPr/>
            <p:nvPr/>
          </p:nvSpPr>
          <p:spPr>
            <a:xfrm>
              <a:off x="571500" y="378618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rgbClr val="002060"/>
                  </a:solidFill>
                </a:rPr>
                <a:t>9)</a:t>
              </a:r>
            </a:p>
          </p:txBody>
        </p:sp>
        <p:sp>
          <p:nvSpPr>
            <p:cNvPr id="66" name="Прямоугольник 65"/>
            <p:cNvSpPr/>
            <p:nvPr/>
          </p:nvSpPr>
          <p:spPr>
            <a:xfrm>
              <a:off x="2384425" y="414337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rgbClr val="002060"/>
                  </a:solidFill>
                </a:rPr>
                <a:t>10)</a:t>
              </a:r>
            </a:p>
          </p:txBody>
        </p:sp>
        <p:sp>
          <p:nvSpPr>
            <p:cNvPr id="67" name="Прямоугольник 66"/>
            <p:cNvSpPr/>
            <p:nvPr/>
          </p:nvSpPr>
          <p:spPr>
            <a:xfrm>
              <a:off x="2989263" y="414337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8" name="Прямоугольник 67"/>
            <p:cNvSpPr/>
            <p:nvPr/>
          </p:nvSpPr>
          <p:spPr>
            <a:xfrm>
              <a:off x="3594100" y="414337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9" name="Прямоугольник 68"/>
            <p:cNvSpPr/>
            <p:nvPr/>
          </p:nvSpPr>
          <p:spPr>
            <a:xfrm>
              <a:off x="4802188" y="414337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0" name="Прямоугольник 69"/>
            <p:cNvSpPr/>
            <p:nvPr/>
          </p:nvSpPr>
          <p:spPr>
            <a:xfrm>
              <a:off x="4802188" y="485775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1" name="Прямоугольник 70"/>
            <p:cNvSpPr/>
            <p:nvPr/>
          </p:nvSpPr>
          <p:spPr>
            <a:xfrm>
              <a:off x="5407025" y="485775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2" name="Прямоугольник 71"/>
            <p:cNvSpPr/>
            <p:nvPr/>
          </p:nvSpPr>
          <p:spPr>
            <a:xfrm>
              <a:off x="6011863" y="485775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3" name="Прямоугольник 72"/>
            <p:cNvSpPr/>
            <p:nvPr/>
          </p:nvSpPr>
          <p:spPr>
            <a:xfrm>
              <a:off x="6616700" y="485775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4" name="Прямоугольник 73"/>
            <p:cNvSpPr/>
            <p:nvPr/>
          </p:nvSpPr>
          <p:spPr>
            <a:xfrm>
              <a:off x="4802188" y="521493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5" name="Прямоугольник 74"/>
            <p:cNvSpPr/>
            <p:nvPr/>
          </p:nvSpPr>
          <p:spPr>
            <a:xfrm>
              <a:off x="2989263" y="521493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rgbClr val="002060"/>
                  </a:solidFill>
                </a:rPr>
                <a:t>12)</a:t>
              </a:r>
            </a:p>
          </p:txBody>
        </p:sp>
        <p:sp>
          <p:nvSpPr>
            <p:cNvPr id="76" name="Прямоугольник 75"/>
            <p:cNvSpPr/>
            <p:nvPr/>
          </p:nvSpPr>
          <p:spPr>
            <a:xfrm>
              <a:off x="3594100" y="521493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7" name="Прямоугольник 76"/>
            <p:cNvSpPr/>
            <p:nvPr/>
          </p:nvSpPr>
          <p:spPr>
            <a:xfrm>
              <a:off x="3594100" y="557212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8" name="Прямоугольник 77"/>
            <p:cNvSpPr/>
            <p:nvPr/>
          </p:nvSpPr>
          <p:spPr>
            <a:xfrm>
              <a:off x="1781175" y="557212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rgbClr val="002060"/>
                  </a:solidFill>
                </a:rPr>
                <a:t>13)</a:t>
              </a:r>
            </a:p>
          </p:txBody>
        </p:sp>
        <p:sp>
          <p:nvSpPr>
            <p:cNvPr id="79" name="Прямоугольник 78"/>
            <p:cNvSpPr/>
            <p:nvPr/>
          </p:nvSpPr>
          <p:spPr>
            <a:xfrm>
              <a:off x="2384425" y="557212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0" name="Прямоугольник 79"/>
            <p:cNvSpPr/>
            <p:nvPr/>
          </p:nvSpPr>
          <p:spPr>
            <a:xfrm>
              <a:off x="2989263" y="557212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82" name="Управляющая кнопка: назад 81">
            <a:hlinkClick r:id="rId2" action="ppaction://hlinksldjump" highlightClick="1"/>
          </p:cNvPr>
          <p:cNvSpPr/>
          <p:nvPr/>
        </p:nvSpPr>
        <p:spPr>
          <a:xfrm>
            <a:off x="8143875" y="6143625"/>
            <a:ext cx="714375" cy="500063"/>
          </a:xfrm>
          <a:prstGeom prst="actionButtonBackPrevious">
            <a:avLst/>
          </a:prstGeom>
          <a:solidFill>
            <a:schemeClr val="tx2">
              <a:lumMod val="75000"/>
            </a:schemeClr>
          </a:solidFill>
          <a:ln>
            <a:solidFill>
              <a:srgbClr val="E5BB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1"/>
          <p:cNvSpPr txBox="1">
            <a:spLocks noChangeArrowheads="1"/>
          </p:cNvSpPr>
          <p:nvPr/>
        </p:nvSpPr>
        <p:spPr bwMode="auto">
          <a:xfrm>
            <a:off x="500063" y="357188"/>
            <a:ext cx="785812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Как работать с кроссвордом:</a:t>
            </a:r>
          </a:p>
          <a:p>
            <a:pPr algn="ctr"/>
            <a:endParaRPr lang="ru-RU" sz="4000" u="sng" dirty="0">
              <a:solidFill>
                <a:srgbClr val="000099"/>
              </a:solidFill>
              <a:latin typeface="Constant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28794" y="3643314"/>
            <a:ext cx="7000924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dirty="0">
                <a:solidFill>
                  <a:srgbClr val="002060"/>
                </a:solidFill>
                <a:latin typeface="+mn-lt"/>
              </a:rPr>
              <a:t>-</a:t>
            </a:r>
            <a:r>
              <a:rPr lang="ru-RU" sz="3200" dirty="0">
                <a:solidFill>
                  <a:srgbClr val="000099"/>
                </a:solidFill>
                <a:latin typeface="+mn-lt"/>
              </a:rPr>
              <a:t>Когда </a:t>
            </a:r>
            <a:r>
              <a:rPr lang="ru-RU" sz="3200" dirty="0" smtClean="0">
                <a:solidFill>
                  <a:srgbClr val="000099"/>
                </a:solidFill>
                <a:latin typeface="+mn-lt"/>
              </a:rPr>
              <a:t>ответите </a:t>
            </a:r>
            <a:r>
              <a:rPr lang="ru-RU" sz="3200" dirty="0">
                <a:solidFill>
                  <a:srgbClr val="000099"/>
                </a:solidFill>
                <a:latin typeface="+mn-lt"/>
              </a:rPr>
              <a:t>на все вопросы</a:t>
            </a:r>
            <a:r>
              <a:rPr lang="ru-RU" sz="3200" dirty="0" smtClean="0">
                <a:solidFill>
                  <a:srgbClr val="000099"/>
                </a:solidFill>
                <a:latin typeface="+mn-lt"/>
              </a:rPr>
              <a:t>, еще раз проверьте и  нажмите  кнопку…</a:t>
            </a:r>
            <a:endParaRPr lang="ru-RU" sz="3200" dirty="0">
              <a:solidFill>
                <a:srgbClr val="000099"/>
              </a:solidFill>
              <a:latin typeface="+mn-lt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857752" y="4786322"/>
            <a:ext cx="2214562" cy="428625"/>
          </a:xfrm>
          <a:prstGeom prst="round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>
                <a:solidFill>
                  <a:srgbClr val="002060"/>
                </a:solidFill>
              </a:rPr>
              <a:t>Проверь себя!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43108" y="5286388"/>
            <a:ext cx="7786687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dirty="0" smtClean="0">
                <a:solidFill>
                  <a:srgbClr val="000099"/>
                </a:solidFill>
                <a:latin typeface="+mn-lt"/>
              </a:rPr>
              <a:t>Я думаю вам понравится</a:t>
            </a:r>
            <a:r>
              <a:rPr lang="ru-RU" sz="3200" dirty="0" smtClean="0">
                <a:solidFill>
                  <a:srgbClr val="000099"/>
                </a:solidFill>
                <a:latin typeface="+mn-lt"/>
                <a:sym typeface="Wingdings" pitchFamily="2" charset="2"/>
              </a:rPr>
              <a:t></a:t>
            </a:r>
            <a:r>
              <a:rPr lang="ru-RU" sz="3200" dirty="0" smtClean="0">
                <a:solidFill>
                  <a:srgbClr val="000099"/>
                </a:solidFill>
                <a:latin typeface="+mn-lt"/>
              </a:rPr>
              <a:t> </a:t>
            </a:r>
          </a:p>
          <a:p>
            <a:pPr algn="ctr">
              <a:defRPr/>
            </a:pPr>
            <a:r>
              <a:rPr lang="ru-RU" sz="3200" dirty="0" smtClean="0">
                <a:solidFill>
                  <a:srgbClr val="000099"/>
                </a:solidFill>
                <a:latin typeface="+mn-lt"/>
              </a:rPr>
              <a:t>Желаю </a:t>
            </a:r>
            <a:r>
              <a:rPr lang="ru-RU" sz="3200" dirty="0">
                <a:solidFill>
                  <a:srgbClr val="000099"/>
                </a:solidFill>
                <a:latin typeface="+mn-lt"/>
              </a:rPr>
              <a:t>удачи!!!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143044" y="1142984"/>
            <a:ext cx="70009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0099"/>
                </a:solidFill>
                <a:latin typeface="+mj-lt"/>
              </a:rPr>
              <a:t>-Для удобства работы с кроссвордом распечатайте Приложение  1  (документ </a:t>
            </a:r>
            <a:r>
              <a:rPr lang="en-US" sz="3200" dirty="0" smtClean="0">
                <a:solidFill>
                  <a:srgbClr val="000099"/>
                </a:solidFill>
                <a:latin typeface="+mj-lt"/>
              </a:rPr>
              <a:t>MS Word) </a:t>
            </a:r>
            <a:endParaRPr lang="ru-RU" sz="3200" dirty="0" smtClean="0">
              <a:solidFill>
                <a:srgbClr val="000099"/>
              </a:solidFill>
              <a:latin typeface="+mj-lt"/>
            </a:endParaRPr>
          </a:p>
          <a:p>
            <a:pPr algn="ctr"/>
            <a:r>
              <a:rPr lang="ru-RU" sz="3200" dirty="0" smtClean="0">
                <a:solidFill>
                  <a:srgbClr val="000099"/>
                </a:solidFill>
                <a:latin typeface="+mj-lt"/>
              </a:rPr>
              <a:t>- Перед работой запустите Приложение  2 (звуковой файл)</a:t>
            </a:r>
          </a:p>
          <a:p>
            <a:pPr algn="ctr"/>
            <a:endParaRPr lang="ru-RU" sz="3200" dirty="0">
              <a:solidFill>
                <a:srgbClr val="000099"/>
              </a:solidFill>
              <a:latin typeface="+mj-lt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00298" y="1643050"/>
            <a:ext cx="6215079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9)Вы их везде найдёте:</a:t>
            </a:r>
          </a:p>
          <a:p>
            <a:pPr algn="ctr"/>
            <a:r>
              <a:rPr lang="ru-RU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И на суше, и в болоте.</a:t>
            </a:r>
          </a:p>
          <a:p>
            <a:pPr algn="ctr"/>
            <a:r>
              <a:rPr lang="ru-RU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Навострите свои ушки </a:t>
            </a:r>
          </a:p>
          <a:p>
            <a:pPr algn="ctr"/>
            <a:r>
              <a:rPr lang="ru-RU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Это квакают…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57620" y="4286256"/>
            <a:ext cx="4214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Впиши ответ  в  сетку кроссворда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00496" y="4929198"/>
            <a:ext cx="4214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hlinkClick r:id="rId2" action="ppaction://hlinksldjump"/>
              </a:rPr>
              <a:t>А теперь проверь себя…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4198938" y="5929313"/>
            <a:ext cx="603250" cy="357187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</a:rPr>
              <a:t>я</a:t>
            </a:r>
          </a:p>
        </p:txBody>
      </p:sp>
      <p:grpSp>
        <p:nvGrpSpPr>
          <p:cNvPr id="2" name="Группа 80"/>
          <p:cNvGrpSpPr/>
          <p:nvPr/>
        </p:nvGrpSpPr>
        <p:grpSpPr>
          <a:xfrm>
            <a:off x="571500" y="214313"/>
            <a:ext cx="7858125" cy="5715000"/>
            <a:chOff x="571500" y="214313"/>
            <a:chExt cx="7858125" cy="5715000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4198938" y="57150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и</a:t>
              </a: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4198938" y="214313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solidFill>
                    <a:srgbClr val="FF0000"/>
                  </a:solidFill>
                </a:rPr>
                <a:t>ж</a:t>
              </a: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4198938" y="92868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>
                  <a:solidFill>
                    <a:srgbClr val="002060"/>
                  </a:solidFill>
                </a:rPr>
                <a:t>2)</a:t>
              </a:r>
              <a:r>
                <a:rPr lang="ru-RU" dirty="0">
                  <a:solidFill>
                    <a:srgbClr val="FF0000"/>
                  </a:solidFill>
                </a:rPr>
                <a:t>в</a:t>
              </a:r>
              <a:endParaRPr lang="ru-RU" sz="1400" dirty="0">
                <a:solidFill>
                  <a:srgbClr val="002060"/>
                </a:solidFill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4198938" y="128587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о</a:t>
              </a: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4198938" y="1643063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т</a:t>
              </a: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4198938" y="200025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н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198938" y="271462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й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4198938" y="235743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ы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4198324" y="3071810"/>
              <a:ext cx="604475" cy="357190"/>
            </a:xfrm>
            <a:prstGeom prst="rect">
              <a:avLst/>
            </a:prstGeom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3B21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4198938" y="342900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solidFill>
                    <a:srgbClr val="002060"/>
                  </a:solidFill>
                </a:rPr>
                <a:t>8)</a:t>
              </a:r>
              <a:r>
                <a:rPr lang="ru-RU" b="1" dirty="0">
                  <a:solidFill>
                    <a:srgbClr val="FF0000"/>
                  </a:solidFill>
                </a:rPr>
                <a:t>м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4198938" y="414337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р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4198938" y="378618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и</a:t>
              </a: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4198324" y="4500570"/>
              <a:ext cx="604475" cy="357190"/>
            </a:xfrm>
            <a:prstGeom prst="rect">
              <a:avLst/>
            </a:prstGeom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3B21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4198938" y="485775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rgbClr val="002060"/>
                  </a:solidFill>
                </a:rPr>
                <a:t>11)</a:t>
              </a:r>
              <a:r>
                <a:rPr lang="ru-RU" b="1" dirty="0">
                  <a:solidFill>
                    <a:srgbClr val="FF0000"/>
                  </a:solidFill>
                </a:rPr>
                <a:t>к</a:t>
              </a:r>
              <a:endParaRPr lang="ru-RU" sz="1000" b="1" dirty="0">
                <a:solidFill>
                  <a:srgbClr val="002060"/>
                </a:solidFill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4198938" y="521493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р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4198938" y="557212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а</a:t>
              </a: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3594100" y="57150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solidFill>
                    <a:srgbClr val="002060"/>
                  </a:solidFill>
                </a:rPr>
                <a:t>1)</a:t>
              </a:r>
              <a:r>
                <a:rPr lang="ru-RU" sz="1400" b="1" dirty="0" smtClean="0">
                  <a:solidFill>
                    <a:srgbClr val="FF0000"/>
                  </a:solidFill>
                </a:rPr>
                <a:t>л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5407025" y="57150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а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4802188" y="57150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с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5407025" y="92868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л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4802188" y="92868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о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6011863" y="92868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к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2989263" y="1643063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р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3594100" y="1643063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о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5407025" y="128587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ь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4802188" y="128587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с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3594100" y="128587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solidFill>
                    <a:srgbClr val="002060"/>
                  </a:solidFill>
                </a:rPr>
                <a:t>3)</a:t>
              </a:r>
              <a:r>
                <a:rPr lang="ru-RU" sz="1400" b="1" dirty="0" smtClean="0">
                  <a:solidFill>
                    <a:srgbClr val="FF0000"/>
                  </a:solidFill>
                </a:rPr>
                <a:t>л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2384425" y="1643063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solidFill>
                    <a:srgbClr val="002060"/>
                  </a:solidFill>
                </a:rPr>
                <a:t>4)</a:t>
              </a:r>
              <a:r>
                <a:rPr lang="ru-RU" sz="1400" b="1" dirty="0" smtClean="0">
                  <a:solidFill>
                    <a:srgbClr val="FF0000"/>
                  </a:solidFill>
                </a:rPr>
                <a:t>к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989263" y="200025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л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2384425" y="200025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solidFill>
                    <a:srgbClr val="002060"/>
                  </a:solidFill>
                </a:rPr>
                <a:t>5)</a:t>
              </a:r>
              <a:r>
                <a:rPr lang="ru-RU" sz="1400" b="1" dirty="0" smtClean="0">
                  <a:solidFill>
                    <a:srgbClr val="FF0000"/>
                  </a:solidFill>
                </a:rPr>
                <a:t>о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3594100" y="200025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е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4802188" y="200025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ь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3594100" y="235743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solidFill>
                    <a:srgbClr val="002060"/>
                  </a:solidFill>
                </a:rPr>
                <a:t>6)</a:t>
              </a:r>
              <a:r>
                <a:rPr lang="ru-RU" sz="1400" b="1" dirty="0" err="1" smtClean="0">
                  <a:solidFill>
                    <a:srgbClr val="FF0000"/>
                  </a:solidFill>
                </a:rPr>
                <a:t>р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5407025" y="235743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ь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4802188" y="235743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с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5407025" y="271462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и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6011863" y="271462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к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4802188" y="271462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ч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2989263" y="271462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solidFill>
                    <a:srgbClr val="002060"/>
                  </a:solidFill>
                </a:rPr>
                <a:t>7)</a:t>
              </a:r>
              <a:r>
                <a:rPr lang="ru-RU" sz="1400" b="1" dirty="0" err="1" smtClean="0">
                  <a:solidFill>
                    <a:srgbClr val="FF0000"/>
                  </a:solidFill>
                </a:rPr>
                <a:t>з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3594100" y="271462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а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4802188" y="342900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е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5407025" y="342900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д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6616700" y="342900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е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6011863" y="342900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в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58" name="Прямоугольник 57"/>
            <p:cNvSpPr/>
            <p:nvPr/>
          </p:nvSpPr>
          <p:spPr>
            <a:xfrm>
              <a:off x="7824788" y="342900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ь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59" name="Прямоугольник 58"/>
            <p:cNvSpPr/>
            <p:nvPr/>
          </p:nvSpPr>
          <p:spPr>
            <a:xfrm>
              <a:off x="7219950" y="342900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д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60" name="Прямоугольник 59"/>
            <p:cNvSpPr/>
            <p:nvPr/>
          </p:nvSpPr>
          <p:spPr>
            <a:xfrm>
              <a:off x="3594100" y="378618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к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2989263" y="378618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ш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62" name="Прямоугольник 61"/>
            <p:cNvSpPr/>
            <p:nvPr/>
          </p:nvSpPr>
          <p:spPr>
            <a:xfrm>
              <a:off x="1176338" y="378618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я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63" name="Прямоугольник 62"/>
            <p:cNvSpPr/>
            <p:nvPr/>
          </p:nvSpPr>
          <p:spPr>
            <a:xfrm>
              <a:off x="2384425" y="378618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у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64" name="Прямоугольник 63"/>
            <p:cNvSpPr/>
            <p:nvPr/>
          </p:nvSpPr>
          <p:spPr>
            <a:xfrm>
              <a:off x="1781175" y="378618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г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65" name="Прямоугольник 64"/>
            <p:cNvSpPr/>
            <p:nvPr/>
          </p:nvSpPr>
          <p:spPr>
            <a:xfrm>
              <a:off x="571500" y="378618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 smtClean="0">
                  <a:solidFill>
                    <a:srgbClr val="002060"/>
                  </a:solidFill>
                </a:rPr>
                <a:t>9)</a:t>
              </a:r>
              <a:r>
                <a:rPr lang="ru-RU" sz="1000" b="1" dirty="0" smtClean="0">
                  <a:solidFill>
                    <a:srgbClr val="FF0000"/>
                  </a:solidFill>
                </a:rPr>
                <a:t>л</a:t>
              </a:r>
              <a:endParaRPr lang="ru-RU" sz="1000" b="1" dirty="0">
                <a:solidFill>
                  <a:srgbClr val="002060"/>
                </a:solidFill>
              </a:endParaRPr>
            </a:p>
          </p:txBody>
        </p:sp>
        <p:sp>
          <p:nvSpPr>
            <p:cNvPr id="66" name="Прямоугольник 65"/>
            <p:cNvSpPr/>
            <p:nvPr/>
          </p:nvSpPr>
          <p:spPr>
            <a:xfrm>
              <a:off x="2384425" y="414337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rgbClr val="002060"/>
                  </a:solidFill>
                </a:rPr>
                <a:t>10)</a:t>
              </a:r>
            </a:p>
          </p:txBody>
        </p:sp>
        <p:sp>
          <p:nvSpPr>
            <p:cNvPr id="67" name="Прямоугольник 66"/>
            <p:cNvSpPr/>
            <p:nvPr/>
          </p:nvSpPr>
          <p:spPr>
            <a:xfrm>
              <a:off x="2989263" y="414337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8" name="Прямоугольник 67"/>
            <p:cNvSpPr/>
            <p:nvPr/>
          </p:nvSpPr>
          <p:spPr>
            <a:xfrm>
              <a:off x="3594100" y="414337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9" name="Прямоугольник 68"/>
            <p:cNvSpPr/>
            <p:nvPr/>
          </p:nvSpPr>
          <p:spPr>
            <a:xfrm>
              <a:off x="4802188" y="414337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0" name="Прямоугольник 69"/>
            <p:cNvSpPr/>
            <p:nvPr/>
          </p:nvSpPr>
          <p:spPr>
            <a:xfrm>
              <a:off x="4802188" y="485775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1" name="Прямоугольник 70"/>
            <p:cNvSpPr/>
            <p:nvPr/>
          </p:nvSpPr>
          <p:spPr>
            <a:xfrm>
              <a:off x="5407025" y="485775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2" name="Прямоугольник 71"/>
            <p:cNvSpPr/>
            <p:nvPr/>
          </p:nvSpPr>
          <p:spPr>
            <a:xfrm>
              <a:off x="6011863" y="485775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3" name="Прямоугольник 72"/>
            <p:cNvSpPr/>
            <p:nvPr/>
          </p:nvSpPr>
          <p:spPr>
            <a:xfrm>
              <a:off x="6616700" y="485775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4" name="Прямоугольник 73"/>
            <p:cNvSpPr/>
            <p:nvPr/>
          </p:nvSpPr>
          <p:spPr>
            <a:xfrm>
              <a:off x="4802188" y="521493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5" name="Прямоугольник 74"/>
            <p:cNvSpPr/>
            <p:nvPr/>
          </p:nvSpPr>
          <p:spPr>
            <a:xfrm>
              <a:off x="2989263" y="521493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rgbClr val="002060"/>
                  </a:solidFill>
                </a:rPr>
                <a:t>12)</a:t>
              </a:r>
            </a:p>
          </p:txBody>
        </p:sp>
        <p:sp>
          <p:nvSpPr>
            <p:cNvPr id="76" name="Прямоугольник 75"/>
            <p:cNvSpPr/>
            <p:nvPr/>
          </p:nvSpPr>
          <p:spPr>
            <a:xfrm>
              <a:off x="3594100" y="521493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7" name="Прямоугольник 76"/>
            <p:cNvSpPr/>
            <p:nvPr/>
          </p:nvSpPr>
          <p:spPr>
            <a:xfrm>
              <a:off x="3594100" y="557212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8" name="Прямоугольник 77"/>
            <p:cNvSpPr/>
            <p:nvPr/>
          </p:nvSpPr>
          <p:spPr>
            <a:xfrm>
              <a:off x="1781175" y="557212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rgbClr val="002060"/>
                  </a:solidFill>
                </a:rPr>
                <a:t>13)</a:t>
              </a:r>
            </a:p>
          </p:txBody>
        </p:sp>
        <p:sp>
          <p:nvSpPr>
            <p:cNvPr id="79" name="Прямоугольник 78"/>
            <p:cNvSpPr/>
            <p:nvPr/>
          </p:nvSpPr>
          <p:spPr>
            <a:xfrm>
              <a:off x="2384425" y="557212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0" name="Прямоугольник 79"/>
            <p:cNvSpPr/>
            <p:nvPr/>
          </p:nvSpPr>
          <p:spPr>
            <a:xfrm>
              <a:off x="2989263" y="557212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82" name="Управляющая кнопка: назад 81">
            <a:hlinkClick r:id="rId2" action="ppaction://hlinksldjump" highlightClick="1"/>
          </p:cNvPr>
          <p:cNvSpPr/>
          <p:nvPr/>
        </p:nvSpPr>
        <p:spPr>
          <a:xfrm>
            <a:off x="8143875" y="6143625"/>
            <a:ext cx="714375" cy="500063"/>
          </a:xfrm>
          <a:prstGeom prst="actionButtonBackPrevious">
            <a:avLst/>
          </a:prstGeom>
          <a:solidFill>
            <a:schemeClr val="tx2">
              <a:lumMod val="75000"/>
            </a:schemeClr>
          </a:solidFill>
          <a:ln>
            <a:solidFill>
              <a:srgbClr val="E5BB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Box 1"/>
          <p:cNvSpPr txBox="1">
            <a:spLocks noChangeArrowheads="1"/>
          </p:cNvSpPr>
          <p:nvPr/>
        </p:nvSpPr>
        <p:spPr bwMode="auto">
          <a:xfrm>
            <a:off x="2214546" y="1500174"/>
            <a:ext cx="657225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10) Есть в реке работники – </a:t>
            </a:r>
            <a:endParaRPr lang="ru-RU" sz="2800" b="1" i="1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не </a:t>
            </a:r>
            <a:r>
              <a:rPr lang="ru-RU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столяры, не плотники, </a:t>
            </a:r>
          </a:p>
          <a:p>
            <a:pPr algn="ctr"/>
            <a:r>
              <a:rPr lang="ru-RU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 А выстроят плотину – </a:t>
            </a:r>
            <a:endParaRPr lang="ru-RU" sz="2800" b="1" i="1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хоть </a:t>
            </a:r>
            <a:r>
              <a:rPr lang="ru-RU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пиши картину.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57620" y="4286256"/>
            <a:ext cx="4214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Впиши ответ  в  сетку кроссворда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00496" y="4929198"/>
            <a:ext cx="4214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hlinkClick r:id="rId2" action="ppaction://hlinksldjump"/>
              </a:rPr>
              <a:t>А теперь проверь себя…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4198938" y="5929313"/>
            <a:ext cx="603250" cy="357187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</a:rPr>
              <a:t>я</a:t>
            </a:r>
          </a:p>
        </p:txBody>
      </p:sp>
      <p:grpSp>
        <p:nvGrpSpPr>
          <p:cNvPr id="2" name="Группа 80"/>
          <p:cNvGrpSpPr/>
          <p:nvPr/>
        </p:nvGrpSpPr>
        <p:grpSpPr>
          <a:xfrm>
            <a:off x="571500" y="214313"/>
            <a:ext cx="7858125" cy="5715000"/>
            <a:chOff x="571500" y="214313"/>
            <a:chExt cx="7858125" cy="5715000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4198938" y="57150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и</a:t>
              </a: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4198938" y="214313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solidFill>
                    <a:srgbClr val="FF0000"/>
                  </a:solidFill>
                </a:rPr>
                <a:t>ж</a:t>
              </a: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4198938" y="92868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>
                  <a:solidFill>
                    <a:srgbClr val="002060"/>
                  </a:solidFill>
                </a:rPr>
                <a:t>2)</a:t>
              </a:r>
              <a:r>
                <a:rPr lang="ru-RU" dirty="0">
                  <a:solidFill>
                    <a:srgbClr val="FF0000"/>
                  </a:solidFill>
                </a:rPr>
                <a:t>в</a:t>
              </a:r>
              <a:endParaRPr lang="ru-RU" sz="1400" dirty="0">
                <a:solidFill>
                  <a:srgbClr val="002060"/>
                </a:solidFill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4198938" y="128587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о</a:t>
              </a: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4198938" y="1643063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т</a:t>
              </a: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4198938" y="200025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н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198938" y="271462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й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4198938" y="235743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ы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4198324" y="3071810"/>
              <a:ext cx="604475" cy="357190"/>
            </a:xfrm>
            <a:prstGeom prst="rect">
              <a:avLst/>
            </a:prstGeom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3B21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4198938" y="342900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solidFill>
                    <a:srgbClr val="002060"/>
                  </a:solidFill>
                </a:rPr>
                <a:t>8)</a:t>
              </a:r>
              <a:r>
                <a:rPr lang="ru-RU" b="1" dirty="0">
                  <a:solidFill>
                    <a:srgbClr val="FF0000"/>
                  </a:solidFill>
                </a:rPr>
                <a:t>м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4198938" y="414337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р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4198938" y="378618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и</a:t>
              </a: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4198324" y="4500570"/>
              <a:ext cx="604475" cy="357190"/>
            </a:xfrm>
            <a:prstGeom prst="rect">
              <a:avLst/>
            </a:prstGeom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3B21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4198938" y="485775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rgbClr val="002060"/>
                  </a:solidFill>
                </a:rPr>
                <a:t>11)</a:t>
              </a:r>
              <a:r>
                <a:rPr lang="ru-RU" b="1" dirty="0">
                  <a:solidFill>
                    <a:srgbClr val="FF0000"/>
                  </a:solidFill>
                </a:rPr>
                <a:t>к</a:t>
              </a:r>
              <a:endParaRPr lang="ru-RU" sz="1000" b="1" dirty="0">
                <a:solidFill>
                  <a:srgbClr val="002060"/>
                </a:solidFill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4198938" y="521493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р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4198938" y="557212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а</a:t>
              </a: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3594100" y="57150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solidFill>
                    <a:srgbClr val="002060"/>
                  </a:solidFill>
                </a:rPr>
                <a:t>1)</a:t>
              </a:r>
              <a:r>
                <a:rPr lang="ru-RU" sz="1400" b="1" dirty="0" smtClean="0">
                  <a:solidFill>
                    <a:srgbClr val="FF0000"/>
                  </a:solidFill>
                </a:rPr>
                <a:t>л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5407025" y="57150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а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4802188" y="57150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с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5407025" y="92868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л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4802188" y="92868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о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6011863" y="92868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к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2989263" y="1643063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р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3594100" y="1643063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о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5407025" y="128587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ь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4802188" y="128587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с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3594100" y="128587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solidFill>
                    <a:srgbClr val="002060"/>
                  </a:solidFill>
                </a:rPr>
                <a:t>3)</a:t>
              </a:r>
              <a:r>
                <a:rPr lang="ru-RU" sz="1400" b="1" dirty="0" smtClean="0">
                  <a:solidFill>
                    <a:srgbClr val="FF0000"/>
                  </a:solidFill>
                </a:rPr>
                <a:t>л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2384425" y="1643063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solidFill>
                    <a:srgbClr val="002060"/>
                  </a:solidFill>
                </a:rPr>
                <a:t>4)</a:t>
              </a:r>
              <a:r>
                <a:rPr lang="ru-RU" sz="1400" b="1" dirty="0" smtClean="0">
                  <a:solidFill>
                    <a:srgbClr val="FF0000"/>
                  </a:solidFill>
                </a:rPr>
                <a:t>к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989263" y="200025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л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2384425" y="200025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solidFill>
                    <a:srgbClr val="002060"/>
                  </a:solidFill>
                </a:rPr>
                <a:t>5)</a:t>
              </a:r>
              <a:r>
                <a:rPr lang="ru-RU" sz="1400" b="1" dirty="0" smtClean="0">
                  <a:solidFill>
                    <a:srgbClr val="FF0000"/>
                  </a:solidFill>
                </a:rPr>
                <a:t>о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3594100" y="200025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е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4802188" y="200025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ь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3594100" y="235743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solidFill>
                    <a:srgbClr val="002060"/>
                  </a:solidFill>
                </a:rPr>
                <a:t>6)</a:t>
              </a:r>
              <a:r>
                <a:rPr lang="ru-RU" sz="1400" b="1" dirty="0" err="1" smtClean="0">
                  <a:solidFill>
                    <a:srgbClr val="FF0000"/>
                  </a:solidFill>
                </a:rPr>
                <a:t>р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5407025" y="235743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ь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4802188" y="235743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с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5407025" y="271462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и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6011863" y="271462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к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4802188" y="271462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ч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2989263" y="271462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solidFill>
                    <a:srgbClr val="002060"/>
                  </a:solidFill>
                </a:rPr>
                <a:t>7)</a:t>
              </a:r>
              <a:r>
                <a:rPr lang="ru-RU" sz="1400" b="1" dirty="0" err="1" smtClean="0">
                  <a:solidFill>
                    <a:srgbClr val="FF0000"/>
                  </a:solidFill>
                </a:rPr>
                <a:t>з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3594100" y="271462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а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4802188" y="342900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е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5407025" y="342900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д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6616700" y="342900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е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6011863" y="342900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в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58" name="Прямоугольник 57"/>
            <p:cNvSpPr/>
            <p:nvPr/>
          </p:nvSpPr>
          <p:spPr>
            <a:xfrm>
              <a:off x="7824788" y="342900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ь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59" name="Прямоугольник 58"/>
            <p:cNvSpPr/>
            <p:nvPr/>
          </p:nvSpPr>
          <p:spPr>
            <a:xfrm>
              <a:off x="7219950" y="342900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д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60" name="Прямоугольник 59"/>
            <p:cNvSpPr/>
            <p:nvPr/>
          </p:nvSpPr>
          <p:spPr>
            <a:xfrm>
              <a:off x="3594100" y="378618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к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2989263" y="378618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ш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62" name="Прямоугольник 61"/>
            <p:cNvSpPr/>
            <p:nvPr/>
          </p:nvSpPr>
          <p:spPr>
            <a:xfrm>
              <a:off x="1176338" y="378618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я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63" name="Прямоугольник 62"/>
            <p:cNvSpPr/>
            <p:nvPr/>
          </p:nvSpPr>
          <p:spPr>
            <a:xfrm>
              <a:off x="2384425" y="378618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у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64" name="Прямоугольник 63"/>
            <p:cNvSpPr/>
            <p:nvPr/>
          </p:nvSpPr>
          <p:spPr>
            <a:xfrm>
              <a:off x="1781175" y="378618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г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65" name="Прямоугольник 64"/>
            <p:cNvSpPr/>
            <p:nvPr/>
          </p:nvSpPr>
          <p:spPr>
            <a:xfrm>
              <a:off x="571500" y="378618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 smtClean="0">
                  <a:solidFill>
                    <a:srgbClr val="002060"/>
                  </a:solidFill>
                </a:rPr>
                <a:t>9)</a:t>
              </a:r>
              <a:r>
                <a:rPr lang="ru-RU" sz="1000" b="1" dirty="0" smtClean="0">
                  <a:solidFill>
                    <a:srgbClr val="FF0000"/>
                  </a:solidFill>
                </a:rPr>
                <a:t>л</a:t>
              </a:r>
              <a:endParaRPr lang="ru-RU" sz="1000" b="1" dirty="0">
                <a:solidFill>
                  <a:srgbClr val="002060"/>
                </a:solidFill>
              </a:endParaRPr>
            </a:p>
          </p:txBody>
        </p:sp>
        <p:sp>
          <p:nvSpPr>
            <p:cNvPr id="66" name="Прямоугольник 65"/>
            <p:cNvSpPr/>
            <p:nvPr/>
          </p:nvSpPr>
          <p:spPr>
            <a:xfrm>
              <a:off x="2384425" y="414337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 smtClean="0">
                  <a:solidFill>
                    <a:srgbClr val="002060"/>
                  </a:solidFill>
                </a:rPr>
                <a:t>10)</a:t>
              </a:r>
              <a:r>
                <a:rPr lang="ru-RU" sz="1000" b="1" dirty="0" smtClean="0">
                  <a:solidFill>
                    <a:srgbClr val="FF0000"/>
                  </a:solidFill>
                </a:rPr>
                <a:t>б</a:t>
              </a:r>
              <a:endParaRPr lang="ru-RU" sz="1000" b="1" dirty="0">
                <a:solidFill>
                  <a:srgbClr val="002060"/>
                </a:solidFill>
              </a:endParaRPr>
            </a:p>
          </p:txBody>
        </p:sp>
        <p:sp>
          <p:nvSpPr>
            <p:cNvPr id="67" name="Прямоугольник 66"/>
            <p:cNvSpPr/>
            <p:nvPr/>
          </p:nvSpPr>
          <p:spPr>
            <a:xfrm>
              <a:off x="2989263" y="414337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о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68" name="Прямоугольник 67"/>
            <p:cNvSpPr/>
            <p:nvPr/>
          </p:nvSpPr>
          <p:spPr>
            <a:xfrm>
              <a:off x="3594100" y="414337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б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69" name="Прямоугольник 68"/>
            <p:cNvSpPr/>
            <p:nvPr/>
          </p:nvSpPr>
          <p:spPr>
            <a:xfrm>
              <a:off x="4802188" y="414337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ы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70" name="Прямоугольник 69"/>
            <p:cNvSpPr/>
            <p:nvPr/>
          </p:nvSpPr>
          <p:spPr>
            <a:xfrm>
              <a:off x="4802188" y="485775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1" name="Прямоугольник 70"/>
            <p:cNvSpPr/>
            <p:nvPr/>
          </p:nvSpPr>
          <p:spPr>
            <a:xfrm>
              <a:off x="5407025" y="485775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2" name="Прямоугольник 71"/>
            <p:cNvSpPr/>
            <p:nvPr/>
          </p:nvSpPr>
          <p:spPr>
            <a:xfrm>
              <a:off x="6011863" y="485775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3" name="Прямоугольник 72"/>
            <p:cNvSpPr/>
            <p:nvPr/>
          </p:nvSpPr>
          <p:spPr>
            <a:xfrm>
              <a:off x="6616700" y="485775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4" name="Прямоугольник 73"/>
            <p:cNvSpPr/>
            <p:nvPr/>
          </p:nvSpPr>
          <p:spPr>
            <a:xfrm>
              <a:off x="4802188" y="521493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5" name="Прямоугольник 74"/>
            <p:cNvSpPr/>
            <p:nvPr/>
          </p:nvSpPr>
          <p:spPr>
            <a:xfrm>
              <a:off x="2989263" y="521493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rgbClr val="002060"/>
                  </a:solidFill>
                </a:rPr>
                <a:t>12)</a:t>
              </a:r>
            </a:p>
          </p:txBody>
        </p:sp>
        <p:sp>
          <p:nvSpPr>
            <p:cNvPr id="76" name="Прямоугольник 75"/>
            <p:cNvSpPr/>
            <p:nvPr/>
          </p:nvSpPr>
          <p:spPr>
            <a:xfrm>
              <a:off x="3594100" y="521493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7" name="Прямоугольник 76"/>
            <p:cNvSpPr/>
            <p:nvPr/>
          </p:nvSpPr>
          <p:spPr>
            <a:xfrm>
              <a:off x="3594100" y="557212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8" name="Прямоугольник 77"/>
            <p:cNvSpPr/>
            <p:nvPr/>
          </p:nvSpPr>
          <p:spPr>
            <a:xfrm>
              <a:off x="1781175" y="557212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rgbClr val="002060"/>
                  </a:solidFill>
                </a:rPr>
                <a:t>13)</a:t>
              </a:r>
            </a:p>
          </p:txBody>
        </p:sp>
        <p:sp>
          <p:nvSpPr>
            <p:cNvPr id="79" name="Прямоугольник 78"/>
            <p:cNvSpPr/>
            <p:nvPr/>
          </p:nvSpPr>
          <p:spPr>
            <a:xfrm>
              <a:off x="2384425" y="557212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0" name="Прямоугольник 79"/>
            <p:cNvSpPr/>
            <p:nvPr/>
          </p:nvSpPr>
          <p:spPr>
            <a:xfrm>
              <a:off x="2989263" y="557212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82" name="Управляющая кнопка: назад 81">
            <a:hlinkClick r:id="rId2" action="ppaction://hlinksldjump" highlightClick="1"/>
          </p:cNvPr>
          <p:cNvSpPr/>
          <p:nvPr/>
        </p:nvSpPr>
        <p:spPr>
          <a:xfrm>
            <a:off x="8143875" y="6143625"/>
            <a:ext cx="714375" cy="500063"/>
          </a:xfrm>
          <a:prstGeom prst="actionButtonBackPrevious">
            <a:avLst/>
          </a:prstGeom>
          <a:solidFill>
            <a:schemeClr val="tx2">
              <a:lumMod val="75000"/>
            </a:schemeClr>
          </a:solidFill>
          <a:ln>
            <a:solidFill>
              <a:srgbClr val="E5BB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Box 1"/>
          <p:cNvSpPr txBox="1">
            <a:spLocks noChangeArrowheads="1"/>
          </p:cNvSpPr>
          <p:nvPr/>
        </p:nvSpPr>
        <p:spPr bwMode="auto">
          <a:xfrm>
            <a:off x="2643174" y="1571612"/>
            <a:ext cx="607220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11 ) Этот зверь с двумя клыками,</a:t>
            </a:r>
          </a:p>
          <a:p>
            <a:pPr algn="ctr"/>
            <a:r>
              <a:rPr lang="ru-RU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С очень мощными ногами</a:t>
            </a:r>
          </a:p>
          <a:p>
            <a:pPr algn="ctr"/>
            <a:r>
              <a:rPr lang="ru-RU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И с лепешкой на носу.</a:t>
            </a:r>
          </a:p>
          <a:p>
            <a:pPr algn="ctr"/>
            <a:r>
              <a:rPr lang="ru-RU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Роет землю он в лесу.</a:t>
            </a:r>
          </a:p>
          <a:p>
            <a:endParaRPr lang="ru-RU" sz="3200" dirty="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57620" y="4286256"/>
            <a:ext cx="4214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Впиши ответ  в  сетку кроссворда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00496" y="4929198"/>
            <a:ext cx="4214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hlinkClick r:id="rId2" action="ppaction://hlinksldjump"/>
              </a:rPr>
              <a:t>А теперь проверь себя…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4198938" y="5929313"/>
            <a:ext cx="603250" cy="357187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</a:rPr>
              <a:t>я</a:t>
            </a:r>
          </a:p>
        </p:txBody>
      </p:sp>
      <p:grpSp>
        <p:nvGrpSpPr>
          <p:cNvPr id="2" name="Группа 80"/>
          <p:cNvGrpSpPr/>
          <p:nvPr/>
        </p:nvGrpSpPr>
        <p:grpSpPr>
          <a:xfrm>
            <a:off x="571500" y="214313"/>
            <a:ext cx="7858125" cy="5715000"/>
            <a:chOff x="571500" y="214313"/>
            <a:chExt cx="7858125" cy="5715000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4198938" y="57150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и</a:t>
              </a: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4198938" y="214313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solidFill>
                    <a:srgbClr val="FF0000"/>
                  </a:solidFill>
                </a:rPr>
                <a:t>ж</a:t>
              </a: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4198938" y="92868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>
                  <a:solidFill>
                    <a:srgbClr val="002060"/>
                  </a:solidFill>
                </a:rPr>
                <a:t>2)</a:t>
              </a:r>
              <a:r>
                <a:rPr lang="ru-RU" dirty="0">
                  <a:solidFill>
                    <a:srgbClr val="FF0000"/>
                  </a:solidFill>
                </a:rPr>
                <a:t>в</a:t>
              </a:r>
              <a:endParaRPr lang="ru-RU" sz="1400" dirty="0">
                <a:solidFill>
                  <a:srgbClr val="002060"/>
                </a:solidFill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4198938" y="128587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о</a:t>
              </a: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4198938" y="1643063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т</a:t>
              </a: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4198938" y="200025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н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198938" y="271462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й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4198938" y="235743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ы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4198324" y="3071810"/>
              <a:ext cx="604475" cy="357190"/>
            </a:xfrm>
            <a:prstGeom prst="rect">
              <a:avLst/>
            </a:prstGeom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3B21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4198938" y="342900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solidFill>
                    <a:srgbClr val="002060"/>
                  </a:solidFill>
                </a:rPr>
                <a:t>8)</a:t>
              </a:r>
              <a:r>
                <a:rPr lang="ru-RU" b="1" dirty="0">
                  <a:solidFill>
                    <a:srgbClr val="FF0000"/>
                  </a:solidFill>
                </a:rPr>
                <a:t>м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4198938" y="414337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р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4198938" y="378618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и</a:t>
              </a: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4198324" y="4500570"/>
              <a:ext cx="604475" cy="357190"/>
            </a:xfrm>
            <a:prstGeom prst="rect">
              <a:avLst/>
            </a:prstGeom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3B21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4198938" y="485775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rgbClr val="002060"/>
                  </a:solidFill>
                </a:rPr>
                <a:t>11)</a:t>
              </a:r>
              <a:r>
                <a:rPr lang="ru-RU" b="1" dirty="0">
                  <a:solidFill>
                    <a:srgbClr val="FF0000"/>
                  </a:solidFill>
                </a:rPr>
                <a:t>к</a:t>
              </a:r>
              <a:endParaRPr lang="ru-RU" sz="1000" b="1" dirty="0">
                <a:solidFill>
                  <a:srgbClr val="002060"/>
                </a:solidFill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4198938" y="521493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р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4198938" y="557212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а</a:t>
              </a: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3594100" y="57150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solidFill>
                    <a:srgbClr val="002060"/>
                  </a:solidFill>
                </a:rPr>
                <a:t>1)</a:t>
              </a:r>
              <a:r>
                <a:rPr lang="ru-RU" sz="1400" b="1" dirty="0" smtClean="0">
                  <a:solidFill>
                    <a:srgbClr val="FF0000"/>
                  </a:solidFill>
                </a:rPr>
                <a:t>л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5407025" y="57150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а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4802188" y="57150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с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5407025" y="92868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л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4802188" y="92868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о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6011863" y="92868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к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2989263" y="1643063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р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3594100" y="1643063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о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5407025" y="128587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ь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4802188" y="128587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с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3594100" y="128587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solidFill>
                    <a:srgbClr val="002060"/>
                  </a:solidFill>
                </a:rPr>
                <a:t>3)</a:t>
              </a:r>
              <a:r>
                <a:rPr lang="ru-RU" sz="1400" b="1" dirty="0" smtClean="0">
                  <a:solidFill>
                    <a:srgbClr val="FF0000"/>
                  </a:solidFill>
                </a:rPr>
                <a:t>л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2384425" y="1643063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solidFill>
                    <a:srgbClr val="002060"/>
                  </a:solidFill>
                </a:rPr>
                <a:t>4)</a:t>
              </a:r>
              <a:r>
                <a:rPr lang="ru-RU" sz="1400" b="1" dirty="0" smtClean="0">
                  <a:solidFill>
                    <a:srgbClr val="FF0000"/>
                  </a:solidFill>
                </a:rPr>
                <a:t>к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989263" y="200025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л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2384425" y="200025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solidFill>
                    <a:srgbClr val="002060"/>
                  </a:solidFill>
                </a:rPr>
                <a:t>5)</a:t>
              </a:r>
              <a:r>
                <a:rPr lang="ru-RU" sz="1400" b="1" dirty="0" smtClean="0">
                  <a:solidFill>
                    <a:srgbClr val="FF0000"/>
                  </a:solidFill>
                </a:rPr>
                <a:t>о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3594100" y="200025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е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4802188" y="200025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ь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3594100" y="235743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solidFill>
                    <a:srgbClr val="002060"/>
                  </a:solidFill>
                </a:rPr>
                <a:t>6)</a:t>
              </a:r>
              <a:r>
                <a:rPr lang="ru-RU" sz="1400" b="1" dirty="0" err="1" smtClean="0">
                  <a:solidFill>
                    <a:srgbClr val="FF0000"/>
                  </a:solidFill>
                </a:rPr>
                <a:t>р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5407025" y="235743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ь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4802188" y="235743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с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5407025" y="271462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и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6011863" y="271462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к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4802188" y="271462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ч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2989263" y="271462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solidFill>
                    <a:srgbClr val="002060"/>
                  </a:solidFill>
                </a:rPr>
                <a:t>7)</a:t>
              </a:r>
              <a:r>
                <a:rPr lang="ru-RU" sz="1400" b="1" dirty="0" err="1" smtClean="0">
                  <a:solidFill>
                    <a:srgbClr val="FF0000"/>
                  </a:solidFill>
                </a:rPr>
                <a:t>з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3594100" y="271462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а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4802188" y="342900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е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5407025" y="342900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д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6616700" y="342900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е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6011863" y="342900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в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58" name="Прямоугольник 57"/>
            <p:cNvSpPr/>
            <p:nvPr/>
          </p:nvSpPr>
          <p:spPr>
            <a:xfrm>
              <a:off x="7824788" y="342900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ь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59" name="Прямоугольник 58"/>
            <p:cNvSpPr/>
            <p:nvPr/>
          </p:nvSpPr>
          <p:spPr>
            <a:xfrm>
              <a:off x="7219950" y="342900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д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60" name="Прямоугольник 59"/>
            <p:cNvSpPr/>
            <p:nvPr/>
          </p:nvSpPr>
          <p:spPr>
            <a:xfrm>
              <a:off x="3594100" y="378618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к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2989263" y="378618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ш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62" name="Прямоугольник 61"/>
            <p:cNvSpPr/>
            <p:nvPr/>
          </p:nvSpPr>
          <p:spPr>
            <a:xfrm>
              <a:off x="1176338" y="378618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я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63" name="Прямоугольник 62"/>
            <p:cNvSpPr/>
            <p:nvPr/>
          </p:nvSpPr>
          <p:spPr>
            <a:xfrm>
              <a:off x="2384425" y="378618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у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64" name="Прямоугольник 63"/>
            <p:cNvSpPr/>
            <p:nvPr/>
          </p:nvSpPr>
          <p:spPr>
            <a:xfrm>
              <a:off x="1781175" y="378618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г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65" name="Прямоугольник 64"/>
            <p:cNvSpPr/>
            <p:nvPr/>
          </p:nvSpPr>
          <p:spPr>
            <a:xfrm>
              <a:off x="571500" y="378618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 smtClean="0">
                  <a:solidFill>
                    <a:srgbClr val="002060"/>
                  </a:solidFill>
                </a:rPr>
                <a:t>9)</a:t>
              </a:r>
              <a:r>
                <a:rPr lang="ru-RU" sz="1000" b="1" dirty="0" smtClean="0">
                  <a:solidFill>
                    <a:srgbClr val="FF0000"/>
                  </a:solidFill>
                </a:rPr>
                <a:t>л</a:t>
              </a:r>
              <a:endParaRPr lang="ru-RU" sz="1000" b="1" dirty="0">
                <a:solidFill>
                  <a:srgbClr val="002060"/>
                </a:solidFill>
              </a:endParaRPr>
            </a:p>
          </p:txBody>
        </p:sp>
        <p:sp>
          <p:nvSpPr>
            <p:cNvPr id="66" name="Прямоугольник 65"/>
            <p:cNvSpPr/>
            <p:nvPr/>
          </p:nvSpPr>
          <p:spPr>
            <a:xfrm>
              <a:off x="2384425" y="414337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 smtClean="0">
                  <a:solidFill>
                    <a:srgbClr val="002060"/>
                  </a:solidFill>
                </a:rPr>
                <a:t>10)</a:t>
              </a:r>
              <a:r>
                <a:rPr lang="ru-RU" sz="1000" b="1" dirty="0" smtClean="0">
                  <a:solidFill>
                    <a:srgbClr val="FF0000"/>
                  </a:solidFill>
                </a:rPr>
                <a:t>б</a:t>
              </a:r>
              <a:endParaRPr lang="ru-RU" sz="1000" b="1" dirty="0">
                <a:solidFill>
                  <a:srgbClr val="002060"/>
                </a:solidFill>
              </a:endParaRPr>
            </a:p>
          </p:txBody>
        </p:sp>
        <p:sp>
          <p:nvSpPr>
            <p:cNvPr id="67" name="Прямоугольник 66"/>
            <p:cNvSpPr/>
            <p:nvPr/>
          </p:nvSpPr>
          <p:spPr>
            <a:xfrm>
              <a:off x="2989263" y="414337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о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68" name="Прямоугольник 67"/>
            <p:cNvSpPr/>
            <p:nvPr/>
          </p:nvSpPr>
          <p:spPr>
            <a:xfrm>
              <a:off x="3594100" y="414337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б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69" name="Прямоугольник 68"/>
            <p:cNvSpPr/>
            <p:nvPr/>
          </p:nvSpPr>
          <p:spPr>
            <a:xfrm>
              <a:off x="4802188" y="414337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ы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70" name="Прямоугольник 69"/>
            <p:cNvSpPr/>
            <p:nvPr/>
          </p:nvSpPr>
          <p:spPr>
            <a:xfrm>
              <a:off x="4802188" y="485775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а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71" name="Прямоугольник 70"/>
            <p:cNvSpPr/>
            <p:nvPr/>
          </p:nvSpPr>
          <p:spPr>
            <a:xfrm>
              <a:off x="5407025" y="485775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б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72" name="Прямоугольник 71"/>
            <p:cNvSpPr/>
            <p:nvPr/>
          </p:nvSpPr>
          <p:spPr>
            <a:xfrm>
              <a:off x="6011863" y="485775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а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73" name="Прямоугольник 72"/>
            <p:cNvSpPr/>
            <p:nvPr/>
          </p:nvSpPr>
          <p:spPr>
            <a:xfrm>
              <a:off x="6616700" y="485775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н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74" name="Прямоугольник 73"/>
            <p:cNvSpPr/>
            <p:nvPr/>
          </p:nvSpPr>
          <p:spPr>
            <a:xfrm>
              <a:off x="4802188" y="521493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5" name="Прямоугольник 74"/>
            <p:cNvSpPr/>
            <p:nvPr/>
          </p:nvSpPr>
          <p:spPr>
            <a:xfrm>
              <a:off x="2989263" y="521493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rgbClr val="002060"/>
                  </a:solidFill>
                </a:rPr>
                <a:t>12)</a:t>
              </a:r>
            </a:p>
          </p:txBody>
        </p:sp>
        <p:sp>
          <p:nvSpPr>
            <p:cNvPr id="76" name="Прямоугольник 75"/>
            <p:cNvSpPr/>
            <p:nvPr/>
          </p:nvSpPr>
          <p:spPr>
            <a:xfrm>
              <a:off x="3594100" y="521493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7" name="Прямоугольник 76"/>
            <p:cNvSpPr/>
            <p:nvPr/>
          </p:nvSpPr>
          <p:spPr>
            <a:xfrm>
              <a:off x="3594100" y="557212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8" name="Прямоугольник 77"/>
            <p:cNvSpPr/>
            <p:nvPr/>
          </p:nvSpPr>
          <p:spPr>
            <a:xfrm>
              <a:off x="1781175" y="557212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rgbClr val="002060"/>
                  </a:solidFill>
                </a:rPr>
                <a:t>13)</a:t>
              </a:r>
            </a:p>
          </p:txBody>
        </p:sp>
        <p:sp>
          <p:nvSpPr>
            <p:cNvPr id="79" name="Прямоугольник 78"/>
            <p:cNvSpPr/>
            <p:nvPr/>
          </p:nvSpPr>
          <p:spPr>
            <a:xfrm>
              <a:off x="2384425" y="557212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0" name="Прямоугольник 79"/>
            <p:cNvSpPr/>
            <p:nvPr/>
          </p:nvSpPr>
          <p:spPr>
            <a:xfrm>
              <a:off x="2989263" y="557212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82" name="Управляющая кнопка: назад 81">
            <a:hlinkClick r:id="rId2" action="ppaction://hlinksldjump" highlightClick="1"/>
          </p:cNvPr>
          <p:cNvSpPr/>
          <p:nvPr/>
        </p:nvSpPr>
        <p:spPr>
          <a:xfrm>
            <a:off x="8143875" y="6143625"/>
            <a:ext cx="714375" cy="500063"/>
          </a:xfrm>
          <a:prstGeom prst="actionButtonBackPrevious">
            <a:avLst/>
          </a:prstGeom>
          <a:solidFill>
            <a:schemeClr val="tx2">
              <a:lumMod val="75000"/>
            </a:schemeClr>
          </a:solidFill>
          <a:ln>
            <a:solidFill>
              <a:srgbClr val="E5BB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Box 1"/>
          <p:cNvSpPr txBox="1">
            <a:spLocks noChangeArrowheads="1"/>
          </p:cNvSpPr>
          <p:nvPr/>
        </p:nvSpPr>
        <p:spPr bwMode="auto">
          <a:xfrm>
            <a:off x="2143108" y="1500174"/>
            <a:ext cx="6643687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12) Средь  планет его ищите</a:t>
            </a:r>
          </a:p>
          <a:p>
            <a:pPr algn="ctr"/>
            <a:r>
              <a:rPr lang="ru-RU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И найдёте. А теперь</a:t>
            </a:r>
          </a:p>
          <a:p>
            <a:pPr algn="ctr"/>
            <a:r>
              <a:rPr lang="ru-RU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Букву слева замените:</a:t>
            </a:r>
          </a:p>
          <a:p>
            <a:pPr algn="ctr"/>
            <a:r>
              <a:rPr lang="ru-RU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Перед вами – страшный зверь.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57620" y="4286256"/>
            <a:ext cx="4214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Впиши ответ  в  сетку кроссворда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00496" y="4929198"/>
            <a:ext cx="4214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hlinkClick r:id="rId2" action="ppaction://hlinksldjump"/>
              </a:rPr>
              <a:t>А теперь проверь себя…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4198938" y="5929313"/>
            <a:ext cx="603250" cy="357187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</a:rPr>
              <a:t>я</a:t>
            </a:r>
          </a:p>
        </p:txBody>
      </p:sp>
      <p:grpSp>
        <p:nvGrpSpPr>
          <p:cNvPr id="2" name="Группа 80"/>
          <p:cNvGrpSpPr/>
          <p:nvPr/>
        </p:nvGrpSpPr>
        <p:grpSpPr>
          <a:xfrm>
            <a:off x="571500" y="214313"/>
            <a:ext cx="7858125" cy="5715000"/>
            <a:chOff x="571500" y="214313"/>
            <a:chExt cx="7858125" cy="5715000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4198938" y="57150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и</a:t>
              </a: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4198938" y="214313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solidFill>
                    <a:srgbClr val="FF0000"/>
                  </a:solidFill>
                </a:rPr>
                <a:t>ж</a:t>
              </a: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4198938" y="92868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>
                  <a:solidFill>
                    <a:srgbClr val="002060"/>
                  </a:solidFill>
                </a:rPr>
                <a:t>2)</a:t>
              </a:r>
              <a:r>
                <a:rPr lang="ru-RU" dirty="0">
                  <a:solidFill>
                    <a:srgbClr val="FF0000"/>
                  </a:solidFill>
                </a:rPr>
                <a:t>в</a:t>
              </a:r>
              <a:endParaRPr lang="ru-RU" sz="1400" dirty="0">
                <a:solidFill>
                  <a:srgbClr val="002060"/>
                </a:solidFill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4198938" y="128587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о</a:t>
              </a: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4198938" y="1643063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т</a:t>
              </a: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4198938" y="200025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н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198938" y="271462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й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4198938" y="235743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ы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4198324" y="3071810"/>
              <a:ext cx="604475" cy="357190"/>
            </a:xfrm>
            <a:prstGeom prst="rect">
              <a:avLst/>
            </a:prstGeom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3B21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4198938" y="342900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solidFill>
                    <a:srgbClr val="002060"/>
                  </a:solidFill>
                </a:rPr>
                <a:t>8)</a:t>
              </a:r>
              <a:r>
                <a:rPr lang="ru-RU" b="1" dirty="0">
                  <a:solidFill>
                    <a:srgbClr val="FF0000"/>
                  </a:solidFill>
                </a:rPr>
                <a:t>м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4198938" y="414337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р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4198938" y="378618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и</a:t>
              </a: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4198324" y="4500570"/>
              <a:ext cx="604475" cy="357190"/>
            </a:xfrm>
            <a:prstGeom prst="rect">
              <a:avLst/>
            </a:prstGeom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3B21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4198938" y="485775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rgbClr val="002060"/>
                  </a:solidFill>
                </a:rPr>
                <a:t>11)</a:t>
              </a:r>
              <a:r>
                <a:rPr lang="ru-RU" b="1" dirty="0">
                  <a:solidFill>
                    <a:srgbClr val="FF0000"/>
                  </a:solidFill>
                </a:rPr>
                <a:t>к</a:t>
              </a:r>
              <a:endParaRPr lang="ru-RU" sz="1000" b="1" dirty="0">
                <a:solidFill>
                  <a:srgbClr val="002060"/>
                </a:solidFill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4198938" y="521493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р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4198938" y="557212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а</a:t>
              </a: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3594100" y="57150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solidFill>
                    <a:srgbClr val="002060"/>
                  </a:solidFill>
                </a:rPr>
                <a:t>1)</a:t>
              </a:r>
              <a:r>
                <a:rPr lang="ru-RU" sz="1400" b="1" dirty="0" smtClean="0">
                  <a:solidFill>
                    <a:srgbClr val="FF0000"/>
                  </a:solidFill>
                </a:rPr>
                <a:t>л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5407025" y="57150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а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4802188" y="57150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с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5407025" y="92868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л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4802188" y="92868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о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6011863" y="92868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к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2989263" y="1643063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р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3594100" y="1643063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о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5407025" y="128587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ь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4802188" y="128587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с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3594100" y="128587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solidFill>
                    <a:srgbClr val="002060"/>
                  </a:solidFill>
                </a:rPr>
                <a:t>3)</a:t>
              </a:r>
              <a:r>
                <a:rPr lang="ru-RU" sz="1400" b="1" dirty="0" smtClean="0">
                  <a:solidFill>
                    <a:srgbClr val="FF0000"/>
                  </a:solidFill>
                </a:rPr>
                <a:t>л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2384425" y="1643063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solidFill>
                    <a:srgbClr val="002060"/>
                  </a:solidFill>
                </a:rPr>
                <a:t>4)</a:t>
              </a:r>
              <a:r>
                <a:rPr lang="ru-RU" sz="1400" b="1" dirty="0" smtClean="0">
                  <a:solidFill>
                    <a:srgbClr val="FF0000"/>
                  </a:solidFill>
                </a:rPr>
                <a:t>к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989263" y="200025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л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2384425" y="200025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solidFill>
                    <a:srgbClr val="002060"/>
                  </a:solidFill>
                </a:rPr>
                <a:t>5)</a:t>
              </a:r>
              <a:r>
                <a:rPr lang="ru-RU" sz="1400" b="1" dirty="0" smtClean="0">
                  <a:solidFill>
                    <a:srgbClr val="FF0000"/>
                  </a:solidFill>
                </a:rPr>
                <a:t>о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3594100" y="200025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е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4802188" y="200025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ь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3594100" y="235743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solidFill>
                    <a:srgbClr val="002060"/>
                  </a:solidFill>
                </a:rPr>
                <a:t>6)</a:t>
              </a:r>
              <a:r>
                <a:rPr lang="ru-RU" sz="1400" b="1" dirty="0" err="1" smtClean="0">
                  <a:solidFill>
                    <a:srgbClr val="FF0000"/>
                  </a:solidFill>
                </a:rPr>
                <a:t>р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5407025" y="235743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ь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4802188" y="235743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с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5407025" y="271462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и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6011863" y="271462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к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4802188" y="271462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ч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2989263" y="271462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solidFill>
                    <a:srgbClr val="002060"/>
                  </a:solidFill>
                </a:rPr>
                <a:t>7)</a:t>
              </a:r>
              <a:r>
                <a:rPr lang="ru-RU" sz="1400" b="1" dirty="0" err="1" smtClean="0">
                  <a:solidFill>
                    <a:srgbClr val="FF0000"/>
                  </a:solidFill>
                </a:rPr>
                <a:t>з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3594100" y="271462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а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4802188" y="342900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е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5407025" y="342900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д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6616700" y="342900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е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6011863" y="342900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в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58" name="Прямоугольник 57"/>
            <p:cNvSpPr/>
            <p:nvPr/>
          </p:nvSpPr>
          <p:spPr>
            <a:xfrm>
              <a:off x="7824788" y="342900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ь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59" name="Прямоугольник 58"/>
            <p:cNvSpPr/>
            <p:nvPr/>
          </p:nvSpPr>
          <p:spPr>
            <a:xfrm>
              <a:off x="7219950" y="342900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д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60" name="Прямоугольник 59"/>
            <p:cNvSpPr/>
            <p:nvPr/>
          </p:nvSpPr>
          <p:spPr>
            <a:xfrm>
              <a:off x="3594100" y="378618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к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2989263" y="378618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ш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62" name="Прямоугольник 61"/>
            <p:cNvSpPr/>
            <p:nvPr/>
          </p:nvSpPr>
          <p:spPr>
            <a:xfrm>
              <a:off x="1176338" y="378618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я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63" name="Прямоугольник 62"/>
            <p:cNvSpPr/>
            <p:nvPr/>
          </p:nvSpPr>
          <p:spPr>
            <a:xfrm>
              <a:off x="2384425" y="378618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у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64" name="Прямоугольник 63"/>
            <p:cNvSpPr/>
            <p:nvPr/>
          </p:nvSpPr>
          <p:spPr>
            <a:xfrm>
              <a:off x="1781175" y="378618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г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65" name="Прямоугольник 64"/>
            <p:cNvSpPr/>
            <p:nvPr/>
          </p:nvSpPr>
          <p:spPr>
            <a:xfrm>
              <a:off x="571500" y="378618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 smtClean="0">
                  <a:solidFill>
                    <a:srgbClr val="002060"/>
                  </a:solidFill>
                </a:rPr>
                <a:t>9)</a:t>
              </a:r>
              <a:r>
                <a:rPr lang="ru-RU" sz="1000" b="1" dirty="0" smtClean="0">
                  <a:solidFill>
                    <a:srgbClr val="FF0000"/>
                  </a:solidFill>
                </a:rPr>
                <a:t>л</a:t>
              </a:r>
              <a:endParaRPr lang="ru-RU" sz="1000" b="1" dirty="0">
                <a:solidFill>
                  <a:srgbClr val="002060"/>
                </a:solidFill>
              </a:endParaRPr>
            </a:p>
          </p:txBody>
        </p:sp>
        <p:sp>
          <p:nvSpPr>
            <p:cNvPr id="66" name="Прямоугольник 65"/>
            <p:cNvSpPr/>
            <p:nvPr/>
          </p:nvSpPr>
          <p:spPr>
            <a:xfrm>
              <a:off x="2384425" y="414337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 smtClean="0">
                  <a:solidFill>
                    <a:srgbClr val="002060"/>
                  </a:solidFill>
                </a:rPr>
                <a:t>10)</a:t>
              </a:r>
              <a:r>
                <a:rPr lang="ru-RU" sz="1000" b="1" dirty="0" smtClean="0">
                  <a:solidFill>
                    <a:srgbClr val="FF0000"/>
                  </a:solidFill>
                </a:rPr>
                <a:t>б</a:t>
              </a:r>
              <a:endParaRPr lang="ru-RU" sz="1000" b="1" dirty="0">
                <a:solidFill>
                  <a:srgbClr val="002060"/>
                </a:solidFill>
              </a:endParaRPr>
            </a:p>
          </p:txBody>
        </p:sp>
        <p:sp>
          <p:nvSpPr>
            <p:cNvPr id="67" name="Прямоугольник 66"/>
            <p:cNvSpPr/>
            <p:nvPr/>
          </p:nvSpPr>
          <p:spPr>
            <a:xfrm>
              <a:off x="2989263" y="414337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о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68" name="Прямоугольник 67"/>
            <p:cNvSpPr/>
            <p:nvPr/>
          </p:nvSpPr>
          <p:spPr>
            <a:xfrm>
              <a:off x="3594100" y="414337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б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69" name="Прямоугольник 68"/>
            <p:cNvSpPr/>
            <p:nvPr/>
          </p:nvSpPr>
          <p:spPr>
            <a:xfrm>
              <a:off x="4802188" y="414337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ы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70" name="Прямоугольник 69"/>
            <p:cNvSpPr/>
            <p:nvPr/>
          </p:nvSpPr>
          <p:spPr>
            <a:xfrm>
              <a:off x="4802188" y="485775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а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71" name="Прямоугольник 70"/>
            <p:cNvSpPr/>
            <p:nvPr/>
          </p:nvSpPr>
          <p:spPr>
            <a:xfrm>
              <a:off x="5407025" y="485775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б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72" name="Прямоугольник 71"/>
            <p:cNvSpPr/>
            <p:nvPr/>
          </p:nvSpPr>
          <p:spPr>
            <a:xfrm>
              <a:off x="6011863" y="485775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а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73" name="Прямоугольник 72"/>
            <p:cNvSpPr/>
            <p:nvPr/>
          </p:nvSpPr>
          <p:spPr>
            <a:xfrm>
              <a:off x="6616700" y="485775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н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74" name="Прямоугольник 73"/>
            <p:cNvSpPr/>
            <p:nvPr/>
          </p:nvSpPr>
          <p:spPr>
            <a:xfrm>
              <a:off x="4802188" y="521493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с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75" name="Прямоугольник 74"/>
            <p:cNvSpPr/>
            <p:nvPr/>
          </p:nvSpPr>
          <p:spPr>
            <a:xfrm>
              <a:off x="2989263" y="521493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 smtClean="0">
                  <a:solidFill>
                    <a:srgbClr val="002060"/>
                  </a:solidFill>
                </a:rPr>
                <a:t>12)</a:t>
              </a:r>
              <a:r>
                <a:rPr lang="ru-RU" sz="1000" b="1" dirty="0" smtClean="0">
                  <a:solidFill>
                    <a:srgbClr val="FF0000"/>
                  </a:solidFill>
                </a:rPr>
                <a:t>Б</a:t>
              </a:r>
              <a:endParaRPr lang="ru-RU" sz="1000" b="1" dirty="0">
                <a:solidFill>
                  <a:srgbClr val="002060"/>
                </a:solidFill>
              </a:endParaRPr>
            </a:p>
          </p:txBody>
        </p:sp>
        <p:sp>
          <p:nvSpPr>
            <p:cNvPr id="76" name="Прямоугольник 75"/>
            <p:cNvSpPr/>
            <p:nvPr/>
          </p:nvSpPr>
          <p:spPr>
            <a:xfrm>
              <a:off x="3594100" y="521493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а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77" name="Прямоугольник 76"/>
            <p:cNvSpPr/>
            <p:nvPr/>
          </p:nvSpPr>
          <p:spPr>
            <a:xfrm>
              <a:off x="3594100" y="557212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8" name="Прямоугольник 77"/>
            <p:cNvSpPr/>
            <p:nvPr/>
          </p:nvSpPr>
          <p:spPr>
            <a:xfrm>
              <a:off x="1781175" y="557212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rgbClr val="002060"/>
                  </a:solidFill>
                </a:rPr>
                <a:t>13)</a:t>
              </a:r>
            </a:p>
          </p:txBody>
        </p:sp>
        <p:sp>
          <p:nvSpPr>
            <p:cNvPr id="79" name="Прямоугольник 78"/>
            <p:cNvSpPr/>
            <p:nvPr/>
          </p:nvSpPr>
          <p:spPr>
            <a:xfrm>
              <a:off x="2384425" y="557212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0" name="Прямоугольник 79"/>
            <p:cNvSpPr/>
            <p:nvPr/>
          </p:nvSpPr>
          <p:spPr>
            <a:xfrm>
              <a:off x="2989263" y="557212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82" name="Управляющая кнопка: назад 81">
            <a:hlinkClick r:id="rId2" action="ppaction://hlinksldjump" highlightClick="1"/>
          </p:cNvPr>
          <p:cNvSpPr/>
          <p:nvPr/>
        </p:nvSpPr>
        <p:spPr>
          <a:xfrm>
            <a:off x="8143875" y="6143625"/>
            <a:ext cx="714375" cy="500063"/>
          </a:xfrm>
          <a:prstGeom prst="actionButtonBackPrevious">
            <a:avLst/>
          </a:prstGeom>
          <a:solidFill>
            <a:schemeClr val="tx2">
              <a:lumMod val="75000"/>
            </a:schemeClr>
          </a:solidFill>
          <a:ln>
            <a:solidFill>
              <a:srgbClr val="E5BB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Box 1"/>
          <p:cNvSpPr txBox="1">
            <a:spLocks noChangeArrowheads="1"/>
          </p:cNvSpPr>
          <p:nvPr/>
        </p:nvSpPr>
        <p:spPr bwMode="auto">
          <a:xfrm>
            <a:off x="1785918" y="1857364"/>
            <a:ext cx="714375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13) Что за странная зверушка?</a:t>
            </a:r>
          </a:p>
          <a:p>
            <a:pPr algn="ctr"/>
            <a:r>
              <a:rPr lang="ru-RU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 Щёлкает орехи мелко.</a:t>
            </a:r>
          </a:p>
          <a:p>
            <a:pPr algn="ctr"/>
            <a:r>
              <a:rPr lang="ru-RU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 Ну, конечно это…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57620" y="4286256"/>
            <a:ext cx="4214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Впиши ответ  в  сетку кроссворда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00496" y="4929198"/>
            <a:ext cx="4214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hlinkClick r:id="rId3" action="ppaction://hlinksldjump"/>
              </a:rPr>
              <a:t>А теперь проверь себя…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4198938" y="5929313"/>
            <a:ext cx="603250" cy="357187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</a:rPr>
              <a:t>я</a:t>
            </a:r>
          </a:p>
        </p:txBody>
      </p:sp>
      <p:grpSp>
        <p:nvGrpSpPr>
          <p:cNvPr id="2" name="Группа 80"/>
          <p:cNvGrpSpPr/>
          <p:nvPr/>
        </p:nvGrpSpPr>
        <p:grpSpPr>
          <a:xfrm>
            <a:off x="571500" y="214313"/>
            <a:ext cx="7858125" cy="5715000"/>
            <a:chOff x="571500" y="214313"/>
            <a:chExt cx="7858125" cy="5715000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4198938" y="57150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и</a:t>
              </a: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4198938" y="214313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solidFill>
                    <a:srgbClr val="FF0000"/>
                  </a:solidFill>
                </a:rPr>
                <a:t>ж</a:t>
              </a: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4198938" y="92868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>
                  <a:solidFill>
                    <a:srgbClr val="002060"/>
                  </a:solidFill>
                </a:rPr>
                <a:t>2)</a:t>
              </a:r>
              <a:r>
                <a:rPr lang="ru-RU" dirty="0">
                  <a:solidFill>
                    <a:srgbClr val="FF0000"/>
                  </a:solidFill>
                </a:rPr>
                <a:t>в</a:t>
              </a:r>
              <a:endParaRPr lang="ru-RU" sz="1400" dirty="0">
                <a:solidFill>
                  <a:srgbClr val="002060"/>
                </a:solidFill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4198938" y="128587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о</a:t>
              </a: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4198938" y="1643063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т</a:t>
              </a: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4198938" y="200025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н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198938" y="271462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й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4198938" y="235743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ы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4198324" y="3071810"/>
              <a:ext cx="604475" cy="357190"/>
            </a:xfrm>
            <a:prstGeom prst="rect">
              <a:avLst/>
            </a:prstGeom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3B21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4198938" y="342900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solidFill>
                    <a:srgbClr val="002060"/>
                  </a:solidFill>
                </a:rPr>
                <a:t>8)</a:t>
              </a:r>
              <a:r>
                <a:rPr lang="ru-RU" b="1" dirty="0">
                  <a:solidFill>
                    <a:srgbClr val="FF0000"/>
                  </a:solidFill>
                </a:rPr>
                <a:t>м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4198938" y="414337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р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4198938" y="378618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и</a:t>
              </a: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4198324" y="4500570"/>
              <a:ext cx="604475" cy="357190"/>
            </a:xfrm>
            <a:prstGeom prst="rect">
              <a:avLst/>
            </a:prstGeom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3B21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4198938" y="485775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rgbClr val="002060"/>
                  </a:solidFill>
                </a:rPr>
                <a:t>11)</a:t>
              </a:r>
              <a:r>
                <a:rPr lang="ru-RU" b="1" dirty="0">
                  <a:solidFill>
                    <a:srgbClr val="FF0000"/>
                  </a:solidFill>
                </a:rPr>
                <a:t>к</a:t>
              </a:r>
              <a:endParaRPr lang="ru-RU" sz="1000" b="1" dirty="0">
                <a:solidFill>
                  <a:srgbClr val="002060"/>
                </a:solidFill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4198938" y="521493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р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4198938" y="557212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а</a:t>
              </a: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3594100" y="57150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solidFill>
                    <a:srgbClr val="002060"/>
                  </a:solidFill>
                </a:rPr>
                <a:t>1)</a:t>
              </a:r>
              <a:r>
                <a:rPr lang="ru-RU" sz="1400" b="1" dirty="0" smtClean="0">
                  <a:solidFill>
                    <a:srgbClr val="FF0000"/>
                  </a:solidFill>
                </a:rPr>
                <a:t>л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5407025" y="57150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а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4802188" y="57150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с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5407025" y="92868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л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4802188" y="92868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о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6011863" y="92868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к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2989263" y="1643063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р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3594100" y="1643063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о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5407025" y="128587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ь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4802188" y="128587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с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3594100" y="128587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solidFill>
                    <a:srgbClr val="002060"/>
                  </a:solidFill>
                </a:rPr>
                <a:t>3)</a:t>
              </a:r>
              <a:r>
                <a:rPr lang="ru-RU" sz="1400" b="1" dirty="0" smtClean="0">
                  <a:solidFill>
                    <a:srgbClr val="FF0000"/>
                  </a:solidFill>
                </a:rPr>
                <a:t>л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2384425" y="1643063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solidFill>
                    <a:srgbClr val="002060"/>
                  </a:solidFill>
                </a:rPr>
                <a:t>4)</a:t>
              </a:r>
              <a:r>
                <a:rPr lang="ru-RU" sz="1400" b="1" dirty="0" smtClean="0">
                  <a:solidFill>
                    <a:srgbClr val="FF0000"/>
                  </a:solidFill>
                </a:rPr>
                <a:t>к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989263" y="200025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л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2384425" y="200025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solidFill>
                    <a:srgbClr val="002060"/>
                  </a:solidFill>
                </a:rPr>
                <a:t>5)</a:t>
              </a:r>
              <a:r>
                <a:rPr lang="ru-RU" sz="1400" b="1" dirty="0" smtClean="0">
                  <a:solidFill>
                    <a:srgbClr val="FF0000"/>
                  </a:solidFill>
                </a:rPr>
                <a:t>о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3594100" y="200025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е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4802188" y="200025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ь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3594100" y="235743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solidFill>
                    <a:srgbClr val="002060"/>
                  </a:solidFill>
                </a:rPr>
                <a:t>6)</a:t>
              </a:r>
              <a:r>
                <a:rPr lang="ru-RU" sz="1400" b="1" dirty="0" err="1" smtClean="0">
                  <a:solidFill>
                    <a:srgbClr val="FF0000"/>
                  </a:solidFill>
                </a:rPr>
                <a:t>р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5407025" y="235743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ь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4802188" y="235743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с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5407025" y="271462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и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6011863" y="271462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к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4802188" y="271462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ч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2989263" y="271462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solidFill>
                    <a:srgbClr val="002060"/>
                  </a:solidFill>
                </a:rPr>
                <a:t>7)</a:t>
              </a:r>
              <a:r>
                <a:rPr lang="ru-RU" sz="1400" b="1" dirty="0" err="1" smtClean="0">
                  <a:solidFill>
                    <a:srgbClr val="FF0000"/>
                  </a:solidFill>
                </a:rPr>
                <a:t>з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3594100" y="271462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а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4802188" y="342900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е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5407025" y="342900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д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6616700" y="342900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е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6011863" y="342900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в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58" name="Прямоугольник 57"/>
            <p:cNvSpPr/>
            <p:nvPr/>
          </p:nvSpPr>
          <p:spPr>
            <a:xfrm>
              <a:off x="7824788" y="342900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ь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59" name="Прямоугольник 58"/>
            <p:cNvSpPr/>
            <p:nvPr/>
          </p:nvSpPr>
          <p:spPr>
            <a:xfrm>
              <a:off x="7219950" y="342900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д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60" name="Прямоугольник 59"/>
            <p:cNvSpPr/>
            <p:nvPr/>
          </p:nvSpPr>
          <p:spPr>
            <a:xfrm>
              <a:off x="3594100" y="378618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к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2989263" y="378618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ш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62" name="Прямоугольник 61"/>
            <p:cNvSpPr/>
            <p:nvPr/>
          </p:nvSpPr>
          <p:spPr>
            <a:xfrm>
              <a:off x="1176338" y="378618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я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63" name="Прямоугольник 62"/>
            <p:cNvSpPr/>
            <p:nvPr/>
          </p:nvSpPr>
          <p:spPr>
            <a:xfrm>
              <a:off x="2384425" y="378618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у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64" name="Прямоугольник 63"/>
            <p:cNvSpPr/>
            <p:nvPr/>
          </p:nvSpPr>
          <p:spPr>
            <a:xfrm>
              <a:off x="1781175" y="378618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г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65" name="Прямоугольник 64"/>
            <p:cNvSpPr/>
            <p:nvPr/>
          </p:nvSpPr>
          <p:spPr>
            <a:xfrm>
              <a:off x="571500" y="378618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 smtClean="0">
                  <a:solidFill>
                    <a:srgbClr val="002060"/>
                  </a:solidFill>
                </a:rPr>
                <a:t>9)</a:t>
              </a:r>
              <a:r>
                <a:rPr lang="ru-RU" sz="1000" b="1" dirty="0" smtClean="0">
                  <a:solidFill>
                    <a:srgbClr val="FF0000"/>
                  </a:solidFill>
                </a:rPr>
                <a:t>л</a:t>
              </a:r>
              <a:endParaRPr lang="ru-RU" sz="1000" b="1" dirty="0">
                <a:solidFill>
                  <a:srgbClr val="002060"/>
                </a:solidFill>
              </a:endParaRPr>
            </a:p>
          </p:txBody>
        </p:sp>
        <p:sp>
          <p:nvSpPr>
            <p:cNvPr id="66" name="Прямоугольник 65"/>
            <p:cNvSpPr/>
            <p:nvPr/>
          </p:nvSpPr>
          <p:spPr>
            <a:xfrm>
              <a:off x="2384425" y="414337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 smtClean="0">
                  <a:solidFill>
                    <a:srgbClr val="002060"/>
                  </a:solidFill>
                </a:rPr>
                <a:t>10)</a:t>
              </a:r>
              <a:r>
                <a:rPr lang="ru-RU" sz="1000" b="1" dirty="0" smtClean="0">
                  <a:solidFill>
                    <a:srgbClr val="FF0000"/>
                  </a:solidFill>
                </a:rPr>
                <a:t>б</a:t>
              </a:r>
              <a:endParaRPr lang="ru-RU" sz="1000" b="1" dirty="0">
                <a:solidFill>
                  <a:srgbClr val="002060"/>
                </a:solidFill>
              </a:endParaRPr>
            </a:p>
          </p:txBody>
        </p:sp>
        <p:sp>
          <p:nvSpPr>
            <p:cNvPr id="67" name="Прямоугольник 66"/>
            <p:cNvSpPr/>
            <p:nvPr/>
          </p:nvSpPr>
          <p:spPr>
            <a:xfrm>
              <a:off x="2989263" y="414337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о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68" name="Прямоугольник 67"/>
            <p:cNvSpPr/>
            <p:nvPr/>
          </p:nvSpPr>
          <p:spPr>
            <a:xfrm>
              <a:off x="3594100" y="414337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б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69" name="Прямоугольник 68"/>
            <p:cNvSpPr/>
            <p:nvPr/>
          </p:nvSpPr>
          <p:spPr>
            <a:xfrm>
              <a:off x="4802188" y="414337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ы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70" name="Прямоугольник 69"/>
            <p:cNvSpPr/>
            <p:nvPr/>
          </p:nvSpPr>
          <p:spPr>
            <a:xfrm>
              <a:off x="4802188" y="485775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а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71" name="Прямоугольник 70"/>
            <p:cNvSpPr/>
            <p:nvPr/>
          </p:nvSpPr>
          <p:spPr>
            <a:xfrm>
              <a:off x="5407025" y="485775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б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72" name="Прямоугольник 71"/>
            <p:cNvSpPr/>
            <p:nvPr/>
          </p:nvSpPr>
          <p:spPr>
            <a:xfrm>
              <a:off x="6011863" y="485775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а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73" name="Прямоугольник 72"/>
            <p:cNvSpPr/>
            <p:nvPr/>
          </p:nvSpPr>
          <p:spPr>
            <a:xfrm>
              <a:off x="6616700" y="485775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н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74" name="Прямоугольник 73"/>
            <p:cNvSpPr/>
            <p:nvPr/>
          </p:nvSpPr>
          <p:spPr>
            <a:xfrm>
              <a:off x="4802188" y="521493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с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75" name="Прямоугольник 74"/>
            <p:cNvSpPr/>
            <p:nvPr/>
          </p:nvSpPr>
          <p:spPr>
            <a:xfrm>
              <a:off x="2989263" y="521493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 smtClean="0">
                  <a:solidFill>
                    <a:srgbClr val="002060"/>
                  </a:solidFill>
                </a:rPr>
                <a:t>12)</a:t>
              </a:r>
              <a:r>
                <a:rPr lang="ru-RU" sz="1000" b="1" dirty="0" smtClean="0">
                  <a:solidFill>
                    <a:srgbClr val="FF0000"/>
                  </a:solidFill>
                </a:rPr>
                <a:t>Б</a:t>
              </a:r>
              <a:endParaRPr lang="ru-RU" sz="1000" b="1" dirty="0">
                <a:solidFill>
                  <a:srgbClr val="002060"/>
                </a:solidFill>
              </a:endParaRPr>
            </a:p>
          </p:txBody>
        </p:sp>
        <p:sp>
          <p:nvSpPr>
            <p:cNvPr id="76" name="Прямоугольник 75"/>
            <p:cNvSpPr/>
            <p:nvPr/>
          </p:nvSpPr>
          <p:spPr>
            <a:xfrm>
              <a:off x="3594100" y="521493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а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77" name="Прямоугольник 76"/>
            <p:cNvSpPr/>
            <p:nvPr/>
          </p:nvSpPr>
          <p:spPr>
            <a:xfrm>
              <a:off x="3594100" y="557212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к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78" name="Прямоугольник 77"/>
            <p:cNvSpPr/>
            <p:nvPr/>
          </p:nvSpPr>
          <p:spPr>
            <a:xfrm>
              <a:off x="1781175" y="557212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 smtClean="0">
                  <a:solidFill>
                    <a:srgbClr val="002060"/>
                  </a:solidFill>
                </a:rPr>
                <a:t>13)</a:t>
              </a:r>
              <a:r>
                <a:rPr lang="ru-RU" sz="1000" b="1" dirty="0" smtClean="0">
                  <a:solidFill>
                    <a:srgbClr val="FF0000"/>
                  </a:solidFill>
                </a:rPr>
                <a:t>б</a:t>
              </a:r>
              <a:endParaRPr lang="ru-RU" sz="1000" b="1" dirty="0">
                <a:solidFill>
                  <a:srgbClr val="002060"/>
                </a:solidFill>
              </a:endParaRPr>
            </a:p>
          </p:txBody>
        </p:sp>
        <p:sp>
          <p:nvSpPr>
            <p:cNvPr id="79" name="Прямоугольник 78"/>
            <p:cNvSpPr/>
            <p:nvPr/>
          </p:nvSpPr>
          <p:spPr>
            <a:xfrm>
              <a:off x="2384425" y="557212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е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80" name="Прямоугольник 79"/>
            <p:cNvSpPr/>
            <p:nvPr/>
          </p:nvSpPr>
          <p:spPr>
            <a:xfrm>
              <a:off x="2989263" y="557212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л</a:t>
              </a:r>
              <a:endParaRPr lang="ru-RU" dirty="0">
                <a:solidFill>
                  <a:srgbClr val="FF0000"/>
                </a:solidFill>
              </a:endParaRPr>
            </a:p>
          </p:txBody>
        </p:sp>
      </p:grpSp>
      <p:sp>
        <p:nvSpPr>
          <p:cNvPr id="81" name="Скругленный прямоугольник 80">
            <a:hlinkClick r:id="rId2" action="ppaction://hlinksldjump"/>
          </p:cNvPr>
          <p:cNvSpPr/>
          <p:nvPr/>
        </p:nvSpPr>
        <p:spPr>
          <a:xfrm>
            <a:off x="6500826" y="6215082"/>
            <a:ext cx="2214562" cy="428625"/>
          </a:xfrm>
          <a:prstGeom prst="round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rgbClr val="002060"/>
                </a:solidFill>
              </a:rPr>
              <a:t>Проверь себя!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Группа 81"/>
          <p:cNvGrpSpPr/>
          <p:nvPr/>
        </p:nvGrpSpPr>
        <p:grpSpPr>
          <a:xfrm>
            <a:off x="571500" y="214313"/>
            <a:ext cx="7858125" cy="6072187"/>
            <a:chOff x="571500" y="214313"/>
            <a:chExt cx="7858125" cy="6072187"/>
          </a:xfrm>
        </p:grpSpPr>
        <p:sp>
          <p:nvSpPr>
            <p:cNvPr id="24" name="Прямоугольник 23"/>
            <p:cNvSpPr/>
            <p:nvPr/>
          </p:nvSpPr>
          <p:spPr>
            <a:xfrm>
              <a:off x="4198938" y="5929313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я</a:t>
              </a: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4198938" y="57150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и</a:t>
              </a: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4198938" y="214313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solidFill>
                    <a:srgbClr val="FF0000"/>
                  </a:solidFill>
                </a:rPr>
                <a:t>ж</a:t>
              </a: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4198938" y="92868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>
                  <a:solidFill>
                    <a:srgbClr val="002060"/>
                  </a:solidFill>
                </a:rPr>
                <a:t>2)</a:t>
              </a:r>
              <a:r>
                <a:rPr lang="ru-RU" dirty="0">
                  <a:solidFill>
                    <a:srgbClr val="FF0000"/>
                  </a:solidFill>
                </a:rPr>
                <a:t>в</a:t>
              </a:r>
              <a:endParaRPr lang="ru-RU" sz="1400" dirty="0">
                <a:solidFill>
                  <a:srgbClr val="002060"/>
                </a:solidFill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4198938" y="128587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о</a:t>
              </a: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4198938" y="1643063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т</a:t>
              </a: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4198938" y="200025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н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198938" y="271462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й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4198938" y="235743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ы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4198324" y="3071810"/>
              <a:ext cx="604475" cy="357190"/>
            </a:xfrm>
            <a:prstGeom prst="rect">
              <a:avLst/>
            </a:prstGeom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3B21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4198938" y="342900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solidFill>
                    <a:srgbClr val="002060"/>
                  </a:solidFill>
                </a:rPr>
                <a:t>8)</a:t>
              </a:r>
              <a:r>
                <a:rPr lang="ru-RU" b="1" dirty="0">
                  <a:solidFill>
                    <a:srgbClr val="FF0000"/>
                  </a:solidFill>
                </a:rPr>
                <a:t>м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4198938" y="414337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р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4198938" y="378618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и</a:t>
              </a: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4198324" y="4500570"/>
              <a:ext cx="604475" cy="357190"/>
            </a:xfrm>
            <a:prstGeom prst="rect">
              <a:avLst/>
            </a:prstGeom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3B21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4198938" y="485775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rgbClr val="002060"/>
                  </a:solidFill>
                </a:rPr>
                <a:t>11)</a:t>
              </a:r>
              <a:r>
                <a:rPr lang="ru-RU" b="1" dirty="0">
                  <a:solidFill>
                    <a:srgbClr val="FF0000"/>
                  </a:solidFill>
                </a:rPr>
                <a:t>к</a:t>
              </a:r>
              <a:endParaRPr lang="ru-RU" sz="1000" b="1" dirty="0">
                <a:solidFill>
                  <a:srgbClr val="002060"/>
                </a:solidFill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4198938" y="521493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р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4198938" y="557212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а</a:t>
              </a: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3594100" y="57150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solidFill>
                    <a:srgbClr val="002060"/>
                  </a:solidFill>
                </a:rPr>
                <a:t>1)</a:t>
              </a: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5407025" y="57150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4802188" y="57150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5407025" y="92868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4802188" y="92868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6011863" y="92868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2989263" y="1643063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3594100" y="1643063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5407025" y="128587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4802188" y="128587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3594100" y="128587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solidFill>
                    <a:srgbClr val="002060"/>
                  </a:solidFill>
                </a:rPr>
                <a:t>3)</a:t>
              </a: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2384425" y="1643063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solidFill>
                    <a:srgbClr val="002060"/>
                  </a:solidFill>
                </a:rPr>
                <a:t>4)</a:t>
              </a:r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989263" y="200025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2384425" y="200025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solidFill>
                    <a:srgbClr val="002060"/>
                  </a:solidFill>
                </a:rPr>
                <a:t>5)</a:t>
              </a: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3594100" y="200025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4802188" y="200025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3594100" y="235743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solidFill>
                    <a:srgbClr val="002060"/>
                  </a:solidFill>
                </a:rPr>
                <a:t>6)</a:t>
              </a: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5407025" y="235743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4802188" y="235743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5407025" y="271462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6011863" y="271462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4802188" y="271462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2989263" y="271462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solidFill>
                    <a:srgbClr val="002060"/>
                  </a:solidFill>
                </a:rPr>
                <a:t>7)</a:t>
              </a:r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3594100" y="271462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4802188" y="342900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5407025" y="342900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6616700" y="342900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6011863" y="342900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8" name="Прямоугольник 57"/>
            <p:cNvSpPr/>
            <p:nvPr/>
          </p:nvSpPr>
          <p:spPr>
            <a:xfrm>
              <a:off x="7824788" y="342900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9" name="Прямоугольник 58"/>
            <p:cNvSpPr/>
            <p:nvPr/>
          </p:nvSpPr>
          <p:spPr>
            <a:xfrm>
              <a:off x="7219950" y="342900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0" name="Прямоугольник 59"/>
            <p:cNvSpPr/>
            <p:nvPr/>
          </p:nvSpPr>
          <p:spPr>
            <a:xfrm>
              <a:off x="3594100" y="378618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2989263" y="378618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2" name="Прямоугольник 61"/>
            <p:cNvSpPr/>
            <p:nvPr/>
          </p:nvSpPr>
          <p:spPr>
            <a:xfrm>
              <a:off x="1176338" y="378618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3" name="Прямоугольник 62"/>
            <p:cNvSpPr/>
            <p:nvPr/>
          </p:nvSpPr>
          <p:spPr>
            <a:xfrm>
              <a:off x="2384425" y="378618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4" name="Прямоугольник 63"/>
            <p:cNvSpPr/>
            <p:nvPr/>
          </p:nvSpPr>
          <p:spPr>
            <a:xfrm>
              <a:off x="1781175" y="378618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5" name="Прямоугольник 64"/>
            <p:cNvSpPr/>
            <p:nvPr/>
          </p:nvSpPr>
          <p:spPr>
            <a:xfrm>
              <a:off x="571500" y="378618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rgbClr val="002060"/>
                  </a:solidFill>
                </a:rPr>
                <a:t>9)</a:t>
              </a:r>
            </a:p>
          </p:txBody>
        </p:sp>
        <p:sp>
          <p:nvSpPr>
            <p:cNvPr id="66" name="Прямоугольник 65"/>
            <p:cNvSpPr/>
            <p:nvPr/>
          </p:nvSpPr>
          <p:spPr>
            <a:xfrm>
              <a:off x="2384425" y="414337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rgbClr val="002060"/>
                  </a:solidFill>
                </a:rPr>
                <a:t>10)</a:t>
              </a:r>
            </a:p>
          </p:txBody>
        </p:sp>
        <p:sp>
          <p:nvSpPr>
            <p:cNvPr id="67" name="Прямоугольник 66"/>
            <p:cNvSpPr/>
            <p:nvPr/>
          </p:nvSpPr>
          <p:spPr>
            <a:xfrm>
              <a:off x="2989263" y="414337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8" name="Прямоугольник 67"/>
            <p:cNvSpPr/>
            <p:nvPr/>
          </p:nvSpPr>
          <p:spPr>
            <a:xfrm>
              <a:off x="3594100" y="414337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9" name="Прямоугольник 68"/>
            <p:cNvSpPr/>
            <p:nvPr/>
          </p:nvSpPr>
          <p:spPr>
            <a:xfrm>
              <a:off x="4802188" y="414337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0" name="Прямоугольник 69"/>
            <p:cNvSpPr/>
            <p:nvPr/>
          </p:nvSpPr>
          <p:spPr>
            <a:xfrm>
              <a:off x="4802188" y="485775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1" name="Прямоугольник 70"/>
            <p:cNvSpPr/>
            <p:nvPr/>
          </p:nvSpPr>
          <p:spPr>
            <a:xfrm>
              <a:off x="5407025" y="485775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2" name="Прямоугольник 71"/>
            <p:cNvSpPr/>
            <p:nvPr/>
          </p:nvSpPr>
          <p:spPr>
            <a:xfrm>
              <a:off x="6011863" y="485775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3" name="Прямоугольник 72"/>
            <p:cNvSpPr/>
            <p:nvPr/>
          </p:nvSpPr>
          <p:spPr>
            <a:xfrm>
              <a:off x="6616700" y="485775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4" name="Прямоугольник 73"/>
            <p:cNvSpPr/>
            <p:nvPr/>
          </p:nvSpPr>
          <p:spPr>
            <a:xfrm>
              <a:off x="4802188" y="521493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5" name="Прямоугольник 74"/>
            <p:cNvSpPr/>
            <p:nvPr/>
          </p:nvSpPr>
          <p:spPr>
            <a:xfrm>
              <a:off x="2989263" y="521493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rgbClr val="002060"/>
                  </a:solidFill>
                </a:rPr>
                <a:t>12)</a:t>
              </a:r>
            </a:p>
          </p:txBody>
        </p:sp>
        <p:sp>
          <p:nvSpPr>
            <p:cNvPr id="76" name="Прямоугольник 75"/>
            <p:cNvSpPr/>
            <p:nvPr/>
          </p:nvSpPr>
          <p:spPr>
            <a:xfrm>
              <a:off x="3594100" y="521493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7" name="Прямоугольник 76"/>
            <p:cNvSpPr/>
            <p:nvPr/>
          </p:nvSpPr>
          <p:spPr>
            <a:xfrm>
              <a:off x="3594100" y="557212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8" name="Прямоугольник 77"/>
            <p:cNvSpPr/>
            <p:nvPr/>
          </p:nvSpPr>
          <p:spPr>
            <a:xfrm>
              <a:off x="1781175" y="557212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rgbClr val="002060"/>
                  </a:solidFill>
                </a:rPr>
                <a:t>13)</a:t>
              </a:r>
            </a:p>
          </p:txBody>
        </p:sp>
        <p:sp>
          <p:nvSpPr>
            <p:cNvPr id="79" name="Прямоугольник 78"/>
            <p:cNvSpPr/>
            <p:nvPr/>
          </p:nvSpPr>
          <p:spPr>
            <a:xfrm>
              <a:off x="2384425" y="557212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0" name="Прямоугольник 79"/>
            <p:cNvSpPr/>
            <p:nvPr/>
          </p:nvSpPr>
          <p:spPr>
            <a:xfrm>
              <a:off x="2989263" y="557212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285720" y="6286520"/>
            <a:ext cx="8858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99"/>
                </a:solidFill>
                <a:latin typeface="+mj-lt"/>
              </a:rPr>
              <a:t>ЖИВОТНЫЙ МИР КРАСНОЯРСКОГО КРАЯ</a:t>
            </a:r>
            <a:endParaRPr lang="ru-RU" sz="2400" b="1" dirty="0">
              <a:solidFill>
                <a:srgbClr val="000099"/>
              </a:solidFill>
              <a:latin typeface="+mj-lt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4220305" y="3105428"/>
            <a:ext cx="631952" cy="361392"/>
          </a:xfrm>
          <a:prstGeom prst="rect">
            <a:avLst/>
          </a:prstGeom>
          <a:gradFill flip="none"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3B21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220305" y="4550997"/>
            <a:ext cx="631952" cy="361392"/>
          </a:xfrm>
          <a:prstGeom prst="rect">
            <a:avLst/>
          </a:prstGeom>
          <a:gradFill flip="none"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3B21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31751" name="Группа 82"/>
          <p:cNvGrpSpPr>
            <a:grpSpLocks/>
          </p:cNvGrpSpPr>
          <p:nvPr/>
        </p:nvGrpSpPr>
        <p:grpSpPr bwMode="auto">
          <a:xfrm>
            <a:off x="4219575" y="214313"/>
            <a:ext cx="633413" cy="6143625"/>
            <a:chOff x="4220305" y="214290"/>
            <a:chExt cx="631952" cy="6143668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4220305" y="576243"/>
              <a:ext cx="631952" cy="360365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b="1" dirty="0">
                  <a:solidFill>
                    <a:srgbClr val="FFFF00"/>
                  </a:solidFill>
                </a:rPr>
                <a:t>и</a:t>
              </a: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4220305" y="214290"/>
              <a:ext cx="631952" cy="361953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b="1" dirty="0">
                  <a:solidFill>
                    <a:srgbClr val="FFFF00"/>
                  </a:solidFill>
                </a:rPr>
                <a:t>ж</a:t>
              </a: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4220305" y="936607"/>
              <a:ext cx="631952" cy="361953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b="1" dirty="0">
                  <a:solidFill>
                    <a:srgbClr val="FFFF00"/>
                  </a:solidFill>
                </a:rPr>
                <a:t>в</a:t>
              </a: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4220305" y="1298560"/>
              <a:ext cx="631952" cy="361953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b="1" dirty="0">
                  <a:solidFill>
                    <a:srgbClr val="FFFF00"/>
                  </a:solidFill>
                </a:rPr>
                <a:t>о</a:t>
              </a: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4220305" y="1660512"/>
              <a:ext cx="631952" cy="360366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b="1" dirty="0">
                  <a:solidFill>
                    <a:srgbClr val="FFFF00"/>
                  </a:solidFill>
                </a:rPr>
                <a:t>т</a:t>
              </a: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4220305" y="2020878"/>
              <a:ext cx="631952" cy="361953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b="1" dirty="0" err="1">
                  <a:solidFill>
                    <a:srgbClr val="FFFF00"/>
                  </a:solidFill>
                </a:rPr>
                <a:t>н</a:t>
              </a:r>
              <a:endParaRPr lang="ru-RU" sz="2400" b="1" dirty="0">
                <a:solidFill>
                  <a:srgbClr val="FFFF00"/>
                </a:solidFill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220305" y="2744783"/>
              <a:ext cx="631952" cy="360365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b="1" dirty="0" err="1">
                  <a:solidFill>
                    <a:srgbClr val="FFFF00"/>
                  </a:solidFill>
                </a:rPr>
                <a:t>й</a:t>
              </a:r>
              <a:endParaRPr lang="ru-RU" sz="2400" b="1" dirty="0">
                <a:solidFill>
                  <a:srgbClr val="FFFF00"/>
                </a:solidFill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4220305" y="2382830"/>
              <a:ext cx="631952" cy="361953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b="1" dirty="0" err="1">
                  <a:solidFill>
                    <a:srgbClr val="FFFF00"/>
                  </a:solidFill>
                </a:rPr>
                <a:t>ы</a:t>
              </a:r>
              <a:endParaRPr lang="ru-RU" sz="2400" b="1" dirty="0">
                <a:solidFill>
                  <a:srgbClr val="FFFF00"/>
                </a:solidFill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4220305" y="3467100"/>
              <a:ext cx="631952" cy="360366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b="1" dirty="0">
                  <a:solidFill>
                    <a:srgbClr val="FFFF00"/>
                  </a:solidFill>
                </a:rPr>
                <a:t>м</a:t>
              </a: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4220305" y="4189418"/>
              <a:ext cx="631952" cy="361953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b="1" dirty="0" err="1">
                  <a:solidFill>
                    <a:srgbClr val="FFFF00"/>
                  </a:solidFill>
                </a:rPr>
                <a:t>р</a:t>
              </a:r>
              <a:endParaRPr lang="ru-RU" sz="2400" b="1" dirty="0">
                <a:solidFill>
                  <a:srgbClr val="FFFF00"/>
                </a:solidFill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4220305" y="3827465"/>
              <a:ext cx="631952" cy="361953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b="1" dirty="0">
                  <a:solidFill>
                    <a:srgbClr val="FFFF00"/>
                  </a:solidFill>
                </a:rPr>
                <a:t>и</a:t>
              </a: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4220305" y="4911735"/>
              <a:ext cx="631952" cy="361953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b="1" dirty="0">
                  <a:solidFill>
                    <a:srgbClr val="FFFF00"/>
                  </a:solidFill>
                </a:rPr>
                <a:t>к</a:t>
              </a: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4220305" y="5273687"/>
              <a:ext cx="631952" cy="361953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b="1" dirty="0" err="1">
                  <a:solidFill>
                    <a:srgbClr val="FFFF00"/>
                  </a:solidFill>
                </a:rPr>
                <a:t>р</a:t>
              </a:r>
              <a:endParaRPr lang="ru-RU" sz="2400" b="1" dirty="0">
                <a:solidFill>
                  <a:srgbClr val="FFFF00"/>
                </a:solidFill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4220305" y="5635640"/>
              <a:ext cx="631952" cy="360366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b="1" dirty="0">
                  <a:solidFill>
                    <a:srgbClr val="FFFF00"/>
                  </a:solidFill>
                </a:rPr>
                <a:t>а</a:t>
              </a:r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4220305" y="5996005"/>
              <a:ext cx="631952" cy="361953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b="1" dirty="0">
                  <a:solidFill>
                    <a:srgbClr val="FFFF00"/>
                  </a:solidFill>
                </a:rPr>
                <a:t>я</a:t>
              </a:r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3587750" y="576263"/>
            <a:ext cx="631825" cy="360362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л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5484813" y="576263"/>
            <a:ext cx="631825" cy="360362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а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4852988" y="576263"/>
            <a:ext cx="631825" cy="360362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с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5484813" y="936625"/>
            <a:ext cx="631825" cy="361950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л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4852988" y="936625"/>
            <a:ext cx="631825" cy="361950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о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6116638" y="936625"/>
            <a:ext cx="631825" cy="361950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к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2955925" y="1660525"/>
            <a:ext cx="631825" cy="360363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>
                <a:solidFill>
                  <a:schemeClr val="accent6">
                    <a:lumMod val="50000"/>
                  </a:schemeClr>
                </a:solidFill>
              </a:rPr>
              <a:t>р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587750" y="1660525"/>
            <a:ext cx="631825" cy="360363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о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5484813" y="1298575"/>
            <a:ext cx="631825" cy="361950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>
                <a:solidFill>
                  <a:schemeClr val="accent6">
                    <a:lumMod val="50000"/>
                  </a:schemeClr>
                </a:solidFill>
              </a:rPr>
              <a:t>ь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4852988" y="1298575"/>
            <a:ext cx="631825" cy="361950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с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3587750" y="1298575"/>
            <a:ext cx="631825" cy="361950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л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2324100" y="1660525"/>
            <a:ext cx="631825" cy="360363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к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2955925" y="2020888"/>
            <a:ext cx="631825" cy="361950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л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2324100" y="2020888"/>
            <a:ext cx="631825" cy="361950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о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3587750" y="2020888"/>
            <a:ext cx="631825" cy="361950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е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4852988" y="2020888"/>
            <a:ext cx="631825" cy="361950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>
                <a:solidFill>
                  <a:schemeClr val="accent6">
                    <a:lumMod val="50000"/>
                  </a:schemeClr>
                </a:solidFill>
              </a:rPr>
              <a:t>ь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3587750" y="2382838"/>
            <a:ext cx="631825" cy="361950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>
                <a:solidFill>
                  <a:schemeClr val="accent6">
                    <a:lumMod val="50000"/>
                  </a:schemeClr>
                </a:solidFill>
              </a:rPr>
              <a:t>р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5484813" y="2382838"/>
            <a:ext cx="631825" cy="361950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>
                <a:solidFill>
                  <a:schemeClr val="accent6">
                    <a:lumMod val="50000"/>
                  </a:schemeClr>
                </a:solidFill>
              </a:rPr>
              <a:t>ь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4852988" y="2382838"/>
            <a:ext cx="631825" cy="361950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с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5484813" y="2744788"/>
            <a:ext cx="631825" cy="360362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и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6116638" y="2744788"/>
            <a:ext cx="631825" cy="360362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к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4852988" y="2744788"/>
            <a:ext cx="631825" cy="360362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ч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2955925" y="2744788"/>
            <a:ext cx="631825" cy="360362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>
                <a:solidFill>
                  <a:schemeClr val="accent6">
                    <a:lumMod val="50000"/>
                  </a:schemeClr>
                </a:solidFill>
              </a:rPr>
              <a:t>з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3587750" y="2744788"/>
            <a:ext cx="631825" cy="360362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а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4852988" y="3467100"/>
            <a:ext cx="631825" cy="360363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е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5484813" y="3467100"/>
            <a:ext cx="631825" cy="360363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>
                <a:solidFill>
                  <a:schemeClr val="accent6">
                    <a:lumMod val="50000"/>
                  </a:schemeClr>
                </a:solidFill>
              </a:rPr>
              <a:t>д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6748463" y="3467100"/>
            <a:ext cx="631825" cy="360363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е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6116638" y="3467100"/>
            <a:ext cx="631825" cy="360363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в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8012113" y="3467100"/>
            <a:ext cx="631825" cy="360363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>
                <a:solidFill>
                  <a:schemeClr val="accent6">
                    <a:lumMod val="50000"/>
                  </a:schemeClr>
                </a:solidFill>
              </a:rPr>
              <a:t>ь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7380288" y="3467100"/>
            <a:ext cx="631825" cy="360363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>
                <a:solidFill>
                  <a:schemeClr val="accent6">
                    <a:lumMod val="50000"/>
                  </a:schemeClr>
                </a:solidFill>
              </a:rPr>
              <a:t>д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3587750" y="3827463"/>
            <a:ext cx="631825" cy="361950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к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2955925" y="3827463"/>
            <a:ext cx="631825" cy="361950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>
                <a:solidFill>
                  <a:schemeClr val="accent6">
                    <a:lumMod val="50000"/>
                  </a:schemeClr>
                </a:solidFill>
              </a:rPr>
              <a:t>ш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1060450" y="3827463"/>
            <a:ext cx="631825" cy="361950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я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2324100" y="3827463"/>
            <a:ext cx="631825" cy="361950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у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1692275" y="3827463"/>
            <a:ext cx="631825" cy="361950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г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428625" y="3827463"/>
            <a:ext cx="631825" cy="361950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л</a:t>
            </a:r>
          </a:p>
        </p:txBody>
      </p:sp>
      <p:sp>
        <p:nvSpPr>
          <p:cNvPr id="66" name="Прямоугольник 65"/>
          <p:cNvSpPr/>
          <p:nvPr/>
        </p:nvSpPr>
        <p:spPr>
          <a:xfrm>
            <a:off x="2324100" y="4189413"/>
            <a:ext cx="631825" cy="361950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б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2955925" y="4189413"/>
            <a:ext cx="631825" cy="361950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о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3587750" y="4189413"/>
            <a:ext cx="631825" cy="361950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б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4852988" y="4189413"/>
            <a:ext cx="631825" cy="361950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>
                <a:solidFill>
                  <a:schemeClr val="accent6">
                    <a:lumMod val="50000"/>
                  </a:schemeClr>
                </a:solidFill>
              </a:rPr>
              <a:t>ы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4852988" y="4911725"/>
            <a:ext cx="631825" cy="361950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а</a:t>
            </a:r>
          </a:p>
        </p:txBody>
      </p:sp>
      <p:sp>
        <p:nvSpPr>
          <p:cNvPr id="71" name="Прямоугольник 70"/>
          <p:cNvSpPr/>
          <p:nvPr/>
        </p:nvSpPr>
        <p:spPr>
          <a:xfrm>
            <a:off x="5484813" y="4911725"/>
            <a:ext cx="631825" cy="361950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б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6116638" y="4911725"/>
            <a:ext cx="631825" cy="361950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а</a:t>
            </a:r>
          </a:p>
        </p:txBody>
      </p:sp>
      <p:sp>
        <p:nvSpPr>
          <p:cNvPr id="73" name="Прямоугольник 72"/>
          <p:cNvSpPr/>
          <p:nvPr/>
        </p:nvSpPr>
        <p:spPr>
          <a:xfrm>
            <a:off x="6748463" y="4911725"/>
            <a:ext cx="631825" cy="361950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>
                <a:solidFill>
                  <a:schemeClr val="accent6">
                    <a:lumMod val="50000"/>
                  </a:schemeClr>
                </a:solidFill>
              </a:rPr>
              <a:t>н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4852988" y="5273675"/>
            <a:ext cx="631825" cy="361950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с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2955925" y="5273675"/>
            <a:ext cx="631825" cy="361950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б</a:t>
            </a:r>
          </a:p>
        </p:txBody>
      </p:sp>
      <p:sp>
        <p:nvSpPr>
          <p:cNvPr id="76" name="Прямоугольник 75"/>
          <p:cNvSpPr/>
          <p:nvPr/>
        </p:nvSpPr>
        <p:spPr>
          <a:xfrm>
            <a:off x="3587750" y="5273675"/>
            <a:ext cx="631825" cy="361950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а</a:t>
            </a:r>
          </a:p>
        </p:txBody>
      </p:sp>
      <p:sp>
        <p:nvSpPr>
          <p:cNvPr id="77" name="Прямоугольник 76"/>
          <p:cNvSpPr/>
          <p:nvPr/>
        </p:nvSpPr>
        <p:spPr>
          <a:xfrm>
            <a:off x="3587750" y="5635625"/>
            <a:ext cx="631825" cy="360363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к</a:t>
            </a:r>
          </a:p>
        </p:txBody>
      </p:sp>
      <p:sp>
        <p:nvSpPr>
          <p:cNvPr id="78" name="Прямоугольник 77"/>
          <p:cNvSpPr/>
          <p:nvPr/>
        </p:nvSpPr>
        <p:spPr>
          <a:xfrm>
            <a:off x="1692275" y="5635625"/>
            <a:ext cx="631825" cy="360363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б</a:t>
            </a:r>
          </a:p>
        </p:txBody>
      </p:sp>
      <p:sp>
        <p:nvSpPr>
          <p:cNvPr id="79" name="Прямоугольник 78"/>
          <p:cNvSpPr/>
          <p:nvPr/>
        </p:nvSpPr>
        <p:spPr>
          <a:xfrm>
            <a:off x="2324100" y="5635625"/>
            <a:ext cx="631825" cy="360363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е</a:t>
            </a:r>
          </a:p>
        </p:txBody>
      </p:sp>
      <p:sp>
        <p:nvSpPr>
          <p:cNvPr id="80" name="Прямоугольник 79"/>
          <p:cNvSpPr/>
          <p:nvPr/>
        </p:nvSpPr>
        <p:spPr>
          <a:xfrm>
            <a:off x="2955925" y="5635625"/>
            <a:ext cx="631825" cy="360363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л</a:t>
            </a:r>
          </a:p>
        </p:txBody>
      </p:sp>
      <p:pic>
        <p:nvPicPr>
          <p:cNvPr id="1026" name="Picture 2" descr="E:\Documents and Settings\user\Рабочий стол\ДЛЯ НАСТИ\zajac_8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8063" y="5286375"/>
            <a:ext cx="1576387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E:\Documents and Settings\user\Рабочий стол\ДЛЯ НАСТИ\lisa_17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58063" y="2357438"/>
            <a:ext cx="1509712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E:\Documents and Settings\user\Рабочий стол\ДЛЯ НАСТИ\volk_20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285750"/>
            <a:ext cx="1081088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E:\Documents and Settings\user\Рабочий стол\ДЛЯ НАСТИ\лось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43063" y="285750"/>
            <a:ext cx="1600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E:\Documents and Settings\user\Рабочий стол\ДЛЯ НАСТИ\олень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00938" y="285750"/>
            <a:ext cx="1349375" cy="89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 descr="E:\Documents and Settings\user\Рабочий стол\ДЛЯ НАСТИ\рысь.jpe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313" y="5429250"/>
            <a:ext cx="933450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 descr="E:\Documents and Settings\user\Рабочий стол\ДЛЯ НАСТИ\медведь2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2071688"/>
            <a:ext cx="1214438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E:\Documents and Settings\user\Рабочий стол\ДЛЯ НАСТИ\ljagushka-4_small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286500" y="4000500"/>
            <a:ext cx="1000125" cy="78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 descr="E:\Documents and Settings\user\Рабочий стол\ДЛЯ НАСТИ\бобр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357313" y="2571750"/>
            <a:ext cx="14287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 descr="E:\Documents and Settings\user\Рабочий стол\ДЛЯ НАСТИ\кабан.jpe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572375" y="3929063"/>
            <a:ext cx="1357313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 descr="E:\Documents and Settings\user\Рабочий стол\ДЛЯ НАСТИ\барс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572250" y="1428750"/>
            <a:ext cx="1325563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13" descr="E:\Documents and Settings\user\Рабочий стол\ДЛЯ НАСТИ\белка.jpe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572125" y="5575300"/>
            <a:ext cx="1571625" cy="106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8" name="Picture 14" descr="G:\ДЛЯ НАСТИ\крот.jpe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85813" y="4357688"/>
            <a:ext cx="1439862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7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7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00298" y="2428875"/>
            <a:ext cx="6357952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solidFill>
                  <a:srgbClr val="000099"/>
                </a:solidFill>
                <a:latin typeface="+mn-lt"/>
              </a:rPr>
              <a:t>Спасибо за </a:t>
            </a:r>
            <a:r>
              <a:rPr lang="ru-RU" sz="4000" b="1" i="1" dirty="0" smtClean="0">
                <a:solidFill>
                  <a:srgbClr val="000099"/>
                </a:solidFill>
                <a:latin typeface="+mn-lt"/>
              </a:rPr>
              <a:t>работу, друзья!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i="1" dirty="0" smtClean="0">
                <a:solidFill>
                  <a:srgbClr val="000099"/>
                </a:solidFill>
                <a:latin typeface="+mn-lt"/>
                <a:sym typeface="Wingdings" pitchFamily="2" charset="2"/>
              </a:rPr>
              <a:t></a:t>
            </a:r>
            <a:endParaRPr lang="ru-RU" sz="9600" b="1" i="1" dirty="0">
              <a:solidFill>
                <a:srgbClr val="000099"/>
              </a:solidFill>
              <a:latin typeface="+mn-lt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4"/>
          <p:cNvSpPr txBox="1">
            <a:spLocks noChangeArrowheads="1"/>
          </p:cNvSpPr>
          <p:nvPr/>
        </p:nvSpPr>
        <p:spPr bwMode="auto">
          <a:xfrm>
            <a:off x="2357422" y="2071678"/>
            <a:ext cx="650081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1) Приглядел в лесу старик</a:t>
            </a:r>
          </a:p>
          <a:p>
            <a:pPr algn="ctr"/>
            <a:r>
              <a:rPr lang="ru-RU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Пышный рыжий воротник.</a:t>
            </a:r>
          </a:p>
          <a:p>
            <a:pPr algn="ctr"/>
            <a:r>
              <a:rPr lang="ru-RU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Воротник в то время </a:t>
            </a:r>
            <a:r>
              <a:rPr lang="ru-RU" sz="28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скрался</a:t>
            </a:r>
            <a:r>
              <a:rPr lang="ru-RU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,</a:t>
            </a:r>
          </a:p>
          <a:p>
            <a:pPr algn="ctr"/>
            <a:r>
              <a:rPr lang="ru-RU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Зайца сцапать собирался.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57620" y="4286256"/>
            <a:ext cx="4214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Впиши ответ  в  сетку кроссворда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00496" y="4929198"/>
            <a:ext cx="4214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hlinkClick r:id="rId2" action="ppaction://hlinksldjump"/>
              </a:rPr>
              <a:t>А теперь проверь себя…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4198938" y="5929313"/>
            <a:ext cx="603250" cy="357187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</a:rPr>
              <a:t>я</a:t>
            </a:r>
          </a:p>
        </p:txBody>
      </p:sp>
      <p:grpSp>
        <p:nvGrpSpPr>
          <p:cNvPr id="2" name="Группа 80"/>
          <p:cNvGrpSpPr/>
          <p:nvPr/>
        </p:nvGrpSpPr>
        <p:grpSpPr>
          <a:xfrm>
            <a:off x="571500" y="214313"/>
            <a:ext cx="7858125" cy="5715000"/>
            <a:chOff x="571500" y="214313"/>
            <a:chExt cx="7858125" cy="5715000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4198938" y="57150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и</a:t>
              </a: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4198938" y="214313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solidFill>
                    <a:srgbClr val="FF0000"/>
                  </a:solidFill>
                </a:rPr>
                <a:t>ж</a:t>
              </a: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4198938" y="92868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>
                  <a:solidFill>
                    <a:srgbClr val="002060"/>
                  </a:solidFill>
                </a:rPr>
                <a:t>2)</a:t>
              </a:r>
              <a:r>
                <a:rPr lang="ru-RU" dirty="0">
                  <a:solidFill>
                    <a:srgbClr val="FF0000"/>
                  </a:solidFill>
                </a:rPr>
                <a:t>в</a:t>
              </a:r>
              <a:endParaRPr lang="ru-RU" sz="1400" dirty="0">
                <a:solidFill>
                  <a:srgbClr val="002060"/>
                </a:solidFill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4198938" y="128587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о</a:t>
              </a: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4198938" y="1643063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т</a:t>
              </a: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4198938" y="200025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н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198938" y="271462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й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4198938" y="235743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ы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4198324" y="3071810"/>
              <a:ext cx="604475" cy="357190"/>
            </a:xfrm>
            <a:prstGeom prst="rect">
              <a:avLst/>
            </a:prstGeom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3B21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4198938" y="342900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solidFill>
                    <a:srgbClr val="002060"/>
                  </a:solidFill>
                </a:rPr>
                <a:t>8)</a:t>
              </a:r>
              <a:r>
                <a:rPr lang="ru-RU" b="1" dirty="0">
                  <a:solidFill>
                    <a:srgbClr val="FF0000"/>
                  </a:solidFill>
                </a:rPr>
                <a:t>м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4198938" y="414337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р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4198938" y="378618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и</a:t>
              </a: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4198324" y="4500570"/>
              <a:ext cx="604475" cy="357190"/>
            </a:xfrm>
            <a:prstGeom prst="rect">
              <a:avLst/>
            </a:prstGeom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3B21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4198938" y="485775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rgbClr val="002060"/>
                  </a:solidFill>
                </a:rPr>
                <a:t>11)</a:t>
              </a:r>
              <a:r>
                <a:rPr lang="ru-RU" b="1" dirty="0">
                  <a:solidFill>
                    <a:srgbClr val="FF0000"/>
                  </a:solidFill>
                </a:rPr>
                <a:t>к</a:t>
              </a:r>
              <a:endParaRPr lang="ru-RU" sz="1000" b="1" dirty="0">
                <a:solidFill>
                  <a:srgbClr val="002060"/>
                </a:solidFill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4198938" y="521493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р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4198938" y="557212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а</a:t>
              </a: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3594100" y="57150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solidFill>
                    <a:srgbClr val="002060"/>
                  </a:solidFill>
                </a:rPr>
                <a:t>1)</a:t>
              </a:r>
              <a:r>
                <a:rPr lang="ru-RU" sz="1400" b="1" dirty="0" smtClean="0">
                  <a:solidFill>
                    <a:srgbClr val="FF0000"/>
                  </a:solidFill>
                </a:rPr>
                <a:t>л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5407025" y="57150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а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4802188" y="57150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с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5407025" y="92868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4802188" y="92868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6011863" y="92868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2989263" y="1643063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3594100" y="1643063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5407025" y="128587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4802188" y="128587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3594100" y="128587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solidFill>
                    <a:srgbClr val="002060"/>
                  </a:solidFill>
                </a:rPr>
                <a:t>3)</a:t>
              </a: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2384425" y="1643063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solidFill>
                    <a:srgbClr val="002060"/>
                  </a:solidFill>
                </a:rPr>
                <a:t>4)</a:t>
              </a:r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989263" y="200025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2384425" y="200025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solidFill>
                    <a:srgbClr val="002060"/>
                  </a:solidFill>
                </a:rPr>
                <a:t>5)</a:t>
              </a: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3594100" y="200025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4802188" y="200025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3594100" y="235743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solidFill>
                    <a:srgbClr val="002060"/>
                  </a:solidFill>
                </a:rPr>
                <a:t>6)</a:t>
              </a: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5407025" y="235743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4802188" y="235743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5407025" y="271462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6011863" y="271462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4802188" y="271462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2989263" y="271462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solidFill>
                    <a:srgbClr val="002060"/>
                  </a:solidFill>
                </a:rPr>
                <a:t>7)</a:t>
              </a:r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3594100" y="271462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4802188" y="342900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5407025" y="342900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6616700" y="342900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6011863" y="342900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8" name="Прямоугольник 57"/>
            <p:cNvSpPr/>
            <p:nvPr/>
          </p:nvSpPr>
          <p:spPr>
            <a:xfrm>
              <a:off x="7824788" y="342900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9" name="Прямоугольник 58"/>
            <p:cNvSpPr/>
            <p:nvPr/>
          </p:nvSpPr>
          <p:spPr>
            <a:xfrm>
              <a:off x="7219950" y="342900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0" name="Прямоугольник 59"/>
            <p:cNvSpPr/>
            <p:nvPr/>
          </p:nvSpPr>
          <p:spPr>
            <a:xfrm>
              <a:off x="3594100" y="378618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2989263" y="378618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2" name="Прямоугольник 61"/>
            <p:cNvSpPr/>
            <p:nvPr/>
          </p:nvSpPr>
          <p:spPr>
            <a:xfrm>
              <a:off x="1176338" y="378618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3" name="Прямоугольник 62"/>
            <p:cNvSpPr/>
            <p:nvPr/>
          </p:nvSpPr>
          <p:spPr>
            <a:xfrm>
              <a:off x="2384425" y="378618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4" name="Прямоугольник 63"/>
            <p:cNvSpPr/>
            <p:nvPr/>
          </p:nvSpPr>
          <p:spPr>
            <a:xfrm>
              <a:off x="1781175" y="378618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5" name="Прямоугольник 64"/>
            <p:cNvSpPr/>
            <p:nvPr/>
          </p:nvSpPr>
          <p:spPr>
            <a:xfrm>
              <a:off x="571500" y="378618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rgbClr val="002060"/>
                  </a:solidFill>
                </a:rPr>
                <a:t>9)</a:t>
              </a:r>
            </a:p>
          </p:txBody>
        </p:sp>
        <p:sp>
          <p:nvSpPr>
            <p:cNvPr id="66" name="Прямоугольник 65"/>
            <p:cNvSpPr/>
            <p:nvPr/>
          </p:nvSpPr>
          <p:spPr>
            <a:xfrm>
              <a:off x="2384425" y="414337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rgbClr val="002060"/>
                  </a:solidFill>
                </a:rPr>
                <a:t>10)</a:t>
              </a:r>
            </a:p>
          </p:txBody>
        </p:sp>
        <p:sp>
          <p:nvSpPr>
            <p:cNvPr id="67" name="Прямоугольник 66"/>
            <p:cNvSpPr/>
            <p:nvPr/>
          </p:nvSpPr>
          <p:spPr>
            <a:xfrm>
              <a:off x="2989263" y="414337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8" name="Прямоугольник 67"/>
            <p:cNvSpPr/>
            <p:nvPr/>
          </p:nvSpPr>
          <p:spPr>
            <a:xfrm>
              <a:off x="3594100" y="414337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9" name="Прямоугольник 68"/>
            <p:cNvSpPr/>
            <p:nvPr/>
          </p:nvSpPr>
          <p:spPr>
            <a:xfrm>
              <a:off x="4802188" y="414337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0" name="Прямоугольник 69"/>
            <p:cNvSpPr/>
            <p:nvPr/>
          </p:nvSpPr>
          <p:spPr>
            <a:xfrm>
              <a:off x="4802188" y="485775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1" name="Прямоугольник 70"/>
            <p:cNvSpPr/>
            <p:nvPr/>
          </p:nvSpPr>
          <p:spPr>
            <a:xfrm>
              <a:off x="5407025" y="485775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2" name="Прямоугольник 71"/>
            <p:cNvSpPr/>
            <p:nvPr/>
          </p:nvSpPr>
          <p:spPr>
            <a:xfrm>
              <a:off x="6011863" y="485775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3" name="Прямоугольник 72"/>
            <p:cNvSpPr/>
            <p:nvPr/>
          </p:nvSpPr>
          <p:spPr>
            <a:xfrm>
              <a:off x="6616700" y="485775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4" name="Прямоугольник 73"/>
            <p:cNvSpPr/>
            <p:nvPr/>
          </p:nvSpPr>
          <p:spPr>
            <a:xfrm>
              <a:off x="4802188" y="521493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5" name="Прямоугольник 74"/>
            <p:cNvSpPr/>
            <p:nvPr/>
          </p:nvSpPr>
          <p:spPr>
            <a:xfrm>
              <a:off x="2989263" y="521493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rgbClr val="002060"/>
                  </a:solidFill>
                </a:rPr>
                <a:t>12)</a:t>
              </a:r>
            </a:p>
          </p:txBody>
        </p:sp>
        <p:sp>
          <p:nvSpPr>
            <p:cNvPr id="76" name="Прямоугольник 75"/>
            <p:cNvSpPr/>
            <p:nvPr/>
          </p:nvSpPr>
          <p:spPr>
            <a:xfrm>
              <a:off x="3594100" y="521493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7" name="Прямоугольник 76"/>
            <p:cNvSpPr/>
            <p:nvPr/>
          </p:nvSpPr>
          <p:spPr>
            <a:xfrm>
              <a:off x="3594100" y="557212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8" name="Прямоугольник 77"/>
            <p:cNvSpPr/>
            <p:nvPr/>
          </p:nvSpPr>
          <p:spPr>
            <a:xfrm>
              <a:off x="1781175" y="557212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rgbClr val="002060"/>
                  </a:solidFill>
                </a:rPr>
                <a:t>13)</a:t>
              </a:r>
            </a:p>
          </p:txBody>
        </p:sp>
        <p:sp>
          <p:nvSpPr>
            <p:cNvPr id="79" name="Прямоугольник 78"/>
            <p:cNvSpPr/>
            <p:nvPr/>
          </p:nvSpPr>
          <p:spPr>
            <a:xfrm>
              <a:off x="2384425" y="557212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0" name="Прямоугольник 79"/>
            <p:cNvSpPr/>
            <p:nvPr/>
          </p:nvSpPr>
          <p:spPr>
            <a:xfrm>
              <a:off x="2989263" y="557212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82" name="Управляющая кнопка: назад 81">
            <a:hlinkClick r:id="rId2" action="ppaction://hlinksldjump" highlightClick="1"/>
          </p:cNvPr>
          <p:cNvSpPr/>
          <p:nvPr/>
        </p:nvSpPr>
        <p:spPr>
          <a:xfrm>
            <a:off x="8143875" y="6143625"/>
            <a:ext cx="714375" cy="500063"/>
          </a:xfrm>
          <a:prstGeom prst="actionButtonBackPrevious">
            <a:avLst/>
          </a:prstGeom>
          <a:solidFill>
            <a:schemeClr val="tx2">
              <a:lumMod val="75000"/>
            </a:schemeClr>
          </a:solidFill>
          <a:ln>
            <a:solidFill>
              <a:srgbClr val="E5BB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1"/>
          <p:cNvSpPr txBox="1">
            <a:spLocks noChangeArrowheads="1"/>
          </p:cNvSpPr>
          <p:nvPr/>
        </p:nvSpPr>
        <p:spPr bwMode="auto">
          <a:xfrm>
            <a:off x="1857356" y="2000240"/>
            <a:ext cx="7500937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2) Что за зверь зимой холодной</a:t>
            </a:r>
          </a:p>
          <a:p>
            <a:pPr algn="ctr"/>
            <a:r>
              <a:rPr lang="ru-RU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Ходит в чаще злой голодный?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57620" y="4286256"/>
            <a:ext cx="4214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Впиши ответ  в  сетку кроссворда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00496" y="4929198"/>
            <a:ext cx="4214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hlinkClick r:id="rId2" action="ppaction://hlinksldjump"/>
              </a:rPr>
              <a:t>А теперь проверь себя…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4198938" y="5929313"/>
            <a:ext cx="603250" cy="357187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</a:rPr>
              <a:t>я</a:t>
            </a:r>
          </a:p>
        </p:txBody>
      </p:sp>
      <p:grpSp>
        <p:nvGrpSpPr>
          <p:cNvPr id="2" name="Группа 80"/>
          <p:cNvGrpSpPr/>
          <p:nvPr/>
        </p:nvGrpSpPr>
        <p:grpSpPr>
          <a:xfrm>
            <a:off x="571500" y="214313"/>
            <a:ext cx="7858125" cy="5715000"/>
            <a:chOff x="571500" y="214313"/>
            <a:chExt cx="7858125" cy="5715000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4198938" y="57150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и</a:t>
              </a: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4198938" y="214313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solidFill>
                    <a:srgbClr val="FF0000"/>
                  </a:solidFill>
                </a:rPr>
                <a:t>ж</a:t>
              </a: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4198938" y="92868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>
                  <a:solidFill>
                    <a:srgbClr val="002060"/>
                  </a:solidFill>
                </a:rPr>
                <a:t>2)</a:t>
              </a:r>
              <a:r>
                <a:rPr lang="ru-RU" dirty="0">
                  <a:solidFill>
                    <a:srgbClr val="FF0000"/>
                  </a:solidFill>
                </a:rPr>
                <a:t>в</a:t>
              </a:r>
              <a:endParaRPr lang="ru-RU" sz="1400" dirty="0">
                <a:solidFill>
                  <a:srgbClr val="002060"/>
                </a:solidFill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4198938" y="128587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о</a:t>
              </a: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4198938" y="1643063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т</a:t>
              </a: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4198938" y="200025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н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198938" y="271462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й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4198938" y="235743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ы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4198324" y="3071810"/>
              <a:ext cx="604475" cy="357190"/>
            </a:xfrm>
            <a:prstGeom prst="rect">
              <a:avLst/>
            </a:prstGeom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3B21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4198938" y="342900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solidFill>
                    <a:srgbClr val="002060"/>
                  </a:solidFill>
                </a:rPr>
                <a:t>8)</a:t>
              </a:r>
              <a:r>
                <a:rPr lang="ru-RU" b="1" dirty="0">
                  <a:solidFill>
                    <a:srgbClr val="FF0000"/>
                  </a:solidFill>
                </a:rPr>
                <a:t>м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4198938" y="414337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р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4198938" y="378618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и</a:t>
              </a: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4198324" y="4500570"/>
              <a:ext cx="604475" cy="357190"/>
            </a:xfrm>
            <a:prstGeom prst="rect">
              <a:avLst/>
            </a:prstGeom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3B21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4198938" y="485775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rgbClr val="002060"/>
                  </a:solidFill>
                </a:rPr>
                <a:t>11)</a:t>
              </a:r>
              <a:r>
                <a:rPr lang="ru-RU" b="1" dirty="0">
                  <a:solidFill>
                    <a:srgbClr val="FF0000"/>
                  </a:solidFill>
                </a:rPr>
                <a:t>к</a:t>
              </a:r>
              <a:endParaRPr lang="ru-RU" sz="1000" b="1" dirty="0">
                <a:solidFill>
                  <a:srgbClr val="002060"/>
                </a:solidFill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4198938" y="521493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р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4198938" y="557212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а</a:t>
              </a: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3594100" y="57150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solidFill>
                    <a:srgbClr val="002060"/>
                  </a:solidFill>
                </a:rPr>
                <a:t>1)</a:t>
              </a:r>
              <a:r>
                <a:rPr lang="ru-RU" sz="1400" b="1" dirty="0" smtClean="0">
                  <a:solidFill>
                    <a:srgbClr val="FF0000"/>
                  </a:solidFill>
                </a:rPr>
                <a:t>л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5407025" y="57150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а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4802188" y="57150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с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5407025" y="92868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л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4802188" y="92868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о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6011863" y="92868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к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2989263" y="1643063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3594100" y="1643063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5407025" y="128587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4802188" y="128587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3594100" y="128587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solidFill>
                    <a:srgbClr val="002060"/>
                  </a:solidFill>
                </a:rPr>
                <a:t>3)</a:t>
              </a: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2384425" y="1643063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solidFill>
                    <a:srgbClr val="002060"/>
                  </a:solidFill>
                </a:rPr>
                <a:t>4)</a:t>
              </a:r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989263" y="200025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2384425" y="200025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solidFill>
                    <a:srgbClr val="002060"/>
                  </a:solidFill>
                </a:rPr>
                <a:t>5)</a:t>
              </a: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3594100" y="200025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4802188" y="200025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3594100" y="235743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solidFill>
                    <a:srgbClr val="002060"/>
                  </a:solidFill>
                </a:rPr>
                <a:t>6)</a:t>
              </a: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5407025" y="235743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4802188" y="235743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5407025" y="271462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6011863" y="271462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4802188" y="271462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2989263" y="271462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solidFill>
                    <a:srgbClr val="002060"/>
                  </a:solidFill>
                </a:rPr>
                <a:t>7)</a:t>
              </a:r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3594100" y="271462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4802188" y="342900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5407025" y="342900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6616700" y="342900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6011863" y="342900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8" name="Прямоугольник 57"/>
            <p:cNvSpPr/>
            <p:nvPr/>
          </p:nvSpPr>
          <p:spPr>
            <a:xfrm>
              <a:off x="7824788" y="342900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9" name="Прямоугольник 58"/>
            <p:cNvSpPr/>
            <p:nvPr/>
          </p:nvSpPr>
          <p:spPr>
            <a:xfrm>
              <a:off x="7219950" y="342900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0" name="Прямоугольник 59"/>
            <p:cNvSpPr/>
            <p:nvPr/>
          </p:nvSpPr>
          <p:spPr>
            <a:xfrm>
              <a:off x="3594100" y="378618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2989263" y="378618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2" name="Прямоугольник 61"/>
            <p:cNvSpPr/>
            <p:nvPr/>
          </p:nvSpPr>
          <p:spPr>
            <a:xfrm>
              <a:off x="1176338" y="378618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3" name="Прямоугольник 62"/>
            <p:cNvSpPr/>
            <p:nvPr/>
          </p:nvSpPr>
          <p:spPr>
            <a:xfrm>
              <a:off x="2384425" y="378618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4" name="Прямоугольник 63"/>
            <p:cNvSpPr/>
            <p:nvPr/>
          </p:nvSpPr>
          <p:spPr>
            <a:xfrm>
              <a:off x="1781175" y="378618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5" name="Прямоугольник 64"/>
            <p:cNvSpPr/>
            <p:nvPr/>
          </p:nvSpPr>
          <p:spPr>
            <a:xfrm>
              <a:off x="571500" y="378618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rgbClr val="002060"/>
                  </a:solidFill>
                </a:rPr>
                <a:t>9)</a:t>
              </a:r>
            </a:p>
          </p:txBody>
        </p:sp>
        <p:sp>
          <p:nvSpPr>
            <p:cNvPr id="66" name="Прямоугольник 65"/>
            <p:cNvSpPr/>
            <p:nvPr/>
          </p:nvSpPr>
          <p:spPr>
            <a:xfrm>
              <a:off x="2384425" y="414337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rgbClr val="002060"/>
                  </a:solidFill>
                </a:rPr>
                <a:t>10)</a:t>
              </a:r>
            </a:p>
          </p:txBody>
        </p:sp>
        <p:sp>
          <p:nvSpPr>
            <p:cNvPr id="67" name="Прямоугольник 66"/>
            <p:cNvSpPr/>
            <p:nvPr/>
          </p:nvSpPr>
          <p:spPr>
            <a:xfrm>
              <a:off x="2989263" y="414337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8" name="Прямоугольник 67"/>
            <p:cNvSpPr/>
            <p:nvPr/>
          </p:nvSpPr>
          <p:spPr>
            <a:xfrm>
              <a:off x="3594100" y="414337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9" name="Прямоугольник 68"/>
            <p:cNvSpPr/>
            <p:nvPr/>
          </p:nvSpPr>
          <p:spPr>
            <a:xfrm>
              <a:off x="4802188" y="414337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0" name="Прямоугольник 69"/>
            <p:cNvSpPr/>
            <p:nvPr/>
          </p:nvSpPr>
          <p:spPr>
            <a:xfrm>
              <a:off x="4802188" y="485775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1" name="Прямоугольник 70"/>
            <p:cNvSpPr/>
            <p:nvPr/>
          </p:nvSpPr>
          <p:spPr>
            <a:xfrm>
              <a:off x="5407025" y="485775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2" name="Прямоугольник 71"/>
            <p:cNvSpPr/>
            <p:nvPr/>
          </p:nvSpPr>
          <p:spPr>
            <a:xfrm>
              <a:off x="6011863" y="485775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3" name="Прямоугольник 72"/>
            <p:cNvSpPr/>
            <p:nvPr/>
          </p:nvSpPr>
          <p:spPr>
            <a:xfrm>
              <a:off x="6616700" y="485775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4" name="Прямоугольник 73"/>
            <p:cNvSpPr/>
            <p:nvPr/>
          </p:nvSpPr>
          <p:spPr>
            <a:xfrm>
              <a:off x="4802188" y="521493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5" name="Прямоугольник 74"/>
            <p:cNvSpPr/>
            <p:nvPr/>
          </p:nvSpPr>
          <p:spPr>
            <a:xfrm>
              <a:off x="2989263" y="521493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rgbClr val="002060"/>
                  </a:solidFill>
                </a:rPr>
                <a:t>12)</a:t>
              </a:r>
            </a:p>
          </p:txBody>
        </p:sp>
        <p:sp>
          <p:nvSpPr>
            <p:cNvPr id="76" name="Прямоугольник 75"/>
            <p:cNvSpPr/>
            <p:nvPr/>
          </p:nvSpPr>
          <p:spPr>
            <a:xfrm>
              <a:off x="3594100" y="521493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7" name="Прямоугольник 76"/>
            <p:cNvSpPr/>
            <p:nvPr/>
          </p:nvSpPr>
          <p:spPr>
            <a:xfrm>
              <a:off x="3594100" y="557212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8" name="Прямоугольник 77"/>
            <p:cNvSpPr/>
            <p:nvPr/>
          </p:nvSpPr>
          <p:spPr>
            <a:xfrm>
              <a:off x="1781175" y="557212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rgbClr val="002060"/>
                  </a:solidFill>
                </a:rPr>
                <a:t>13)</a:t>
              </a:r>
            </a:p>
          </p:txBody>
        </p:sp>
        <p:sp>
          <p:nvSpPr>
            <p:cNvPr id="79" name="Прямоугольник 78"/>
            <p:cNvSpPr/>
            <p:nvPr/>
          </p:nvSpPr>
          <p:spPr>
            <a:xfrm>
              <a:off x="2384425" y="557212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0" name="Прямоугольник 79"/>
            <p:cNvSpPr/>
            <p:nvPr/>
          </p:nvSpPr>
          <p:spPr>
            <a:xfrm>
              <a:off x="2989263" y="557212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82" name="Управляющая кнопка: назад 81">
            <a:hlinkClick r:id="rId2" action="ppaction://hlinksldjump" highlightClick="1"/>
          </p:cNvPr>
          <p:cNvSpPr/>
          <p:nvPr/>
        </p:nvSpPr>
        <p:spPr>
          <a:xfrm>
            <a:off x="8143875" y="6143625"/>
            <a:ext cx="714375" cy="500063"/>
          </a:xfrm>
          <a:prstGeom prst="actionButtonBackPrevious">
            <a:avLst/>
          </a:prstGeom>
          <a:solidFill>
            <a:schemeClr val="tx2">
              <a:lumMod val="75000"/>
            </a:schemeClr>
          </a:solidFill>
          <a:ln>
            <a:solidFill>
              <a:srgbClr val="E5BB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1"/>
          <p:cNvSpPr txBox="1">
            <a:spLocks noChangeArrowheads="1"/>
          </p:cNvSpPr>
          <p:nvPr/>
        </p:nvSpPr>
        <p:spPr bwMode="auto">
          <a:xfrm>
            <a:off x="2428860" y="1428736"/>
            <a:ext cx="6500829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3)Над шапками кустарника  </a:t>
            </a:r>
            <a:endParaRPr lang="ru-RU" sz="2800" b="1" i="1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дерево </a:t>
            </a:r>
            <a:r>
              <a:rPr lang="ru-RU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плывёт.</a:t>
            </a:r>
          </a:p>
          <a:p>
            <a:pPr algn="ctr"/>
            <a:r>
              <a:rPr lang="ru-RU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На чьей же голове оно </a:t>
            </a:r>
            <a:endParaRPr lang="ru-RU" sz="2800" b="1" i="1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уютно </a:t>
            </a:r>
            <a:r>
              <a:rPr lang="ru-RU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так растёт?</a:t>
            </a:r>
          </a:p>
          <a:p>
            <a:pPr algn="ctr"/>
            <a:r>
              <a:rPr lang="ru-RU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Откроет нам поляна лесного великана.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57620" y="4286256"/>
            <a:ext cx="4214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Впиши ответ  в  сетку кроссворда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00496" y="4929198"/>
            <a:ext cx="4214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hlinkClick r:id="rId2" action="ppaction://hlinksldjump"/>
              </a:rPr>
              <a:t>А теперь проверь себя…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4198938" y="5929313"/>
            <a:ext cx="603250" cy="357187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  <a:tileRect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</a:rPr>
              <a:t>я</a:t>
            </a:r>
          </a:p>
        </p:txBody>
      </p:sp>
      <p:grpSp>
        <p:nvGrpSpPr>
          <p:cNvPr id="2" name="Группа 80"/>
          <p:cNvGrpSpPr/>
          <p:nvPr/>
        </p:nvGrpSpPr>
        <p:grpSpPr>
          <a:xfrm>
            <a:off x="571500" y="214313"/>
            <a:ext cx="7858125" cy="5715000"/>
            <a:chOff x="571500" y="214313"/>
            <a:chExt cx="7858125" cy="5715000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4198938" y="57150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и</a:t>
              </a: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4198938" y="214313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solidFill>
                    <a:srgbClr val="FF0000"/>
                  </a:solidFill>
                </a:rPr>
                <a:t>ж</a:t>
              </a: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4198938" y="92868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>
                  <a:solidFill>
                    <a:srgbClr val="002060"/>
                  </a:solidFill>
                </a:rPr>
                <a:t>2)</a:t>
              </a:r>
              <a:r>
                <a:rPr lang="ru-RU" dirty="0">
                  <a:solidFill>
                    <a:srgbClr val="FF0000"/>
                  </a:solidFill>
                </a:rPr>
                <a:t>в</a:t>
              </a:r>
              <a:endParaRPr lang="ru-RU" sz="1400" dirty="0">
                <a:solidFill>
                  <a:srgbClr val="002060"/>
                </a:solidFill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4198938" y="128587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о</a:t>
              </a: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4198938" y="1643063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т</a:t>
              </a: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4198938" y="200025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н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198938" y="271462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й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4198938" y="235743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ы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4198324" y="3071810"/>
              <a:ext cx="604475" cy="357190"/>
            </a:xfrm>
            <a:prstGeom prst="rect">
              <a:avLst/>
            </a:prstGeom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3B21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4198938" y="342900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solidFill>
                    <a:srgbClr val="002060"/>
                  </a:solidFill>
                </a:rPr>
                <a:t>8)</a:t>
              </a:r>
              <a:r>
                <a:rPr lang="ru-RU" b="1" dirty="0">
                  <a:solidFill>
                    <a:srgbClr val="FF0000"/>
                  </a:solidFill>
                </a:rPr>
                <a:t>м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4198938" y="414337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р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4198938" y="378618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и</a:t>
              </a: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4198324" y="4500570"/>
              <a:ext cx="604475" cy="357190"/>
            </a:xfrm>
            <a:prstGeom prst="rect">
              <a:avLst/>
            </a:prstGeom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3B21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4198938" y="485775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rgbClr val="002060"/>
                  </a:solidFill>
                </a:rPr>
                <a:t>11)</a:t>
              </a:r>
              <a:r>
                <a:rPr lang="ru-RU" b="1" dirty="0">
                  <a:solidFill>
                    <a:srgbClr val="FF0000"/>
                  </a:solidFill>
                </a:rPr>
                <a:t>к</a:t>
              </a:r>
              <a:endParaRPr lang="ru-RU" sz="1000" b="1" dirty="0">
                <a:solidFill>
                  <a:srgbClr val="002060"/>
                </a:solidFill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4198938" y="521493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rgbClr val="FF0000"/>
                  </a:solidFill>
                </a:rPr>
                <a:t>р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4198938" y="557212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rgbClr val="FF0000"/>
                  </a:solidFill>
                </a:rPr>
                <a:t>а</a:t>
              </a: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3594100" y="57150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solidFill>
                    <a:srgbClr val="002060"/>
                  </a:solidFill>
                </a:rPr>
                <a:t>1)</a:t>
              </a:r>
              <a:r>
                <a:rPr lang="ru-RU" sz="1400" b="1" dirty="0" smtClean="0">
                  <a:solidFill>
                    <a:srgbClr val="FF0000"/>
                  </a:solidFill>
                </a:rPr>
                <a:t>л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5407025" y="57150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а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4802188" y="57150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с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5407025" y="92868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л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4802188" y="92868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о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6011863" y="92868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к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2989263" y="1643063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3594100" y="1643063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5407025" y="128587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solidFill>
                    <a:srgbClr val="FF0000"/>
                  </a:solidFill>
                </a:rPr>
                <a:t>ь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4802188" y="128587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solidFill>
                    <a:srgbClr val="FF0000"/>
                  </a:solidFill>
                </a:rPr>
                <a:t>с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3594100" y="128587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solidFill>
                    <a:srgbClr val="002060"/>
                  </a:solidFill>
                </a:rPr>
                <a:t>3)</a:t>
              </a:r>
              <a:r>
                <a:rPr lang="ru-RU" sz="1400" b="1" dirty="0" smtClean="0">
                  <a:solidFill>
                    <a:srgbClr val="FF0000"/>
                  </a:solidFill>
                </a:rPr>
                <a:t>л</a:t>
              </a:r>
              <a:endParaRPr lang="ru-RU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2384425" y="1643063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solidFill>
                    <a:srgbClr val="002060"/>
                  </a:solidFill>
                </a:rPr>
                <a:t>4)</a:t>
              </a:r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989263" y="200025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2384425" y="200025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solidFill>
                    <a:srgbClr val="002060"/>
                  </a:solidFill>
                </a:rPr>
                <a:t>5)</a:t>
              </a: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3594100" y="200025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4802188" y="200025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3594100" y="235743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solidFill>
                    <a:srgbClr val="002060"/>
                  </a:solidFill>
                </a:rPr>
                <a:t>6)</a:t>
              </a: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5407025" y="235743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4802188" y="235743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5407025" y="271462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6011863" y="271462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4802188" y="271462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2989263" y="271462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solidFill>
                    <a:srgbClr val="002060"/>
                  </a:solidFill>
                </a:rPr>
                <a:t>7)</a:t>
              </a:r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3594100" y="271462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4802188" y="342900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5407025" y="342900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6616700" y="342900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6011863" y="342900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8" name="Прямоугольник 57"/>
            <p:cNvSpPr/>
            <p:nvPr/>
          </p:nvSpPr>
          <p:spPr>
            <a:xfrm>
              <a:off x="7824788" y="342900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9" name="Прямоугольник 58"/>
            <p:cNvSpPr/>
            <p:nvPr/>
          </p:nvSpPr>
          <p:spPr>
            <a:xfrm>
              <a:off x="7219950" y="342900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0" name="Прямоугольник 59"/>
            <p:cNvSpPr/>
            <p:nvPr/>
          </p:nvSpPr>
          <p:spPr>
            <a:xfrm>
              <a:off x="3594100" y="378618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2989263" y="378618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2" name="Прямоугольник 61"/>
            <p:cNvSpPr/>
            <p:nvPr/>
          </p:nvSpPr>
          <p:spPr>
            <a:xfrm>
              <a:off x="1176338" y="378618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3" name="Прямоугольник 62"/>
            <p:cNvSpPr/>
            <p:nvPr/>
          </p:nvSpPr>
          <p:spPr>
            <a:xfrm>
              <a:off x="2384425" y="378618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4" name="Прямоугольник 63"/>
            <p:cNvSpPr/>
            <p:nvPr/>
          </p:nvSpPr>
          <p:spPr>
            <a:xfrm>
              <a:off x="1781175" y="3786188"/>
              <a:ext cx="603250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5" name="Прямоугольник 64"/>
            <p:cNvSpPr/>
            <p:nvPr/>
          </p:nvSpPr>
          <p:spPr>
            <a:xfrm>
              <a:off x="571500" y="378618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rgbClr val="002060"/>
                  </a:solidFill>
                </a:rPr>
                <a:t>9)</a:t>
              </a:r>
            </a:p>
          </p:txBody>
        </p:sp>
        <p:sp>
          <p:nvSpPr>
            <p:cNvPr id="66" name="Прямоугольник 65"/>
            <p:cNvSpPr/>
            <p:nvPr/>
          </p:nvSpPr>
          <p:spPr>
            <a:xfrm>
              <a:off x="2384425" y="414337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rgbClr val="002060"/>
                  </a:solidFill>
                </a:rPr>
                <a:t>10)</a:t>
              </a:r>
            </a:p>
          </p:txBody>
        </p:sp>
        <p:sp>
          <p:nvSpPr>
            <p:cNvPr id="67" name="Прямоугольник 66"/>
            <p:cNvSpPr/>
            <p:nvPr/>
          </p:nvSpPr>
          <p:spPr>
            <a:xfrm>
              <a:off x="2989263" y="414337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8" name="Прямоугольник 67"/>
            <p:cNvSpPr/>
            <p:nvPr/>
          </p:nvSpPr>
          <p:spPr>
            <a:xfrm>
              <a:off x="3594100" y="414337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9" name="Прямоугольник 68"/>
            <p:cNvSpPr/>
            <p:nvPr/>
          </p:nvSpPr>
          <p:spPr>
            <a:xfrm>
              <a:off x="4802188" y="414337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0" name="Прямоугольник 69"/>
            <p:cNvSpPr/>
            <p:nvPr/>
          </p:nvSpPr>
          <p:spPr>
            <a:xfrm>
              <a:off x="4802188" y="485775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1" name="Прямоугольник 70"/>
            <p:cNvSpPr/>
            <p:nvPr/>
          </p:nvSpPr>
          <p:spPr>
            <a:xfrm>
              <a:off x="5407025" y="4857750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2" name="Прямоугольник 71"/>
            <p:cNvSpPr/>
            <p:nvPr/>
          </p:nvSpPr>
          <p:spPr>
            <a:xfrm>
              <a:off x="6011863" y="4857750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3" name="Прямоугольник 72"/>
            <p:cNvSpPr/>
            <p:nvPr/>
          </p:nvSpPr>
          <p:spPr>
            <a:xfrm>
              <a:off x="6616700" y="4857750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4" name="Прямоугольник 73"/>
            <p:cNvSpPr/>
            <p:nvPr/>
          </p:nvSpPr>
          <p:spPr>
            <a:xfrm>
              <a:off x="4802188" y="521493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5" name="Прямоугольник 74"/>
            <p:cNvSpPr/>
            <p:nvPr/>
          </p:nvSpPr>
          <p:spPr>
            <a:xfrm>
              <a:off x="2989263" y="5214938"/>
              <a:ext cx="604837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rgbClr val="002060"/>
                  </a:solidFill>
                </a:rPr>
                <a:t>12)</a:t>
              </a:r>
            </a:p>
          </p:txBody>
        </p:sp>
        <p:sp>
          <p:nvSpPr>
            <p:cNvPr id="76" name="Прямоугольник 75"/>
            <p:cNvSpPr/>
            <p:nvPr/>
          </p:nvSpPr>
          <p:spPr>
            <a:xfrm>
              <a:off x="3594100" y="5214938"/>
              <a:ext cx="604838" cy="35718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7" name="Прямоугольник 76"/>
            <p:cNvSpPr/>
            <p:nvPr/>
          </p:nvSpPr>
          <p:spPr>
            <a:xfrm>
              <a:off x="3594100" y="557212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8" name="Прямоугольник 77"/>
            <p:cNvSpPr/>
            <p:nvPr/>
          </p:nvSpPr>
          <p:spPr>
            <a:xfrm>
              <a:off x="1781175" y="5572125"/>
              <a:ext cx="603250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rgbClr val="002060"/>
                  </a:solidFill>
                </a:rPr>
                <a:t>13)</a:t>
              </a:r>
            </a:p>
          </p:txBody>
        </p:sp>
        <p:sp>
          <p:nvSpPr>
            <p:cNvPr id="79" name="Прямоугольник 78"/>
            <p:cNvSpPr/>
            <p:nvPr/>
          </p:nvSpPr>
          <p:spPr>
            <a:xfrm>
              <a:off x="2384425" y="5572125"/>
              <a:ext cx="604838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0" name="Прямоугольник 79"/>
            <p:cNvSpPr/>
            <p:nvPr/>
          </p:nvSpPr>
          <p:spPr>
            <a:xfrm>
              <a:off x="2989263" y="5572125"/>
              <a:ext cx="604837" cy="357188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  <a:tileRect/>
            </a:gra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82" name="Управляющая кнопка: назад 81">
            <a:hlinkClick r:id="rId2" action="ppaction://hlinksldjump" highlightClick="1"/>
          </p:cNvPr>
          <p:cNvSpPr/>
          <p:nvPr/>
        </p:nvSpPr>
        <p:spPr>
          <a:xfrm>
            <a:off x="8143875" y="6143625"/>
            <a:ext cx="714375" cy="500063"/>
          </a:xfrm>
          <a:prstGeom prst="actionButtonBackPrevious">
            <a:avLst/>
          </a:prstGeom>
          <a:solidFill>
            <a:schemeClr val="tx2">
              <a:lumMod val="75000"/>
            </a:schemeClr>
          </a:solidFill>
          <a:ln>
            <a:solidFill>
              <a:srgbClr val="E5BB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507</TotalTime>
  <Words>1261</Words>
  <Application>Microsoft Office PowerPoint</Application>
  <PresentationFormat>Экран (4:3)</PresentationFormat>
  <Paragraphs>777</Paragraphs>
  <Slides>31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Бумажная</vt:lpstr>
      <vt:lpstr>Животный мир Красноярского края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56</cp:revision>
  <dcterms:created xsi:type="dcterms:W3CDTF">2012-12-20T08:35:09Z</dcterms:created>
  <dcterms:modified xsi:type="dcterms:W3CDTF">2014-04-18T23:58:43Z</dcterms:modified>
</cp:coreProperties>
</file>