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80" r:id="rId2"/>
    <p:sldId id="257" r:id="rId3"/>
    <p:sldId id="256" r:id="rId4"/>
    <p:sldId id="258" r:id="rId5"/>
    <p:sldId id="259" r:id="rId6"/>
    <p:sldId id="262" r:id="rId7"/>
    <p:sldId id="261" r:id="rId8"/>
    <p:sldId id="260" r:id="rId9"/>
    <p:sldId id="263" r:id="rId10"/>
    <p:sldId id="264" r:id="rId11"/>
    <p:sldId id="265" r:id="rId12"/>
    <p:sldId id="266" r:id="rId13"/>
    <p:sldId id="267" r:id="rId14"/>
    <p:sldId id="272" r:id="rId15"/>
    <p:sldId id="277" r:id="rId16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67" autoAdjust="0"/>
    <p:restoredTop sz="86462" autoAdjust="0"/>
  </p:normalViewPr>
  <p:slideViewPr>
    <p:cSldViewPr>
      <p:cViewPr varScale="1">
        <p:scale>
          <a:sx n="77" d="100"/>
          <a:sy n="77" d="100"/>
        </p:scale>
        <p:origin x="-15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229A3-A75B-4628-ADDF-B7A17111B9DA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C36F9-A462-4CC8-9491-5A55DF76A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204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C36F9-A462-4CC8-9491-5A55DF76AA6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276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C36F9-A462-4CC8-9491-5A55DF76AA6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371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6" y="5052547"/>
            <a:ext cx="563701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8B5C-1CA1-4508-8390-31E9271EF87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B8A4-F8EB-4830-987D-366BD4E07C0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3" y="3132292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8B5C-1CA1-4508-8390-31E9271EF87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B8A4-F8EB-4830-987D-366BD4E07C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9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5" y="731521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8B5C-1CA1-4508-8390-31E9271EF87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B8A4-F8EB-4830-987D-366BD4E07C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8B5C-1CA1-4508-8390-31E9271EF87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B8A4-F8EB-4830-987D-366BD4E07C0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6" y="2172648"/>
            <a:ext cx="5966667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9" y="4607512"/>
            <a:ext cx="5970495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8B5C-1CA1-4508-8390-31E9271EF87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B8A4-F8EB-4830-987D-366BD4E07C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8B5C-1CA1-4508-8390-31E9271EF87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B8A4-F8EB-4830-987D-366BD4E07C0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3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8B5C-1CA1-4508-8390-31E9271EF87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B8A4-F8EB-4830-987D-366BD4E07C0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8B5C-1CA1-4508-8390-31E9271EF87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B8A4-F8EB-4830-987D-366BD4E07C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8B5C-1CA1-4508-8390-31E9271EF87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B8A4-F8EB-4830-987D-366BD4E07C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2209802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731521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6" y="3497803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8B5C-1CA1-4508-8390-31E9271EF87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B8A4-F8EB-4830-987D-366BD4E07C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1010488"/>
            <a:ext cx="369411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58B5C-1CA1-4508-8390-31E9271EF87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B8A4-F8EB-4830-987D-366BD4E07C0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9" y="4464421"/>
            <a:ext cx="6383539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1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2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858B5C-1CA1-4508-8390-31E9271EF87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2" y="6172202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2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855B8A4-F8EB-4830-987D-366BD4E07C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4" y="404664"/>
            <a:ext cx="8136903" cy="1440160"/>
          </a:xfrm>
        </p:spPr>
        <p:txBody>
          <a:bodyPr/>
          <a:lstStyle/>
          <a:p>
            <a:pPr marL="0" indent="0" algn="ctr">
              <a:buNone/>
            </a:pPr>
            <a:r>
              <a:rPr lang="ru-RU" sz="1400" dirty="0">
                <a:effectLst/>
              </a:rPr>
              <a:t>Государственное бюджетное профессиональное образовательное учреждение Департамента здравоохранения города Москвы</a:t>
            </a:r>
            <a:br>
              <a:rPr lang="ru-RU" sz="1400" dirty="0">
                <a:effectLst/>
              </a:rPr>
            </a:br>
            <a:r>
              <a:rPr lang="ru-RU" sz="1400" dirty="0">
                <a:effectLst/>
              </a:rPr>
              <a:t> «Медицинский колледж №2»</a:t>
            </a:r>
            <a:br>
              <a:rPr lang="ru-RU" sz="1400" dirty="0">
                <a:effectLst/>
              </a:rPr>
            </a:br>
            <a:r>
              <a:rPr lang="ru-RU" sz="1400" dirty="0">
                <a:effectLst/>
              </a:rPr>
              <a:t> (ГБПОУ ДЗМ «МК №2»)</a:t>
            </a:r>
            <a:br>
              <a:rPr lang="ru-RU" sz="1400" dirty="0">
                <a:effectLst/>
              </a:rPr>
            </a:br>
            <a:endParaRPr lang="ru-RU" sz="1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55509" y="1700808"/>
            <a:ext cx="8736971" cy="496855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Научно – исследовательская работа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– как фактор мотивации 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и  учебно – познавательной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деятельности обучающихся.</a:t>
            </a:r>
          </a:p>
          <a:p>
            <a:pPr marL="45720" indent="0" algn="ctr">
              <a:buNone/>
            </a:pPr>
            <a:endParaRPr lang="en-US" sz="2400" b="1" dirty="0">
              <a:solidFill>
                <a:srgbClr val="FF0000"/>
              </a:solidFill>
            </a:endParaRPr>
          </a:p>
          <a:p>
            <a:pPr marL="45720" indent="0">
              <a:buNone/>
            </a:pPr>
            <a:endParaRPr lang="ru-RU" sz="1400" b="1" dirty="0" smtClean="0">
              <a:solidFill>
                <a:srgbClr val="FF0000"/>
              </a:solidFill>
            </a:endParaRPr>
          </a:p>
          <a:p>
            <a:pPr marL="45720" indent="0">
              <a:buNone/>
            </a:pPr>
            <a:endParaRPr lang="ru-RU" sz="1400" b="1" dirty="0">
              <a:solidFill>
                <a:srgbClr val="FF0000"/>
              </a:solidFill>
            </a:endParaRPr>
          </a:p>
          <a:p>
            <a:pPr marL="45720" indent="0">
              <a:buNone/>
            </a:pPr>
            <a:r>
              <a:rPr lang="ru-RU" sz="1400" b="1" dirty="0" smtClean="0">
                <a:solidFill>
                  <a:schemeClr val="tx1"/>
                </a:solidFill>
              </a:rPr>
              <a:t>       </a:t>
            </a:r>
          </a:p>
          <a:p>
            <a:pPr marL="45720" indent="0">
              <a:buNone/>
            </a:pPr>
            <a:endParaRPr lang="ru-RU" sz="1400" b="1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sz="1400" b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1400" b="1" i="1" dirty="0" smtClean="0">
                <a:solidFill>
                  <a:schemeClr val="tx1"/>
                </a:solidFill>
              </a:rPr>
              <a:t>Составитель:</a:t>
            </a:r>
          </a:p>
          <a:p>
            <a:pPr marL="45720" indent="0">
              <a:buNone/>
            </a:pPr>
            <a:r>
              <a:rPr lang="ru-RU" sz="1400" b="1" i="1" dirty="0" smtClean="0">
                <a:solidFill>
                  <a:schemeClr val="tx1"/>
                </a:solidFill>
              </a:rPr>
              <a:t> методист, Почетный работник СПО </a:t>
            </a:r>
            <a:r>
              <a:rPr lang="ru-RU" sz="1400" b="1" i="1" dirty="0" err="1" smtClean="0">
                <a:solidFill>
                  <a:schemeClr val="tx1"/>
                </a:solidFill>
              </a:rPr>
              <a:t>А.И.Комиссарова</a:t>
            </a:r>
            <a:r>
              <a:rPr lang="ru-RU" sz="1400" b="1" i="1" dirty="0" smtClean="0">
                <a:solidFill>
                  <a:schemeClr val="tx1"/>
                </a:solidFill>
              </a:rPr>
              <a:t>.</a:t>
            </a:r>
          </a:p>
          <a:p>
            <a:pPr marL="45720" indent="0">
              <a:buNone/>
            </a:pPr>
            <a:endParaRPr lang="ru-RU" sz="1400" b="1" i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sz="1400" b="1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Администратор\Desktop\Фото методсовета\DSC000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725144"/>
            <a:ext cx="3125803" cy="1771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445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50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Методы исследования.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124746"/>
            <a:ext cx="7776864" cy="462684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2000" dirty="0" smtClean="0"/>
          </a:p>
          <a:p>
            <a:pPr marL="45720" indent="0">
              <a:buNone/>
            </a:pPr>
            <a:endParaRPr lang="ru-RU" sz="2000" dirty="0"/>
          </a:p>
          <a:p>
            <a:pPr marL="45720" indent="0">
              <a:buNone/>
            </a:pPr>
            <a:r>
              <a:rPr lang="ru-RU" sz="2000" i="1" dirty="0" smtClean="0"/>
              <a:t>Методы исследования:</a:t>
            </a:r>
          </a:p>
          <a:p>
            <a:pPr marL="45720" indent="0">
              <a:buNone/>
            </a:pPr>
            <a:endParaRPr lang="ru-RU" sz="2000" i="1" dirty="0" smtClean="0"/>
          </a:p>
          <a:p>
            <a:pPr>
              <a:buFontTx/>
              <a:buChar char="-"/>
            </a:pPr>
            <a:r>
              <a:rPr lang="ru-RU" sz="2000" i="1" dirty="0"/>
              <a:t>н</a:t>
            </a:r>
            <a:r>
              <a:rPr lang="ru-RU" sz="2000" i="1" dirty="0" smtClean="0"/>
              <a:t>аблюдение</a:t>
            </a:r>
          </a:p>
          <a:p>
            <a:pPr>
              <a:buFontTx/>
              <a:buChar char="-"/>
            </a:pPr>
            <a:r>
              <a:rPr lang="ru-RU" sz="2000" i="1" dirty="0"/>
              <a:t>с</a:t>
            </a:r>
            <a:r>
              <a:rPr lang="ru-RU" sz="2000" i="1" dirty="0" smtClean="0"/>
              <a:t>равнение</a:t>
            </a:r>
          </a:p>
          <a:p>
            <a:pPr>
              <a:buFontTx/>
              <a:buChar char="-"/>
            </a:pPr>
            <a:r>
              <a:rPr lang="ru-RU" sz="2000" i="1" dirty="0"/>
              <a:t>э</a:t>
            </a:r>
            <a:r>
              <a:rPr lang="ru-RU" sz="2000" i="1" dirty="0" smtClean="0"/>
              <a:t>ксперимент</a:t>
            </a:r>
          </a:p>
          <a:p>
            <a:pPr>
              <a:buFontTx/>
              <a:buChar char="-"/>
            </a:pPr>
            <a:r>
              <a:rPr lang="ru-RU" sz="2000" i="1" dirty="0"/>
              <a:t>с</a:t>
            </a:r>
            <a:r>
              <a:rPr lang="ru-RU" sz="2000" i="1" dirty="0" smtClean="0"/>
              <a:t>татистика</a:t>
            </a:r>
          </a:p>
          <a:p>
            <a:pPr>
              <a:buFontTx/>
              <a:buChar char="-"/>
            </a:pPr>
            <a:r>
              <a:rPr lang="ru-RU" sz="2000" i="1" dirty="0"/>
              <a:t>в</a:t>
            </a:r>
            <a:r>
              <a:rPr lang="ru-RU" sz="2000" i="1" dirty="0" smtClean="0"/>
              <a:t>изуализация данных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2605852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2008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Структура работы.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268760"/>
            <a:ext cx="8064896" cy="4482832"/>
          </a:xfrm>
        </p:spPr>
        <p:txBody>
          <a:bodyPr/>
          <a:lstStyle/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sz="2000" i="1" dirty="0" smtClean="0"/>
              <a:t>Структура работы:</a:t>
            </a:r>
          </a:p>
          <a:p>
            <a:pPr marL="45720" indent="0">
              <a:buNone/>
            </a:pPr>
            <a:endParaRPr lang="ru-RU" sz="2000" i="1" dirty="0" smtClean="0"/>
          </a:p>
          <a:p>
            <a:pPr marL="45720" indent="0">
              <a:buNone/>
            </a:pPr>
            <a:r>
              <a:rPr lang="ru-RU" sz="2000" i="1" dirty="0" smtClean="0"/>
              <a:t>1. Введение (включает актуальность темы, цели, задачи)</a:t>
            </a:r>
          </a:p>
          <a:p>
            <a:pPr marL="45720" indent="0">
              <a:buNone/>
            </a:pPr>
            <a:r>
              <a:rPr lang="ru-RU" sz="2000" i="1" dirty="0" smtClean="0"/>
              <a:t>2. Основная часть (параграфы и разделы – теоретическая и практическая части)</a:t>
            </a:r>
          </a:p>
          <a:p>
            <a:pPr marL="45720" indent="0">
              <a:buNone/>
            </a:pPr>
            <a:r>
              <a:rPr lang="ru-RU" sz="2000" i="1" dirty="0" smtClean="0"/>
              <a:t>3. Заключение.</a:t>
            </a:r>
          </a:p>
          <a:p>
            <a:pPr marL="45720" indent="0">
              <a:buNone/>
            </a:pPr>
            <a:r>
              <a:rPr lang="ru-RU" sz="2000" i="1" dirty="0" smtClean="0"/>
              <a:t>4. Список литературы</a:t>
            </a:r>
          </a:p>
          <a:p>
            <a:pPr marL="45720" indent="0">
              <a:buNone/>
            </a:pPr>
            <a:r>
              <a:rPr lang="ru-RU" sz="2000" i="1" dirty="0" smtClean="0"/>
              <a:t>5. Приложение (графики, рисунки и т.д.)</a:t>
            </a:r>
          </a:p>
          <a:p>
            <a:pPr marL="388620" indent="-342900">
              <a:buAutoNum type="arabicPeriod"/>
            </a:pP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2812750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7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Материалы к конференции.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988840"/>
            <a:ext cx="8705056" cy="3474720"/>
          </a:xfrm>
        </p:spPr>
        <p:txBody>
          <a:bodyPr/>
          <a:lstStyle/>
          <a:p>
            <a:pPr marL="45720" indent="0">
              <a:buNone/>
            </a:pPr>
            <a:r>
              <a:rPr lang="ru-RU" sz="2400" i="1" dirty="0" smtClean="0"/>
              <a:t>К конференции иметь:</a:t>
            </a:r>
          </a:p>
          <a:p>
            <a:pPr marL="45720" indent="0">
              <a:buNone/>
            </a:pPr>
            <a:endParaRPr lang="ru-RU" sz="2000" i="1" dirty="0" smtClean="0"/>
          </a:p>
          <a:p>
            <a:pPr>
              <a:buFontTx/>
              <a:buChar char="-"/>
            </a:pPr>
            <a:r>
              <a:rPr lang="ru-RU" sz="2000" i="1" dirty="0" smtClean="0"/>
              <a:t>оформленную в папке работу или проект;</a:t>
            </a:r>
          </a:p>
          <a:p>
            <a:pPr>
              <a:buFontTx/>
              <a:buChar char="-"/>
            </a:pPr>
            <a:r>
              <a:rPr lang="ru-RU" sz="2000" i="1" dirty="0"/>
              <a:t>л</a:t>
            </a:r>
            <a:r>
              <a:rPr lang="ru-RU" sz="2000" i="1" dirty="0" smtClean="0"/>
              <a:t>ист с тезисами;</a:t>
            </a:r>
          </a:p>
          <a:p>
            <a:pPr>
              <a:buFontTx/>
              <a:buChar char="-"/>
            </a:pPr>
            <a:r>
              <a:rPr lang="ru-RU" sz="2000" i="1" dirty="0"/>
              <a:t>п</a:t>
            </a:r>
            <a:r>
              <a:rPr lang="ru-RU" sz="2000" i="1" dirty="0" smtClean="0"/>
              <a:t>резентацию;</a:t>
            </a:r>
          </a:p>
          <a:p>
            <a:pPr>
              <a:buFontTx/>
              <a:buChar char="-"/>
            </a:pPr>
            <a:r>
              <a:rPr lang="ru-RU" sz="2000" i="1" dirty="0"/>
              <a:t>п</a:t>
            </a:r>
            <a:r>
              <a:rPr lang="ru-RU" sz="2000" i="1" dirty="0" smtClean="0"/>
              <a:t>родукт (если проект);</a:t>
            </a:r>
          </a:p>
          <a:p>
            <a:pPr>
              <a:buFontTx/>
              <a:buChar char="-"/>
            </a:pPr>
            <a:r>
              <a:rPr lang="ru-RU" sz="2000" i="1" dirty="0" smtClean="0"/>
              <a:t>+++ рецензия на работу.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4398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50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Критерии оценок.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03648" y="1844824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- </a:t>
            </a:r>
            <a:r>
              <a:rPr lang="ru-RU" i="1" dirty="0" smtClean="0"/>
              <a:t>исследовательский характер работы;</a:t>
            </a:r>
          </a:p>
          <a:p>
            <a:pPr marL="45720" indent="0">
              <a:buNone/>
            </a:pPr>
            <a:r>
              <a:rPr lang="ru-RU" i="1" dirty="0" smtClean="0"/>
              <a:t>- новизна исследования;</a:t>
            </a:r>
          </a:p>
          <a:p>
            <a:pPr marL="45720" indent="0">
              <a:buNone/>
            </a:pPr>
            <a:r>
              <a:rPr lang="ru-RU" i="1" dirty="0" smtClean="0"/>
              <a:t>- актуальность работы;</a:t>
            </a:r>
          </a:p>
          <a:p>
            <a:pPr marL="45720" indent="0">
              <a:buNone/>
            </a:pPr>
            <a:r>
              <a:rPr lang="ru-RU" i="1" dirty="0" smtClean="0"/>
              <a:t>- практическая значимость;</a:t>
            </a:r>
          </a:p>
          <a:p>
            <a:pPr marL="45720" indent="0">
              <a:buNone/>
            </a:pPr>
            <a:r>
              <a:rPr lang="ru-RU" i="1" dirty="0" smtClean="0"/>
              <a:t>- логичность изложения;</a:t>
            </a:r>
          </a:p>
          <a:p>
            <a:pPr marL="45720" indent="0">
              <a:buNone/>
            </a:pPr>
            <a:r>
              <a:rPr lang="ru-RU" i="1" dirty="0" smtClean="0"/>
              <a:t>- </a:t>
            </a:r>
            <a:r>
              <a:rPr lang="ru-RU" i="1" dirty="0"/>
              <a:t>л</a:t>
            </a:r>
            <a:r>
              <a:rPr lang="ru-RU" i="1" dirty="0" smtClean="0"/>
              <a:t>ичный вклад автора в исследование.</a:t>
            </a:r>
          </a:p>
          <a:p>
            <a:pPr marL="502920" indent="-457200">
              <a:buAutoNum type="arabicPeriod"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189258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59532" y="3356992"/>
            <a:ext cx="4248472" cy="2880320"/>
          </a:xfrm>
        </p:spPr>
        <p:txBody>
          <a:bodyPr>
            <a:normAutofit/>
          </a:bodyPr>
          <a:lstStyle/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Участники научно – исследовательских Городских марафонов -  награждены дипломами и грамотами.</a:t>
            </a:r>
            <a:endParaRPr lang="ru-RU" sz="2400" dirty="0"/>
          </a:p>
        </p:txBody>
      </p:sp>
      <p:pic>
        <p:nvPicPr>
          <p:cNvPr id="1026" name="Picture 2" descr="C:\Users\Администратор\Desktop\Мараф.скан\01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"/>
          <a:stretch/>
        </p:blipFill>
        <p:spPr bwMode="auto">
          <a:xfrm>
            <a:off x="5076056" y="188640"/>
            <a:ext cx="3812048" cy="279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Администратор\Desktop\Мараф.скан\DSCN254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068960"/>
            <a:ext cx="331236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F:\DCIM\ФОТО НАУЧ- иссл\DSC0003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543"/>
          <a:stretch/>
        </p:blipFill>
        <p:spPr bwMode="auto">
          <a:xfrm>
            <a:off x="755576" y="601521"/>
            <a:ext cx="3456384" cy="2467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8009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50" y="508518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Методический калейдоскоп</a:t>
            </a:r>
            <a:br>
              <a:rPr lang="ru-RU" sz="2400" dirty="0" smtClean="0"/>
            </a:br>
            <a:r>
              <a:rPr lang="ru-RU" sz="2400" dirty="0" smtClean="0"/>
              <a:t>«Здоровье и мы»</a:t>
            </a:r>
            <a:endParaRPr lang="ru-RU" sz="2400" dirty="0"/>
          </a:p>
        </p:txBody>
      </p:sp>
      <p:pic>
        <p:nvPicPr>
          <p:cNvPr id="1026" name="Picture 2" descr="C:\Users\Администратор\Pictures\2013-10-23 А кто у нас не курит\А кто у нас не курит 001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brightnessContrast bright="24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58" t="1840" r="6698"/>
          <a:stretch/>
        </p:blipFill>
        <p:spPr bwMode="auto">
          <a:xfrm rot="5400000">
            <a:off x="2285223" y="-874003"/>
            <a:ext cx="4285523" cy="7056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2933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2" y="54868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/>
              <a:t>Научно – исследовательская </a:t>
            </a:r>
            <a:br>
              <a:rPr lang="ru-RU" sz="2400" dirty="0"/>
            </a:br>
            <a:r>
              <a:rPr lang="ru-RU" sz="2400" dirty="0"/>
              <a:t>работа студентов.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2060848"/>
            <a:ext cx="7704856" cy="417646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1600" dirty="0" smtClean="0"/>
          </a:p>
          <a:p>
            <a:pPr marL="45720" indent="0">
              <a:buNone/>
            </a:pPr>
            <a:endParaRPr lang="ru-RU" sz="1600" dirty="0"/>
          </a:p>
          <a:p>
            <a:pPr marL="45720" indent="0">
              <a:buNone/>
            </a:pPr>
            <a:r>
              <a:rPr lang="ru-RU" sz="2000" i="1" dirty="0" smtClean="0"/>
              <a:t>Научно – исследовательская самостоятельная работа является составной частью профессионального образования обучающегося . </a:t>
            </a:r>
          </a:p>
          <a:p>
            <a:pPr marL="45720" indent="0">
              <a:buNone/>
            </a:pPr>
            <a:endParaRPr lang="ru-RU" sz="2000" i="1" dirty="0" smtClean="0"/>
          </a:p>
          <a:p>
            <a:pPr marL="45720" indent="0">
              <a:buNone/>
            </a:pPr>
            <a:endParaRPr lang="ru-RU" sz="2000" i="1" dirty="0" smtClean="0"/>
          </a:p>
          <a:p>
            <a:pPr marL="45720" indent="0">
              <a:buNone/>
            </a:pPr>
            <a:r>
              <a:rPr lang="ru-RU" sz="2000" i="1" dirty="0" smtClean="0"/>
              <a:t>Одним из показателей успешности будет являться сформированные у него умения и навыки , которые он развивает в результате познавательной деятельности и самообразования.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1372052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340768"/>
            <a:ext cx="7848872" cy="4968552"/>
          </a:xfrm>
        </p:spPr>
        <p:txBody>
          <a:bodyPr>
            <a:normAutofit fontScale="85000" lnSpcReduction="20000"/>
          </a:bodyPr>
          <a:lstStyle/>
          <a:p>
            <a:endParaRPr lang="ru-RU" sz="1600" dirty="0" smtClean="0"/>
          </a:p>
          <a:p>
            <a:endParaRPr lang="ru-RU" sz="1600" i="1" dirty="0"/>
          </a:p>
          <a:p>
            <a:r>
              <a:rPr lang="ru-RU" sz="2400" i="1" dirty="0" smtClean="0"/>
              <a:t>Научно </a:t>
            </a:r>
            <a:r>
              <a:rPr lang="ru-RU" sz="2400" i="1" dirty="0"/>
              <a:t>– исследовательская работа  </a:t>
            </a:r>
            <a:r>
              <a:rPr lang="ru-RU" sz="2400" i="1" dirty="0" smtClean="0"/>
              <a:t>обучающихся – важнейшая составляющая образовательного процесса, один из способов повышения уровня специалистов.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Наука углубляет знания, расширяет круг общения, интересы.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Начиная заниматься научной деятельностью во время учебы в ОУ , обучающийся раньше сталкивается с незнакомыми областями</a:t>
            </a:r>
            <a:r>
              <a:rPr lang="en-US" sz="2400" i="1" dirty="0" smtClean="0"/>
              <a:t> </a:t>
            </a:r>
            <a:r>
              <a:rPr lang="ru-RU" sz="2400" i="1" dirty="0" smtClean="0"/>
              <a:t> знаний, </a:t>
            </a:r>
            <a:r>
              <a:rPr lang="ru-RU" sz="2400" i="1" dirty="0"/>
              <a:t>т</a:t>
            </a:r>
            <a:r>
              <a:rPr lang="ru-RU" sz="2400" i="1" dirty="0" smtClean="0"/>
              <a:t>ем самым быстрее изучая их.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Научно – исследовательская деятельность обучающихся помогает им быть более </a:t>
            </a:r>
            <a:r>
              <a:rPr lang="ru-RU" sz="2400" i="1" dirty="0" err="1" smtClean="0"/>
              <a:t>конкурентноспособными</a:t>
            </a:r>
            <a:r>
              <a:rPr lang="ru-RU" sz="2400" i="1" dirty="0" smtClean="0"/>
              <a:t> специалистами.</a:t>
            </a:r>
            <a:endParaRPr lang="ru-RU" sz="2400" i="1" dirty="0"/>
          </a:p>
          <a:p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7" y="332658"/>
            <a:ext cx="7175351" cy="100811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400" dirty="0" smtClean="0"/>
              <a:t>Научно – исследовательская </a:t>
            </a:r>
            <a:br>
              <a:rPr lang="ru-RU" sz="2400" dirty="0" smtClean="0"/>
            </a:br>
            <a:r>
              <a:rPr lang="ru-RU" sz="2400" dirty="0" smtClean="0"/>
              <a:t>работа студентов.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49126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5" y="26064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Формы  научно – исследовательской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980728"/>
            <a:ext cx="8208912" cy="4968552"/>
          </a:xfrm>
        </p:spPr>
        <p:txBody>
          <a:bodyPr>
            <a:normAutofit fontScale="85000" lnSpcReduction="10000"/>
          </a:bodyPr>
          <a:lstStyle/>
          <a:p>
            <a:pPr marL="45720" indent="0">
              <a:buNone/>
            </a:pPr>
            <a:endParaRPr lang="ru-RU" sz="1400" b="1" i="1" dirty="0" smtClean="0"/>
          </a:p>
          <a:p>
            <a:pPr marL="45720" indent="0">
              <a:buNone/>
            </a:pPr>
            <a:endParaRPr lang="ru-RU" sz="1400" b="1" i="1" dirty="0"/>
          </a:p>
          <a:p>
            <a:pPr marL="45720" indent="0">
              <a:buNone/>
            </a:pPr>
            <a:r>
              <a:rPr lang="ru-RU" sz="2000" b="1" i="1" dirty="0" smtClean="0"/>
              <a:t>На первом этапе </a:t>
            </a:r>
            <a:r>
              <a:rPr lang="ru-RU" sz="2000" i="1" dirty="0" smtClean="0"/>
              <a:t>(на протяжении первого – второго курсов) студентов знакомят с основами и элементами научных исследований. Развивают навыки самостоятельной работы по углубленному изучению фундаментальных наук, воспитывая любовь к избранной специальности. Формами работы на этом этапе могут быть: написание рефератов по изучаемым курсам, </a:t>
            </a:r>
            <a:r>
              <a:rPr lang="ru-RU" sz="2000" i="1" dirty="0"/>
              <a:t>с</a:t>
            </a:r>
            <a:r>
              <a:rPr lang="ru-RU" sz="2000" i="1" dirty="0" smtClean="0"/>
              <a:t>оставление библиографии по определенной теме, в том числе и на основе анализа ресурсов Интернета; участие в изготовлении учебно – методических пособий, участие в подготовке лекционного демонстрационного материала, в том числе и с использованием возможностей компьютерных технологий, выполнение заданий во время учебной и производственной практики и т.д.</a:t>
            </a:r>
          </a:p>
          <a:p>
            <a:pPr marL="45720" indent="0">
              <a:buNone/>
            </a:pPr>
            <a:endParaRPr lang="ru-RU" sz="2000" b="1" i="1" dirty="0" smtClean="0"/>
          </a:p>
          <a:p>
            <a:pPr marL="45720" indent="0">
              <a:buNone/>
            </a:pPr>
            <a:r>
              <a:rPr lang="ru-RU" sz="2000" b="1" i="1" dirty="0" smtClean="0"/>
              <a:t>На втором этапе </a:t>
            </a:r>
            <a:r>
              <a:rPr lang="ru-RU" sz="2000" i="1" dirty="0" smtClean="0"/>
              <a:t>студенты включаются непосредственно в исследовательскую работу. Им поручаются конкретные теоретические или экспериментальные разработки. Как правило , эти исследования ведутся при выполнении практических, лабораторных, курсовых или дипломных работ, а также при прохождении производственной практики. 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3206511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35145847"/>
              </p:ext>
            </p:extLst>
          </p:nvPr>
        </p:nvGraphicFramePr>
        <p:xfrm>
          <a:off x="683567" y="124936"/>
          <a:ext cx="7920882" cy="6559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294"/>
                <a:gridCol w="2640294"/>
                <a:gridCol w="2640294"/>
              </a:tblGrid>
              <a:tr h="527068"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6"/>
                          </a:solidFill>
                        </a:rPr>
                        <a:t>Научная самостоятельная работа студентов.</a:t>
                      </a:r>
                      <a:endParaRPr lang="ru-RU" sz="240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27611">
                <a:tc>
                  <a:txBody>
                    <a:bodyPr/>
                    <a:lstStyle/>
                    <a:p>
                      <a:endParaRPr lang="ru-RU" sz="1400" i="1" dirty="0" smtClean="0"/>
                    </a:p>
                    <a:p>
                      <a:endParaRPr lang="ru-RU" sz="1400" i="1" dirty="0" smtClean="0"/>
                    </a:p>
                    <a:p>
                      <a:r>
                        <a:rPr lang="ru-RU" sz="1400" i="1" dirty="0" smtClean="0"/>
                        <a:t>Учебная исследовательская работа студентов.</a:t>
                      </a:r>
                      <a:endParaRPr lang="ru-RU" sz="1400" i="1" dirty="0"/>
                    </a:p>
                  </a:txBody>
                  <a:tcP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Основывается на библиографическом поиске учебных, методических и научных источников с использованием ресурсов библиотек и Интернета.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 dirty="0" smtClean="0"/>
                    </a:p>
                    <a:p>
                      <a:endParaRPr lang="ru-RU" sz="1400" i="1" dirty="0" smtClean="0"/>
                    </a:p>
                    <a:p>
                      <a:r>
                        <a:rPr lang="ru-RU" sz="1400" i="1" dirty="0" smtClean="0"/>
                        <a:t>Научная исследовательская работа студентов.</a:t>
                      </a:r>
                      <a:endParaRPr lang="ru-RU" sz="1400" i="1" dirty="0"/>
                    </a:p>
                  </a:txBody>
                  <a:tcPr/>
                </a:tc>
              </a:tr>
              <a:tr h="1866698">
                <a:tc>
                  <a:txBody>
                    <a:bodyPr/>
                    <a:lstStyle/>
                    <a:p>
                      <a:endParaRPr lang="ru-RU" sz="1400" i="1" dirty="0" smtClean="0"/>
                    </a:p>
                    <a:p>
                      <a:r>
                        <a:rPr lang="ru-RU" sz="1400" i="1" dirty="0" smtClean="0"/>
                        <a:t>Рефераты, доклады</a:t>
                      </a:r>
                      <a:r>
                        <a:rPr lang="ru-RU" sz="1400" i="1" smtClean="0"/>
                        <a:t>, выполнение заданий </a:t>
                      </a:r>
                      <a:r>
                        <a:rPr lang="ru-RU" sz="1400" i="1" dirty="0" smtClean="0"/>
                        <a:t>практики, курсовых, выпускных работ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i="1" dirty="0" smtClean="0"/>
                    </a:p>
                    <a:p>
                      <a:pPr algn="ctr"/>
                      <a:endParaRPr lang="ru-RU" sz="1400" i="1" dirty="0" smtClean="0"/>
                    </a:p>
                    <a:p>
                      <a:pPr algn="ctr"/>
                      <a:endParaRPr lang="ru-RU" sz="1400" i="1" dirty="0" smtClean="0"/>
                    </a:p>
                    <a:p>
                      <a:pPr algn="ctr"/>
                      <a:r>
                        <a:rPr lang="ru-RU" sz="1400" i="1" dirty="0" smtClean="0"/>
                        <a:t>Предполагает </a:t>
                      </a:r>
                      <a:r>
                        <a:rPr lang="ru-RU" sz="1400" b="1" i="1" dirty="0" smtClean="0"/>
                        <a:t>выполнение </a:t>
                      </a:r>
                      <a:r>
                        <a:rPr lang="ru-RU" sz="1400" i="1" dirty="0" smtClean="0"/>
                        <a:t>студентами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 dirty="0" smtClean="0"/>
                    </a:p>
                    <a:p>
                      <a:r>
                        <a:rPr lang="ru-RU" sz="1400" i="1" dirty="0" smtClean="0"/>
                        <a:t>Научных докладов, тезисов, статей, долговременных творческих работ, выполнение экспериментальных заданий в период преддипломной практики.</a:t>
                      </a:r>
                      <a:endParaRPr lang="ru-RU" sz="1400" i="1" dirty="0"/>
                    </a:p>
                  </a:txBody>
                  <a:tcPr/>
                </a:tc>
              </a:tr>
              <a:tr h="2423047">
                <a:tc>
                  <a:txBody>
                    <a:bodyPr/>
                    <a:lstStyle/>
                    <a:p>
                      <a:endParaRPr lang="ru-RU" sz="1400" i="1" dirty="0" smtClean="0"/>
                    </a:p>
                    <a:p>
                      <a:r>
                        <a:rPr lang="ru-RU" sz="1400" i="1" dirty="0" smtClean="0"/>
                        <a:t>В кружках.</a:t>
                      </a:r>
                    </a:p>
                    <a:p>
                      <a:r>
                        <a:rPr lang="ru-RU" sz="1400" i="1" dirty="0" smtClean="0"/>
                        <a:t>Изготовление учебно – методических пособий (таблиц. схем, моделей).</a:t>
                      </a:r>
                    </a:p>
                    <a:p>
                      <a:r>
                        <a:rPr lang="ru-RU" sz="1400" i="1" dirty="0" smtClean="0"/>
                        <a:t>В подготовке лекционного демонстрационного материала, в том числе и с использованием компьютерных технологий.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i="1" dirty="0" smtClean="0"/>
                    </a:p>
                    <a:p>
                      <a:pPr algn="ctr"/>
                      <a:endParaRPr lang="ru-RU" sz="1400" i="1" dirty="0" smtClean="0"/>
                    </a:p>
                    <a:p>
                      <a:pPr algn="ctr"/>
                      <a:endParaRPr lang="ru-RU" sz="1400" i="1" dirty="0" smtClean="0"/>
                    </a:p>
                    <a:p>
                      <a:pPr algn="ctr"/>
                      <a:r>
                        <a:rPr lang="ru-RU" sz="1400" i="1" dirty="0" smtClean="0"/>
                        <a:t>Предполагает </a:t>
                      </a:r>
                      <a:r>
                        <a:rPr lang="ru-RU" sz="1400" b="1" i="1" dirty="0" smtClean="0"/>
                        <a:t>участие </a:t>
                      </a:r>
                      <a:r>
                        <a:rPr lang="ru-RU" sz="1400" i="1" dirty="0" smtClean="0"/>
                        <a:t>студентов.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i="1" dirty="0" smtClean="0"/>
                    </a:p>
                    <a:p>
                      <a:r>
                        <a:rPr lang="ru-RU" sz="1400" i="1" dirty="0" smtClean="0"/>
                        <a:t>В предметных Всероссийских олимпиадах.</a:t>
                      </a:r>
                    </a:p>
                    <a:p>
                      <a:r>
                        <a:rPr lang="ru-RU" sz="1400" i="1" dirty="0" smtClean="0"/>
                        <a:t>В</a:t>
                      </a:r>
                      <a:r>
                        <a:rPr lang="ru-RU" sz="1400" i="1" baseline="0" dirty="0" smtClean="0"/>
                        <a:t> конкурсах на лучшую студенческую работу различных уровней.</a:t>
                      </a:r>
                    </a:p>
                    <a:p>
                      <a:r>
                        <a:rPr lang="ru-RU" sz="1400" i="1" baseline="0" dirty="0" smtClean="0"/>
                        <a:t>В конференциях различного уровня.</a:t>
                      </a:r>
                    </a:p>
                    <a:p>
                      <a:r>
                        <a:rPr lang="ru-RU" sz="1400" i="1" baseline="0" dirty="0" smtClean="0"/>
                        <a:t>В научно – исследовательских проектах.</a:t>
                      </a:r>
                    </a:p>
                    <a:p>
                      <a:endParaRPr lang="ru-RU" sz="1400" i="1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7" name="Прямая со стрелкой 16"/>
          <p:cNvCxnSpPr/>
          <p:nvPr/>
        </p:nvCxnSpPr>
        <p:spPr>
          <a:xfrm>
            <a:off x="5508848" y="3429000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3203848" y="3429000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580112" y="1628800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3203848" y="1628802"/>
            <a:ext cx="43204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5508848" y="5229200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3203848" y="5229200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1403648" y="1772817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7020272" y="1772817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1403648" y="3429000"/>
            <a:ext cx="0" cy="6983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7452320" y="3778188"/>
            <a:ext cx="0" cy="349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>
            <a:off x="1763688" y="476672"/>
            <a:ext cx="2304256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4499992" y="476673"/>
            <a:ext cx="2952328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2047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344816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Определение актуальности исследования.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628800"/>
            <a:ext cx="7632848" cy="4626848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Актуальность исследования - обязательное требование к любой научно – исследовательской работе.</a:t>
            </a:r>
          </a:p>
          <a:p>
            <a:pPr marL="45720" indent="0">
              <a:buNone/>
            </a:pPr>
            <a:endParaRPr lang="ru-RU" sz="2000" i="1" dirty="0" smtClean="0"/>
          </a:p>
          <a:p>
            <a:r>
              <a:rPr lang="ru-RU" sz="2000" i="1" dirty="0" smtClean="0"/>
              <a:t>Актуальность может состоять например в необходимости получения новых данных, необходимости проверки новых методов и т.д.</a:t>
            </a:r>
          </a:p>
          <a:p>
            <a:pPr marL="45720" indent="0">
              <a:buNone/>
            </a:pPr>
            <a:endParaRPr lang="ru-RU" sz="2000" i="1" dirty="0" smtClean="0"/>
          </a:p>
          <a:p>
            <a:r>
              <a:rPr lang="ru-RU" sz="2000" i="1" dirty="0" smtClean="0"/>
              <a:t>Актуальность темы всегда обосновывается с учетом практической необходимости разрешения поставленных вопросов.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357138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9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Этапы исследовательской работы.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908720"/>
            <a:ext cx="6976864" cy="4986888"/>
          </a:xfrm>
        </p:spPr>
        <p:txBody>
          <a:bodyPr/>
          <a:lstStyle/>
          <a:p>
            <a:pPr marL="502920" indent="-457200">
              <a:buAutoNum type="arabicPeriod"/>
            </a:pPr>
            <a:endParaRPr lang="ru-RU" dirty="0" smtClean="0"/>
          </a:p>
          <a:p>
            <a:pPr marL="2862072" lvl="8" indent="-457200">
              <a:buAutoNum type="arabicPeriod"/>
            </a:pPr>
            <a:endParaRPr lang="ru-RU" dirty="0"/>
          </a:p>
          <a:p>
            <a:pPr marL="45720" indent="0">
              <a:buNone/>
            </a:pPr>
            <a:r>
              <a:rPr lang="ru-RU" sz="2000" i="1" dirty="0" smtClean="0"/>
              <a:t>1. Выбор темы.</a:t>
            </a:r>
          </a:p>
          <a:p>
            <a:pPr marL="45720" indent="0">
              <a:buNone/>
            </a:pPr>
            <a:endParaRPr lang="ru-RU" sz="2000" i="1" dirty="0" smtClean="0"/>
          </a:p>
          <a:p>
            <a:pPr marL="45720" indent="0">
              <a:buNone/>
            </a:pPr>
            <a:r>
              <a:rPr lang="ru-RU" sz="2000" i="1" dirty="0" smtClean="0"/>
              <a:t>2. Постановка цели и задач.</a:t>
            </a:r>
          </a:p>
          <a:p>
            <a:pPr marL="45720" indent="0">
              <a:buNone/>
            </a:pPr>
            <a:endParaRPr lang="ru-RU" sz="2000" i="1" dirty="0" smtClean="0"/>
          </a:p>
          <a:p>
            <a:pPr marL="45720" indent="0">
              <a:buNone/>
            </a:pPr>
            <a:r>
              <a:rPr lang="ru-RU" sz="2000" i="1" dirty="0" smtClean="0"/>
              <a:t>3. Гипотеза исследования.</a:t>
            </a:r>
          </a:p>
          <a:p>
            <a:pPr marL="45720" indent="0">
              <a:buNone/>
            </a:pPr>
            <a:endParaRPr lang="ru-RU" sz="2000" i="1" dirty="0" smtClean="0"/>
          </a:p>
          <a:p>
            <a:pPr marL="45720" indent="0">
              <a:buNone/>
            </a:pPr>
            <a:r>
              <a:rPr lang="ru-RU" sz="2000" i="1" dirty="0" smtClean="0"/>
              <a:t>4. Организация исследования.</a:t>
            </a:r>
          </a:p>
          <a:p>
            <a:pPr marL="45720" indent="0">
              <a:buNone/>
            </a:pPr>
            <a:endParaRPr lang="ru-RU" sz="2000" i="1" dirty="0" smtClean="0"/>
          </a:p>
          <a:p>
            <a:pPr marL="45720" indent="0">
              <a:buNone/>
            </a:pPr>
            <a:r>
              <a:rPr lang="ru-RU" sz="2000" i="1" dirty="0" smtClean="0"/>
              <a:t>5. Подготовка к защите и защита работы.</a:t>
            </a:r>
          </a:p>
          <a:p>
            <a:pPr marL="45720" indent="0">
              <a:buNone/>
            </a:pP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3218120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9" y="116632"/>
            <a:ext cx="6800543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Цель исследования.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Задача исследования.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556792"/>
            <a:ext cx="8208912" cy="4338816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sz="2000" b="1" i="1" dirty="0" smtClean="0"/>
              <a:t>Цель</a:t>
            </a:r>
            <a:r>
              <a:rPr lang="ru-RU" sz="2000" i="1" dirty="0" smtClean="0"/>
              <a:t> исследования – это конечный результат работы.</a:t>
            </a:r>
          </a:p>
          <a:p>
            <a:pPr marL="45720" indent="0">
              <a:buNone/>
            </a:pPr>
            <a:r>
              <a:rPr lang="ru-RU" sz="2000" i="1" dirty="0" smtClean="0"/>
              <a:t>Выявить…</a:t>
            </a:r>
          </a:p>
          <a:p>
            <a:pPr marL="45720" indent="0">
              <a:buNone/>
            </a:pPr>
            <a:r>
              <a:rPr lang="ru-RU" sz="2000" i="1" dirty="0" smtClean="0"/>
              <a:t>Установить…</a:t>
            </a:r>
          </a:p>
          <a:p>
            <a:pPr marL="45720" indent="0">
              <a:buNone/>
            </a:pPr>
            <a:r>
              <a:rPr lang="ru-RU" sz="2000" i="1" dirty="0" smtClean="0"/>
              <a:t>Обосновать…</a:t>
            </a:r>
          </a:p>
          <a:p>
            <a:pPr marL="45720" indent="0">
              <a:buNone/>
            </a:pPr>
            <a:r>
              <a:rPr lang="ru-RU" sz="2000" i="1" dirty="0" smtClean="0"/>
              <a:t>Уточнить…</a:t>
            </a:r>
          </a:p>
          <a:p>
            <a:pPr marL="45720" indent="0">
              <a:buNone/>
            </a:pPr>
            <a:r>
              <a:rPr lang="ru-RU" sz="2000" i="1" dirty="0" smtClean="0"/>
              <a:t>Разработать…</a:t>
            </a:r>
          </a:p>
          <a:p>
            <a:pPr marL="45720" indent="0">
              <a:buNone/>
            </a:pPr>
            <a:endParaRPr lang="ru-RU" sz="2000" i="1" dirty="0" smtClean="0"/>
          </a:p>
          <a:p>
            <a:pPr marL="45720" indent="0">
              <a:buNone/>
            </a:pPr>
            <a:r>
              <a:rPr lang="ru-RU" sz="2000" b="1" i="1" dirty="0" smtClean="0"/>
              <a:t>Задача</a:t>
            </a:r>
            <a:r>
              <a:rPr lang="ru-RU" sz="2000" i="1" dirty="0" smtClean="0"/>
              <a:t> исследования – выбор путей и средств для достижения цели.</a:t>
            </a:r>
          </a:p>
          <a:p>
            <a:pPr marL="45720" indent="0">
              <a:buNone/>
            </a:pPr>
            <a:r>
              <a:rPr lang="ru-RU" sz="2000" i="1" dirty="0" smtClean="0"/>
              <a:t>Изучить…</a:t>
            </a:r>
          </a:p>
          <a:p>
            <a:pPr marL="45720" indent="0">
              <a:buNone/>
            </a:pPr>
            <a:r>
              <a:rPr lang="ru-RU" sz="2000" i="1" dirty="0" smtClean="0"/>
              <a:t>Исследовать…</a:t>
            </a:r>
          </a:p>
          <a:p>
            <a:pPr marL="45720" indent="0">
              <a:buNone/>
            </a:pPr>
            <a:r>
              <a:rPr lang="ru-RU" sz="2000" i="1" dirty="0" smtClean="0"/>
              <a:t>Проанализировать…</a:t>
            </a:r>
          </a:p>
          <a:p>
            <a:pPr marL="45720" indent="0">
              <a:buNone/>
            </a:pPr>
            <a:r>
              <a:rPr lang="ru-RU" sz="2000" i="1" dirty="0" smtClean="0"/>
              <a:t>Составить…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0141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9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Гипотеза.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052736"/>
            <a:ext cx="8064896" cy="4968552"/>
          </a:xfrm>
        </p:spPr>
        <p:txBody>
          <a:bodyPr/>
          <a:lstStyle/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sz="2000" i="1" dirty="0" smtClean="0"/>
              <a:t>Гипотеза – «основание», «предположение».</a:t>
            </a:r>
          </a:p>
          <a:p>
            <a:pPr marL="45720" indent="0">
              <a:buNone/>
            </a:pPr>
            <a:endParaRPr lang="ru-RU" sz="2000" i="1" dirty="0" smtClean="0"/>
          </a:p>
          <a:p>
            <a:pPr marL="45720" indent="0">
              <a:buNone/>
            </a:pPr>
            <a:r>
              <a:rPr lang="ru-RU" sz="2000" i="1" dirty="0" smtClean="0"/>
              <a:t>Должна быть:</a:t>
            </a:r>
          </a:p>
          <a:p>
            <a:pPr marL="45720" indent="0">
              <a:buNone/>
            </a:pPr>
            <a:r>
              <a:rPr lang="ru-RU" sz="2000" i="1" dirty="0" smtClean="0"/>
              <a:t>- проверяемой. </a:t>
            </a:r>
          </a:p>
          <a:p>
            <a:pPr marL="45720" indent="0">
              <a:buNone/>
            </a:pPr>
            <a:r>
              <a:rPr lang="ru-RU" sz="2000" i="1" dirty="0" smtClean="0"/>
              <a:t>- содержать предположение</a:t>
            </a:r>
          </a:p>
          <a:p>
            <a:pPr marL="45720" indent="0">
              <a:buNone/>
            </a:pPr>
            <a:r>
              <a:rPr lang="ru-RU" sz="2000" i="1" dirty="0" smtClean="0"/>
              <a:t>- быть логически </a:t>
            </a:r>
            <a:r>
              <a:rPr lang="ru-RU" sz="2000" i="1" dirty="0" err="1" smtClean="0"/>
              <a:t>непротиворечимой</a:t>
            </a:r>
            <a:endParaRPr lang="ru-RU" sz="2000" i="1" dirty="0" smtClean="0"/>
          </a:p>
          <a:p>
            <a:pPr marL="45720" indent="0">
              <a:buNone/>
            </a:pPr>
            <a:r>
              <a:rPr lang="ru-RU" sz="2000" i="1" dirty="0" smtClean="0"/>
              <a:t>- соответствовать фактам</a:t>
            </a:r>
          </a:p>
          <a:p>
            <a:pPr marL="45720" indent="0">
              <a:buNone/>
            </a:pPr>
            <a:r>
              <a:rPr lang="ru-RU" sz="2000" i="1" dirty="0" smtClean="0"/>
              <a:t>«если…» , «то… при условии… что»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212335288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1086</TotalTime>
  <Words>702</Words>
  <Application>Microsoft Office PowerPoint</Application>
  <PresentationFormat>Экран (4:3)</PresentationFormat>
  <Paragraphs>148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Государственное бюджетное профессиональное образовательное учреждение Департамента здравоохранения города Москвы  «Медицинский колледж №2»  (ГБПОУ ДЗМ «МК №2») </vt:lpstr>
      <vt:lpstr>Научно – исследовательская  работа студентов.</vt:lpstr>
      <vt:lpstr>Научно – исследовательская  работа студентов.</vt:lpstr>
      <vt:lpstr>Формы  научно – исследовательской </vt:lpstr>
      <vt:lpstr>Презентация PowerPoint</vt:lpstr>
      <vt:lpstr> Определение актуальности исследования.</vt:lpstr>
      <vt:lpstr> Этапы исследовательской работы.</vt:lpstr>
      <vt:lpstr>Цель исследования.  Задача исследования.</vt:lpstr>
      <vt:lpstr>Гипотеза.</vt:lpstr>
      <vt:lpstr> Методы исследования.</vt:lpstr>
      <vt:lpstr>Структура работы.</vt:lpstr>
      <vt:lpstr>Материалы к конференции.</vt:lpstr>
      <vt:lpstr>Критерии оценок.</vt:lpstr>
      <vt:lpstr>Презентация PowerPoint</vt:lpstr>
      <vt:lpstr>Методический калейдоскоп «Здоровье и мы»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 – исследовательская  работа студентов.</dc:title>
  <dc:creator>Пользователь Windows</dc:creator>
  <cp:lastModifiedBy>Пользователь Windows</cp:lastModifiedBy>
  <cp:revision>116</cp:revision>
  <cp:lastPrinted>2013-10-31T12:08:59Z</cp:lastPrinted>
  <dcterms:created xsi:type="dcterms:W3CDTF">2013-10-16T08:11:37Z</dcterms:created>
  <dcterms:modified xsi:type="dcterms:W3CDTF">2016-11-23T12:16:32Z</dcterms:modified>
</cp:coreProperties>
</file>