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317CB-0963-4751-B28C-81245F4D3F7F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4D65B-0904-43B9-96FF-4C07E7149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solidFill>
                  <a:schemeClr val="accent1">
                    <a:lumMod val="75000"/>
                  </a:schemeClr>
                </a:solidFill>
              </a:rPr>
              <a:t>Проект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348880"/>
            <a:ext cx="8964488" cy="450912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Физкультурой заниматься-надо в форму одеваться</a:t>
            </a:r>
          </a:p>
          <a:p>
            <a:pPr algn="r"/>
            <a:endParaRPr lang="ru-RU" sz="1400" dirty="0" smtClean="0">
              <a:solidFill>
                <a:srgbClr val="7030A0"/>
              </a:solidFill>
            </a:endParaRPr>
          </a:p>
          <a:p>
            <a:pPr algn="r"/>
            <a:endParaRPr lang="ru-RU" sz="1400" dirty="0" smtClean="0">
              <a:solidFill>
                <a:srgbClr val="7030A0"/>
              </a:solidFill>
            </a:endParaRPr>
          </a:p>
          <a:p>
            <a:pPr algn="l"/>
            <a:r>
              <a:rPr lang="ru-RU" sz="1800" dirty="0" smtClean="0">
                <a:solidFill>
                  <a:srgbClr val="7030A0"/>
                </a:solidFill>
              </a:rPr>
              <a:t>Участники проекта: Дети, родители, </a:t>
            </a:r>
          </a:p>
          <a:p>
            <a:pPr algn="l"/>
            <a:r>
              <a:rPr lang="ru-RU" sz="1800" dirty="0" smtClean="0">
                <a:solidFill>
                  <a:srgbClr val="7030A0"/>
                </a:solidFill>
              </a:rPr>
              <a:t>инструктор по </a:t>
            </a:r>
            <a:r>
              <a:rPr lang="ru-RU" sz="1800" dirty="0" smtClean="0">
                <a:solidFill>
                  <a:srgbClr val="7030A0"/>
                </a:solidFill>
              </a:rPr>
              <a:t>физическому развитию, </a:t>
            </a:r>
            <a:r>
              <a:rPr lang="ru-RU" sz="1800" dirty="0" smtClean="0">
                <a:solidFill>
                  <a:srgbClr val="7030A0"/>
                </a:solidFill>
              </a:rPr>
              <a:t>воспитатели                                                                             </a:t>
            </a:r>
            <a:endParaRPr lang="ru-RU" sz="1400" dirty="0" smtClean="0">
              <a:solidFill>
                <a:srgbClr val="7030A0"/>
              </a:solidFill>
            </a:endParaRPr>
          </a:p>
          <a:p>
            <a:pPr algn="r"/>
            <a:endParaRPr lang="ru-RU" sz="1400" dirty="0" smtClean="0">
              <a:solidFill>
                <a:srgbClr val="7030A0"/>
              </a:solidFill>
            </a:endParaRPr>
          </a:p>
          <a:p>
            <a:pPr marL="180000" algn="r"/>
            <a:r>
              <a:rPr lang="ru-RU" sz="1400" dirty="0" smtClean="0">
                <a:solidFill>
                  <a:srgbClr val="7030A0"/>
                </a:solidFill>
              </a:rPr>
              <a:t>Воспитатель: </a:t>
            </a:r>
            <a:endParaRPr lang="ru-RU" sz="1400" dirty="0" smtClean="0">
              <a:solidFill>
                <a:srgbClr val="7030A0"/>
              </a:solidFill>
            </a:endParaRPr>
          </a:p>
          <a:p>
            <a:pPr algn="r"/>
            <a:r>
              <a:rPr lang="ru-RU" sz="1400" dirty="0" smtClean="0">
                <a:solidFill>
                  <a:srgbClr val="7030A0"/>
                </a:solidFill>
              </a:rPr>
              <a:t>Емельянова О.М.</a:t>
            </a:r>
          </a:p>
          <a:p>
            <a:pPr algn="r"/>
            <a:endParaRPr lang="ru-RU" sz="2000" dirty="0" smtClean="0">
              <a:solidFill>
                <a:srgbClr val="7030A0"/>
              </a:solidFill>
            </a:endParaRPr>
          </a:p>
          <a:p>
            <a:pPr algn="r"/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err="1" smtClean="0">
                <a:solidFill>
                  <a:srgbClr val="7030A0"/>
                </a:solidFill>
              </a:rPr>
              <a:t>Когалым</a:t>
            </a:r>
            <a:r>
              <a:rPr lang="ru-RU" sz="2000" dirty="0" smtClean="0">
                <a:solidFill>
                  <a:srgbClr val="7030A0"/>
                </a:solidFill>
              </a:rPr>
              <a:t> 2015г.</a:t>
            </a:r>
          </a:p>
          <a:p>
            <a:pPr algn="r"/>
            <a:endParaRPr lang="ru-RU" sz="2000" dirty="0" smtClean="0">
              <a:solidFill>
                <a:srgbClr val="7030A0"/>
              </a:solidFill>
            </a:endParaRPr>
          </a:p>
          <a:p>
            <a:pPr algn="r"/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80920" cy="4680520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Спасибо за внимание </a:t>
            </a:r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4680520"/>
          </a:xfrm>
        </p:spPr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Обеспечение оптимальных условий для занятий по физической культуре (спортивная одежда и обувь, обязательное условие их проведения)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chemeClr val="tx2">
                    <a:lumMod val="75000"/>
                  </a:schemeClr>
                </a:solidFill>
              </a:rPr>
              <a:t>Задачи</a:t>
            </a:r>
            <a:endParaRPr lang="ru-RU" sz="5400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208912" cy="5472608"/>
          </a:xfrm>
          <a:noFill/>
        </p:spPr>
        <p:txBody>
          <a:bodyPr>
            <a:normAutofit/>
          </a:bodyPr>
          <a:lstStyle/>
          <a:p>
            <a:pPr algn="l">
              <a:buClr>
                <a:srgbClr val="7030A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Совместно с родителями выбрать вариант спортивной одежды и обуви для ребенка на занятиях по физической культуре </a:t>
            </a:r>
          </a:p>
          <a:p>
            <a:pPr algn="l">
              <a:buClr>
                <a:srgbClr val="7030A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  Сформировать у детей правила          гигиенических  требований к спортивной форме и ее предназначение</a:t>
            </a:r>
          </a:p>
          <a:p>
            <a:pPr algn="l">
              <a:buClr>
                <a:srgbClr val="7030A0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Воспитывать у детей желание соблюдать правило личной гигиены по содержанию в чистоте спортивной одежды и обуви</a:t>
            </a:r>
          </a:p>
          <a:p>
            <a:pPr>
              <a:buClr>
                <a:srgbClr val="7030A0"/>
              </a:buCl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"/>
            <a:ext cx="7772400" cy="1052735"/>
          </a:xfrm>
        </p:spPr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chemeClr val="tx2">
                    <a:lumMod val="75000"/>
                  </a:schemeClr>
                </a:solidFill>
              </a:rPr>
              <a:t>Проблема</a:t>
            </a:r>
            <a:endParaRPr lang="ru-RU" sz="5400" b="1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8784976" cy="561662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Физкультурно-оздоровительной работе в детском саду отводится достаточно времени в режиме дня. В нее входит: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Утренняя гимнастика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Занятие по физической культуре 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Дыхательная гимнастика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Физкультурные минутки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Спортивные досуги и праздники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Спортивные развлечения</a:t>
            </a:r>
          </a:p>
          <a:p>
            <a:pPr algn="l"/>
            <a:r>
              <a:rPr lang="ru-RU" sz="2400" dirty="0" smtClean="0">
                <a:solidFill>
                  <a:srgbClr val="7030A0"/>
                </a:solidFill>
              </a:rPr>
              <a:t>Чтобы ребенку было удобно, для поддержания здоровой гигиены, ребенку не обходимо иметь спортивную форму. Кроме того специальная одежда и обувь является  соблюдение техники безопасности. Проект направлен на выбор варианта спортивной формы которая будет способствовать укреплению здоровья и нормальному развитию организма, а так же повышению работоспособности и физическому совершенствованию.  </a:t>
            </a:r>
          </a:p>
          <a:p>
            <a:pPr algn="l"/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r>
              <a:rPr lang="ru-RU" sz="5400" b="1" i="1" u="sng" dirty="0" smtClean="0">
                <a:solidFill>
                  <a:schemeClr val="tx2">
                    <a:lumMod val="75000"/>
                  </a:schemeClr>
                </a:solidFill>
              </a:rPr>
              <a:t>Противоречие</a:t>
            </a:r>
            <a:r>
              <a:rPr lang="ru-RU" b="1" i="1" u="sng" dirty="0" smtClean="0"/>
              <a:t> 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052736"/>
            <a:ext cx="6400800" cy="51125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Понимая важность и необходимость работы по физическому развитию детей,  с одной стороны и отсутствие соответствующих условий, а именно правильной спортивной формы с другой стороны  привели к выбору темы проекта 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chemeClr val="accent1">
                    <a:lumMod val="75000"/>
                  </a:schemeClr>
                </a:solidFill>
              </a:rPr>
              <a:t>Этапы реализации проекта </a:t>
            </a:r>
            <a:endParaRPr lang="ru-RU" sz="54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marL="571500" indent="-571500" algn="l">
              <a:buFont typeface="+mj-lt"/>
              <a:buAutoNum type="romanUcPeriod"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Подготовительный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Мониторинг сформированности культуры здорового и безопасного образа жизни воспитанников (ответственные: воспитатели групп, инструктор </a:t>
            </a:r>
            <a:r>
              <a:rPr lang="ru-RU" dirty="0" err="1" smtClean="0">
                <a:solidFill>
                  <a:srgbClr val="7030A0"/>
                </a:solidFill>
              </a:rPr>
              <a:t>физо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Подбор информации ( консультации, папки передвижки) о требованиях предъявляемых  к спортивной форме </a:t>
            </a:r>
            <a:r>
              <a:rPr lang="ru-RU" dirty="0" err="1" smtClean="0">
                <a:solidFill>
                  <a:srgbClr val="7030A0"/>
                </a:solidFill>
              </a:rPr>
              <a:t>СанПин</a:t>
            </a:r>
            <a:r>
              <a:rPr lang="ru-RU" dirty="0" smtClean="0">
                <a:solidFill>
                  <a:srgbClr val="7030A0"/>
                </a:solidFill>
              </a:rPr>
              <a:t>. Научные статьи по теме «Хорошее состояние спортивной обуви-прежде всего залог здоровья ваших детей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2400" y="548680"/>
            <a:ext cx="67544" cy="72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741368"/>
          </a:xfrm>
        </p:spPr>
        <p:txBody>
          <a:bodyPr>
            <a:normAutofit/>
          </a:bodyPr>
          <a:lstStyle/>
          <a:p>
            <a:pPr marL="571500" indent="-571500" algn="l">
              <a:buFont typeface="+mj-lt"/>
              <a:buAutoNum type="romanUcPeriod" startAt="2"/>
            </a:pPr>
            <a:r>
              <a:rPr lang="ru-RU" sz="4000" b="1" i="1" u="sng" dirty="0" smtClean="0">
                <a:solidFill>
                  <a:schemeClr val="accent1">
                    <a:lumMod val="75000"/>
                  </a:schemeClr>
                </a:solidFill>
              </a:rPr>
              <a:t>Основной</a:t>
            </a:r>
          </a:p>
          <a:p>
            <a:pPr marL="571500" indent="-571500"/>
            <a:r>
              <a:rPr lang="ru-RU" dirty="0" smtClean="0">
                <a:solidFill>
                  <a:srgbClr val="7030A0"/>
                </a:solidFill>
              </a:rPr>
              <a:t>Мероприятия: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Игровое упражнение «Порядок в шкафчике»</a:t>
            </a:r>
          </a:p>
          <a:p>
            <a:pPr marL="571500" indent="-571500" algn="l"/>
            <a:r>
              <a:rPr lang="ru-RU" dirty="0" smtClean="0">
                <a:solidFill>
                  <a:srgbClr val="7030A0"/>
                </a:solidFill>
              </a:rPr>
              <a:t>       </a:t>
            </a:r>
            <a:r>
              <a:rPr lang="ru-RU" sz="2000" dirty="0" smtClean="0">
                <a:solidFill>
                  <a:srgbClr val="7030A0"/>
                </a:solidFill>
              </a:rPr>
              <a:t>Цель: Закреплять умение самостоятельно поддерживать чистоту в своем шкафу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Беседа «Как заботиться о своей спортивной форме»</a:t>
            </a:r>
          </a:p>
          <a:p>
            <a:pPr marL="571500" indent="-571500" algn="l"/>
            <a:r>
              <a:rPr lang="ru-RU" dirty="0" smtClean="0">
                <a:solidFill>
                  <a:srgbClr val="7030A0"/>
                </a:solidFill>
              </a:rPr>
              <a:t>       </a:t>
            </a:r>
            <a:r>
              <a:rPr lang="ru-RU" sz="2000" dirty="0" smtClean="0">
                <a:solidFill>
                  <a:srgbClr val="7030A0"/>
                </a:solidFill>
              </a:rPr>
              <a:t>Цель: сформировать умение аккуратно относиться к спортивной  одежде 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Дидактические игры на спортивную тематику </a:t>
            </a:r>
          </a:p>
          <a:p>
            <a:pPr marL="571500" indent="-57150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Развлечение « Научи Незнайку одеваться на зарядку!»</a:t>
            </a:r>
          </a:p>
          <a:p>
            <a:pPr marL="571500" indent="-571500" algn="l"/>
            <a:r>
              <a:rPr lang="ru-RU" dirty="0" smtClean="0">
                <a:solidFill>
                  <a:srgbClr val="7030A0"/>
                </a:solidFill>
              </a:rPr>
              <a:t>      </a:t>
            </a:r>
            <a:r>
              <a:rPr lang="ru-RU" sz="2000" dirty="0" smtClean="0">
                <a:solidFill>
                  <a:srgbClr val="7030A0"/>
                </a:solidFill>
              </a:rPr>
              <a:t>Цель: Показать на примере несоответствие обуви спортивным упражнениям 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539552" y="188641"/>
            <a:ext cx="7964366" cy="576064"/>
          </a:xfrm>
        </p:spPr>
        <p:txBody>
          <a:bodyPr>
            <a:normAutofit fontScale="90000"/>
          </a:bodyPr>
          <a:lstStyle/>
          <a:p>
            <a:pPr marL="857250" indent="-857250" algn="l">
              <a:buFont typeface="+mj-lt"/>
              <a:buAutoNum type="romanUcPeriod" startAt="3"/>
            </a:pP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Заключительный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424936" cy="4802088"/>
          </a:xfrm>
        </p:spPr>
        <p:txBody>
          <a:bodyPr/>
          <a:lstStyle/>
          <a:p>
            <a:pPr algn="l"/>
            <a:endParaRPr lang="ru-RU" dirty="0" smtClean="0">
              <a:solidFill>
                <a:srgbClr val="7030A0"/>
              </a:solidFill>
            </a:endParaRPr>
          </a:p>
          <a:p>
            <a:pPr algn="l"/>
            <a:r>
              <a:rPr lang="ru-RU" sz="4400" dirty="0" smtClean="0">
                <a:solidFill>
                  <a:srgbClr val="7030A0"/>
                </a:solidFill>
              </a:rPr>
              <a:t>Анализ результата проектной деятельности </a:t>
            </a:r>
          </a:p>
          <a:p>
            <a:pPr algn="l">
              <a:buFont typeface="Wingdings" pitchFamily="2" charset="2"/>
              <a:buChar char="ü"/>
            </a:pPr>
            <a:r>
              <a:rPr lang="ru-RU" sz="4400" dirty="0" smtClean="0">
                <a:solidFill>
                  <a:srgbClr val="7030A0"/>
                </a:solidFill>
              </a:rPr>
              <a:t>Спортивный досуг «Спортивная семья-это мама, папа, я!»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-na-temu-sport-detskie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i="1" u="sng" dirty="0" smtClean="0">
                <a:solidFill>
                  <a:schemeClr val="accent1">
                    <a:lumMod val="75000"/>
                  </a:schemeClr>
                </a:solidFill>
              </a:rPr>
              <a:t>Ожидаемые результаты</a:t>
            </a:r>
            <a:endParaRPr lang="ru-RU" sz="54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036496" cy="5445224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Физкультурные занятия обязательно требуют безопасности в спортивном зале.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Спортивная форма на занятии- это обязательное условие их проведения. (Ребенок получает физическое развитие, учится ползать, бегать, прыгать, чтобы ребенку было удобно необходимо приобрести футболку, шорты, кроссовки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7030A0"/>
                </a:solidFill>
              </a:rPr>
              <a:t>Нужно помнить, что во время физкультурных занятий, ребенок много двигается повышается потоотделение, поэтому, спортивную одежду нужно своевременно стирать, просушивать обувь и одевать ее только по назначению. Осуществлять контроль за санитарно-гигиеническим состоянием спортивной обуви и одежды.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414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</vt:lpstr>
      <vt:lpstr>Цель  Обеспечение оптимальных условий для занятий по физической культуре (спортивная одежда и обувь, обязательное условие их проведения)</vt:lpstr>
      <vt:lpstr>Задачи</vt:lpstr>
      <vt:lpstr>Проблема</vt:lpstr>
      <vt:lpstr>Противоречие </vt:lpstr>
      <vt:lpstr>Этапы реализации проекта </vt:lpstr>
      <vt:lpstr> </vt:lpstr>
      <vt:lpstr>Заключительный </vt:lpstr>
      <vt:lpstr>Ожидаемые результаты</vt:lpstr>
      <vt:lpstr>Спасибо за внимание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Chip tel7-77-77</dc:creator>
  <cp:lastModifiedBy>Chip tel7-77-77</cp:lastModifiedBy>
  <cp:revision>20</cp:revision>
  <dcterms:created xsi:type="dcterms:W3CDTF">2015-11-08T19:45:34Z</dcterms:created>
  <dcterms:modified xsi:type="dcterms:W3CDTF">2016-11-23T11:30:06Z</dcterms:modified>
</cp:coreProperties>
</file>