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44" r:id="rId4"/>
  </p:sldMasterIdLst>
  <p:notesMasterIdLst>
    <p:notesMasterId r:id="rId25"/>
  </p:notesMasterIdLst>
  <p:sldIdLst>
    <p:sldId id="280" r:id="rId5"/>
    <p:sldId id="275" r:id="rId6"/>
    <p:sldId id="276" r:id="rId7"/>
    <p:sldId id="256" r:id="rId8"/>
    <p:sldId id="260" r:id="rId9"/>
    <p:sldId id="259" r:id="rId10"/>
    <p:sldId id="277" r:id="rId11"/>
    <p:sldId id="278" r:id="rId12"/>
    <p:sldId id="279" r:id="rId13"/>
    <p:sldId id="266" r:id="rId14"/>
    <p:sldId id="268" r:id="rId15"/>
    <p:sldId id="265" r:id="rId16"/>
    <p:sldId id="270" r:id="rId17"/>
    <p:sldId id="269" r:id="rId18"/>
    <p:sldId id="284" r:id="rId19"/>
    <p:sldId id="287" r:id="rId20"/>
    <p:sldId id="282" r:id="rId21"/>
    <p:sldId id="283" r:id="rId22"/>
    <p:sldId id="272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99"/>
    <a:srgbClr val="800080"/>
    <a:srgbClr val="FF9933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>
        <p:scale>
          <a:sx n="55" d="100"/>
          <a:sy n="55" d="100"/>
        </p:scale>
        <p:origin x="-170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58490-D6AD-47CA-B720-E75BB592C9D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859901-0953-47FF-9695-AC164FE42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59901-0953-47FF-9695-AC164FE420AF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71612"/>
            <a:ext cx="6286544" cy="2786081"/>
          </a:xfrm>
        </p:spPr>
        <p:txBody>
          <a:bodyPr/>
          <a:lstStyle>
            <a:lvl1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857760"/>
            <a:ext cx="385765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643812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857375" y="1214438"/>
            <a:ext cx="70866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1B37A67-9729-4DEB-9D5B-95277965AA26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990047-E130-430F-A2E7-B53F02028D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Классная работа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400" dirty="0" smtClean="0"/>
              <a:t>Алгоритм решения задач динамики</a:t>
            </a:r>
            <a:endParaRPr lang="ru-RU" sz="3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214438"/>
            <a:ext cx="7596335" cy="5500687"/>
          </a:xfrm>
        </p:spPr>
        <p:txBody>
          <a:bodyPr/>
          <a:lstStyle/>
          <a:p>
            <a:pPr lvl="0" indent="382588"/>
            <a:r>
              <a:rPr lang="ru-RU" sz="2100" i="1" dirty="0" smtClean="0"/>
              <a:t>Выполнить схематический рисунок, изображающий расположение тел в текущий момент времени. На рисунке указать направления векторов сил, действующих на тело со стороны других тел системы, направления скоростей и ускорений. </a:t>
            </a:r>
            <a:endParaRPr lang="ru-RU" sz="2100" dirty="0" smtClean="0"/>
          </a:p>
          <a:p>
            <a:pPr lvl="0" indent="382588"/>
            <a:r>
              <a:rPr lang="ru-RU" sz="2100" i="1" dirty="0" smtClean="0"/>
              <a:t>Записать для каждого тела второй закон Ньютона в векторной форме.</a:t>
            </a:r>
            <a:endParaRPr lang="ru-RU" sz="2100" dirty="0" smtClean="0"/>
          </a:p>
          <a:p>
            <a:pPr lvl="0" indent="382588"/>
            <a:r>
              <a:rPr lang="ru-RU" sz="2100" i="1" dirty="0" smtClean="0"/>
              <a:t>Выбрать координатные оси. Целесообразно направить одну из осей вдоль ускорения, а вторую (если она требуется) перпендикулярно ему.</a:t>
            </a:r>
            <a:endParaRPr lang="ru-RU" sz="2100" dirty="0" smtClean="0"/>
          </a:p>
          <a:p>
            <a:pPr lvl="0" indent="382588"/>
            <a:r>
              <a:rPr lang="ru-RU" sz="2100" i="1" dirty="0" smtClean="0"/>
              <a:t>Спроецировать второй закон Ньютона на координатные оси, получить систему уравнений для нахождения неизвестных величин.</a:t>
            </a:r>
            <a:endParaRPr lang="ru-RU" sz="2100" dirty="0" smtClean="0"/>
          </a:p>
          <a:p>
            <a:pPr lvl="0" indent="382588"/>
            <a:r>
              <a:rPr lang="ru-RU" sz="2100" i="1" dirty="0" smtClean="0"/>
              <a:t>Решить полученную систему уравнений, используя аналитические выражения для всех сил и дополнительные условия.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-163513"/>
            <a:r>
              <a:rPr lang="ru-RU" b="1" dirty="0" smtClean="0"/>
              <a:t>Задача №1.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5796136" y="4293096"/>
            <a:ext cx="2872730" cy="2326149"/>
            <a:chOff x="5796136" y="4293096"/>
            <a:chExt cx="2872730" cy="232614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4293096"/>
              <a:ext cx="2872730" cy="2326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 rot="20493066">
              <a:off x="6516216" y="4797152"/>
              <a:ext cx="432048" cy="5040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052736"/>
            <a:ext cx="6984776" cy="3870746"/>
          </a:xfrm>
        </p:spPr>
        <p:txBody>
          <a:bodyPr/>
          <a:lstStyle/>
          <a:p>
            <a:pPr marL="90488" indent="88900">
              <a:buNone/>
            </a:pPr>
            <a:r>
              <a:rPr lang="ru-RU" sz="27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Автомобиль массой 1 т поднимается по шоссе с уклоном 30</a:t>
            </a:r>
            <a:r>
              <a:rPr lang="ru-RU" sz="27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 </a:t>
            </a:r>
            <a:r>
              <a:rPr lang="ru-RU" sz="27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 действием силы тяги 7 кН. Найти ускорение автомобиля, считая, что сила сопротивления зависит от скорости движения. Коэффициент сопротивления равен 0,1. Ускорение свободного падения принять равным   10 м/с</a:t>
            </a:r>
            <a:r>
              <a:rPr lang="ru-RU" sz="27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7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5436096" y="908720"/>
            <a:ext cx="2689225" cy="1350963"/>
            <a:chOff x="6663" y="1290"/>
            <a:chExt cx="4234" cy="2127"/>
          </a:xfrm>
        </p:grpSpPr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6663" y="1290"/>
              <a:ext cx="4234" cy="2127"/>
              <a:chOff x="6663" y="1290"/>
              <a:chExt cx="4234" cy="2127"/>
            </a:xfrm>
          </p:grpSpPr>
          <p:sp>
            <p:nvSpPr>
              <p:cNvPr id="1031" name="AutoShape 7"/>
              <p:cNvSpPr>
                <a:spLocks noChangeArrowheads="1"/>
              </p:cNvSpPr>
              <p:nvPr/>
            </p:nvSpPr>
            <p:spPr bwMode="auto">
              <a:xfrm flipH="1">
                <a:off x="6663" y="1290"/>
                <a:ext cx="4234" cy="2127"/>
              </a:xfrm>
              <a:prstGeom prst="rtTriangl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 rot="-1569213">
                <a:off x="7821" y="1674"/>
                <a:ext cx="1806" cy="6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33" name="Arc 9"/>
            <p:cNvSpPr>
              <a:spLocks/>
            </p:cNvSpPr>
            <p:nvPr/>
          </p:nvSpPr>
          <p:spPr bwMode="auto">
            <a:xfrm>
              <a:off x="7821" y="2816"/>
              <a:ext cx="303" cy="60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cz8Rn56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628800"/>
            <a:ext cx="4464496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 №2.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052736"/>
            <a:ext cx="5472608" cy="2808312"/>
          </a:xfrm>
        </p:spPr>
        <p:txBody>
          <a:bodyPr/>
          <a:lstStyle/>
          <a:p>
            <a:pPr marL="95250" indent="346075" algn="ctr">
              <a:buNone/>
              <a:tabLst>
                <a:tab pos="5021263" algn="l"/>
              </a:tabLst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концам невесомой нерастяжимой нити, перекинутой через невесомый неподвижный блок без трения в оси, подвешены грузы с массами 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ru-RU" sz="3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1кг и 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ru-RU" sz="30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2 кг. Каково ускорение, с которым движется второй груз? </a:t>
            </a:r>
          </a:p>
          <a:p>
            <a:pPr algn="ctr"/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11590" r="13078"/>
          <a:stretch>
            <a:fillRect/>
          </a:stretch>
        </p:blipFill>
        <p:spPr bwMode="auto">
          <a:xfrm>
            <a:off x="7164288" y="2636912"/>
            <a:ext cx="1678136" cy="2670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1590" r="13078"/>
          <a:stretch>
            <a:fillRect/>
          </a:stretch>
        </p:blipFill>
        <p:spPr bwMode="auto">
          <a:xfrm>
            <a:off x="323528" y="332656"/>
            <a:ext cx="2016224" cy="327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аталья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 r="63404" b="76250"/>
          <a:stretch>
            <a:fillRect/>
          </a:stretch>
        </p:blipFill>
        <p:spPr bwMode="auto">
          <a:xfrm>
            <a:off x="2339752" y="260648"/>
            <a:ext cx="6536859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72" name="Rectangle 20"/>
          <p:cNvSpPr>
            <a:spLocks noChangeArrowheads="1"/>
          </p:cNvSpPr>
          <p:nvPr/>
        </p:nvSpPr>
        <p:spPr bwMode="auto">
          <a:xfrm>
            <a:off x="2267744" y="37745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4000" b="1" spc="6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 </a:t>
            </a:r>
            <a:endParaRPr kumimoji="0" lang="ru-RU" sz="4800" b="0" i="0" u="none" strike="noStrike" cap="none" spc="600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3" name="Rectangle 2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4" name="Rectangle 22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778" name="Rectangle 26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2" cstate="print"/>
          <a:srcRect l="29051" t="32322" r="34194" b="9061"/>
          <a:stretch>
            <a:fillRect/>
          </a:stretch>
        </p:blipFill>
        <p:spPr bwMode="auto">
          <a:xfrm>
            <a:off x="1907704" y="1052736"/>
            <a:ext cx="6768752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Выберите фразеологизм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Шевелить мозгами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Краем уха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Хлопать ушами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Засучив рукава 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Считать ворон 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Бить баклуши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Работать, не разгибая спины 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Сидеть сложа руки 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Наломать дров</a:t>
            </a:r>
          </a:p>
          <a:p>
            <a:pPr indent="468313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Лезть из кожи вон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357313"/>
            <a:ext cx="7086600" cy="5500687"/>
          </a:xfrm>
        </p:spPr>
        <p:txBody>
          <a:bodyPr/>
          <a:lstStyle/>
          <a:p>
            <a:pPr lvl="0" indent="381000">
              <a:spcAft>
                <a:spcPts val="600"/>
              </a:spcAft>
            </a:pPr>
            <a:r>
              <a:rPr lang="ru-RU" dirty="0" smtClean="0"/>
              <a:t>тестовая работа;</a:t>
            </a:r>
          </a:p>
          <a:p>
            <a:pPr lvl="0" indent="381000">
              <a:spcAft>
                <a:spcPts val="600"/>
              </a:spcAft>
            </a:pPr>
            <a:r>
              <a:rPr lang="ru-RU" dirty="0" smtClean="0"/>
              <a:t>правильность выполнения домашней задачи;</a:t>
            </a:r>
          </a:p>
          <a:p>
            <a:pPr lvl="0" indent="381000">
              <a:spcAft>
                <a:spcPts val="600"/>
              </a:spcAft>
            </a:pPr>
            <a:r>
              <a:rPr lang="ru-RU" dirty="0" smtClean="0"/>
              <a:t>знание теоретического материала, необходимого для решения задач на уроке;</a:t>
            </a:r>
          </a:p>
          <a:p>
            <a:pPr lvl="0" indent="381000">
              <a:spcAft>
                <a:spcPts val="600"/>
              </a:spcAft>
            </a:pPr>
            <a:r>
              <a:rPr lang="ru-RU" dirty="0" smtClean="0"/>
              <a:t>решение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3038" lvl="0" indent="723900" algn="just">
              <a:lnSpc>
                <a:spcPct val="150000"/>
              </a:lnSpc>
              <a:buFont typeface="+mj-lt"/>
              <a:buAutoNum type="arabicParenR"/>
              <a:tabLst>
                <a:tab pos="1069975" algn="l"/>
              </a:tabLst>
            </a:pPr>
            <a:r>
              <a:rPr lang="ru-RU" sz="2600" dirty="0" smtClean="0"/>
              <a:t>Решить задачу на карточке </a:t>
            </a:r>
          </a:p>
          <a:p>
            <a:pPr marL="173038" lvl="0" indent="723900" algn="just">
              <a:lnSpc>
                <a:spcPct val="150000"/>
              </a:lnSpc>
              <a:buNone/>
              <a:tabLst>
                <a:tab pos="1069975" algn="l"/>
              </a:tabLst>
            </a:pPr>
            <a:endParaRPr lang="ru-RU" sz="2600" dirty="0" smtClean="0"/>
          </a:p>
          <a:p>
            <a:pPr marL="173038" lvl="0" indent="0" algn="just">
              <a:lnSpc>
                <a:spcPct val="150000"/>
              </a:lnSpc>
              <a:buNone/>
              <a:tabLst>
                <a:tab pos="1069975" algn="l"/>
              </a:tabLst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2) Используя дополнительный материал и ресурсы сети Интернет подготовьте презентацию (рекламу) одной из сил. Не забудьте указать название работы </a:t>
            </a:r>
            <a:r>
              <a:rPr lang="ru-RU" sz="2600" smtClean="0">
                <a:solidFill>
                  <a:schemeClr val="tx2">
                    <a:lumMod val="75000"/>
                  </a:schemeClr>
                </a:solidFill>
              </a:rPr>
              <a:t>и автора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</a:rPr>
              <a:t>на первом слайде. Текст на слайдах должен быть минимальным по объему! </a:t>
            </a:r>
            <a:endParaRPr lang="ru-RU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713" t="53726" r="30101" b="16457"/>
          <a:stretch>
            <a:fillRect/>
          </a:stretch>
        </p:blipFill>
        <p:spPr bwMode="auto">
          <a:xfrm>
            <a:off x="0" y="2132856"/>
            <a:ext cx="909160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980728"/>
            <a:ext cx="7086600" cy="55837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800080"/>
                </a:solidFill>
                <a:latin typeface="Arial Black" pitchFamily="34" charset="0"/>
                <a:cs typeface="Aharoni" pitchFamily="2" charset="-79"/>
              </a:rPr>
              <a:t>Силы в механике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844824"/>
            <a:ext cx="271099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800080"/>
                </a:solidFill>
                <a:latin typeface="Arial Black" pitchFamily="34" charset="0"/>
                <a:cs typeface="Aharoni" pitchFamily="2" charset="-79"/>
              </a:rPr>
              <a:t>Силы тяготения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1988840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800080"/>
                </a:solidFill>
                <a:latin typeface="Arial Black" pitchFamily="34" charset="0"/>
                <a:cs typeface="Aharoni" pitchFamily="2" charset="-79"/>
              </a:rPr>
              <a:t>Силы упругости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4077072"/>
            <a:ext cx="34014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800080"/>
                </a:solidFill>
                <a:latin typeface="Arial Black" pitchFamily="34" charset="0"/>
                <a:cs typeface="Aharoni" pitchFamily="2" charset="-79"/>
              </a:rPr>
              <a:t>Силы трения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419872" y="1484784"/>
            <a:ext cx="79208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588224" y="1484784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92080" y="1556792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276872"/>
            <a:ext cx="1080120" cy="1800200"/>
          </a:xfrm>
          <a:prstGeom prst="rect">
            <a:avLst/>
          </a:prstGeom>
        </p:spPr>
      </p:pic>
      <p:pic>
        <p:nvPicPr>
          <p:cNvPr id="17" name="Рисунок 16" descr="img4.jpg"/>
          <p:cNvPicPr>
            <a:picLocks noChangeAspect="1"/>
          </p:cNvPicPr>
          <p:nvPr/>
        </p:nvPicPr>
        <p:blipFill>
          <a:blip r:embed="rId4" cstate="print"/>
          <a:srcRect l="6294" t="61025" r="71262" b="15350"/>
          <a:stretch>
            <a:fillRect/>
          </a:stretch>
        </p:blipFill>
        <p:spPr>
          <a:xfrm>
            <a:off x="3131840" y="2420888"/>
            <a:ext cx="1569774" cy="1239296"/>
          </a:xfrm>
          <a:prstGeom prst="rect">
            <a:avLst/>
          </a:prstGeom>
        </p:spPr>
      </p:pic>
      <p:pic>
        <p:nvPicPr>
          <p:cNvPr id="20" name="Рисунок 19" descr="i.jpg"/>
          <p:cNvPicPr>
            <a:picLocks noChangeAspect="1"/>
          </p:cNvPicPr>
          <p:nvPr/>
        </p:nvPicPr>
        <p:blipFill>
          <a:blip r:embed="rId5" cstate="print"/>
          <a:srcRect l="9713" t="48966" r="55268" b="13803"/>
          <a:stretch>
            <a:fillRect/>
          </a:stretch>
        </p:blipFill>
        <p:spPr>
          <a:xfrm>
            <a:off x="5508104" y="2348880"/>
            <a:ext cx="1716190" cy="1366878"/>
          </a:xfrm>
          <a:prstGeom prst="rect">
            <a:avLst/>
          </a:prstGeom>
        </p:spPr>
      </p:pic>
      <p:pic>
        <p:nvPicPr>
          <p:cNvPr id="21" name="Рисунок 20" descr="i.jpg"/>
          <p:cNvPicPr>
            <a:picLocks noChangeAspect="1"/>
          </p:cNvPicPr>
          <p:nvPr/>
        </p:nvPicPr>
        <p:blipFill>
          <a:blip r:embed="rId5" cstate="print"/>
          <a:srcRect l="53448" t="46456" r="17901" b="15298"/>
          <a:stretch>
            <a:fillRect/>
          </a:stretch>
        </p:blipFill>
        <p:spPr>
          <a:xfrm>
            <a:off x="7380312" y="2492896"/>
            <a:ext cx="1512168" cy="1512168"/>
          </a:xfrm>
          <a:prstGeom prst="rect">
            <a:avLst/>
          </a:prstGeom>
        </p:spPr>
      </p:pic>
      <p:pic>
        <p:nvPicPr>
          <p:cNvPr id="22" name="Рисунок 21" descr="image001_17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4751840"/>
            <a:ext cx="1823484" cy="1485472"/>
          </a:xfrm>
          <a:prstGeom prst="rect">
            <a:avLst/>
          </a:prstGeom>
        </p:spPr>
      </p:pic>
      <p:pic>
        <p:nvPicPr>
          <p:cNvPr id="23" name="Рисунок 22" descr="0007-005-CHto-vygodnee-kachenie-ili-skolzheni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4756540"/>
            <a:ext cx="1728192" cy="1373913"/>
          </a:xfrm>
          <a:prstGeom prst="rect">
            <a:avLst/>
          </a:prstGeom>
        </p:spPr>
      </p:pic>
      <p:pic>
        <p:nvPicPr>
          <p:cNvPr id="27" name="Рисунок 26" descr="img3.jpg"/>
          <p:cNvPicPr>
            <a:picLocks noChangeAspect="1"/>
          </p:cNvPicPr>
          <p:nvPr/>
        </p:nvPicPr>
        <p:blipFill>
          <a:blip r:embed="rId8" cstate="print"/>
          <a:srcRect l="22352" t="22926" r="16925" b="24346"/>
          <a:stretch>
            <a:fillRect/>
          </a:stretch>
        </p:blipFill>
        <p:spPr>
          <a:xfrm>
            <a:off x="6372200" y="4797152"/>
            <a:ext cx="2321889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1" build="allAtOnce"/>
      <p:bldP spid="6" grpId="2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700808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-765ccfbfe6dbf5695d7412b31d2f5f801af9ad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953" y="712720"/>
            <a:ext cx="4331247" cy="49328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412776"/>
            <a:ext cx="44279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800" spc="33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«Знания, не упорядоченные  в систему, подобны хаосу!»</a:t>
            </a:r>
          </a:p>
          <a:p>
            <a:pPr algn="r">
              <a:lnSpc>
                <a:spcPct val="200000"/>
              </a:lnSpc>
            </a:pPr>
            <a:r>
              <a:rPr lang="ru-RU" sz="2800" spc="33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Платон  </a:t>
            </a:r>
            <a:endParaRPr lang="ru-RU" sz="2800" spc="33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484784"/>
            <a:ext cx="6804248" cy="27860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Решение задач по теме «Силы в механике»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229200"/>
            <a:ext cx="3857652" cy="875496"/>
          </a:xfrm>
        </p:spPr>
        <p:txBody>
          <a:bodyPr/>
          <a:lstStyle/>
          <a:p>
            <a:r>
              <a:rPr lang="ru-RU" dirty="0" smtClean="0"/>
              <a:t>23.11.2016г.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Законы Ньютона</a:t>
            </a:r>
          </a:p>
        </p:txBody>
      </p:sp>
      <p:pic>
        <p:nvPicPr>
          <p:cNvPr id="4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7619" t="16850" r="71428" b="52304"/>
          <a:stretch>
            <a:fillRect/>
          </a:stretch>
        </p:blipFill>
        <p:spPr bwMode="auto">
          <a:xfrm>
            <a:off x="323528" y="1124744"/>
            <a:ext cx="2232248" cy="2088232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5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38095" t="10145" r="37143" b="49621"/>
          <a:stretch>
            <a:fillRect/>
          </a:stretch>
        </p:blipFill>
        <p:spPr bwMode="auto">
          <a:xfrm>
            <a:off x="3737884" y="1096397"/>
            <a:ext cx="2160240" cy="2304256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6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65714" t="10145" b="49621"/>
          <a:stretch>
            <a:fillRect/>
          </a:stretch>
        </p:blipFill>
        <p:spPr bwMode="auto">
          <a:xfrm>
            <a:off x="6228184" y="980728"/>
            <a:ext cx="2664296" cy="2232248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7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952" t="54402" r="70369" b="37732"/>
          <a:stretch>
            <a:fillRect/>
          </a:stretch>
        </p:blipFill>
        <p:spPr bwMode="auto">
          <a:xfrm>
            <a:off x="179512" y="692696"/>
            <a:ext cx="2195736" cy="504056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8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40000" t="54067" r="34285" b="37719"/>
          <a:stretch>
            <a:fillRect/>
          </a:stretch>
        </p:blipFill>
        <p:spPr bwMode="auto">
          <a:xfrm>
            <a:off x="3615020" y="698376"/>
            <a:ext cx="2160240" cy="504056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9" name="Содержимое 3" descr="C:\Documents and Settings\1\Мои документы\динамика 10\Законы Ньютона.gif"/>
          <p:cNvPicPr>
            <a:picLocks/>
          </p:cNvPicPr>
          <p:nvPr/>
        </p:nvPicPr>
        <p:blipFill>
          <a:blip r:embed="rId2" cstate="email"/>
          <a:srcRect l="75238" t="54190" r="952" b="38398"/>
          <a:stretch>
            <a:fillRect/>
          </a:stretch>
        </p:blipFill>
        <p:spPr bwMode="auto">
          <a:xfrm>
            <a:off x="6732240" y="620688"/>
            <a:ext cx="1800200" cy="432048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5006" y="3312826"/>
            <a:ext cx="3263716" cy="3477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ngolian Baiti" pitchFamily="66" charset="0"/>
              </a:rPr>
              <a:t>Существуют системы отсчета, называемые инерциальными, относительно которых тело находится в покое или движется прямолинейно и равномерно, если на него не действуют другие тела или действие этих тел скомпенсировано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ngolian Baiti" pitchFamily="66" charset="0"/>
              </a:rPr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Mongolian Baiti" pitchFamily="66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 rot="10800000" flipV="1">
            <a:off x="3743494" y="3532872"/>
            <a:ext cx="2195736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ngolian Baiti" pitchFamily="66" charset="0"/>
              </a:rPr>
              <a:t>Произведение массы тела на ускорение равно сумме действующих на тело сил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 rot="10800000" flipV="1">
            <a:off x="6300192" y="3519879"/>
            <a:ext cx="2555776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ongolian Baiti" pitchFamily="66" charset="0"/>
              </a:rPr>
              <a:t>Силы, с которыми тела действуют друг на друга, равны по модулю и направлены по одной прямой в противоположные стороны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6393" grpId="0" animBg="1"/>
      <p:bldP spid="163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План-характеристика силы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74" y="1214438"/>
            <a:ext cx="7286625" cy="5500687"/>
          </a:xfrm>
        </p:spPr>
        <p:txBody>
          <a:bodyPr/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силы.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Формула для вычисления силы.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и точка приложения силы.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тяжести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</a:t>
            </a:r>
            <a:r>
              <a:rPr lang="en-US" sz="2400" dirty="0" smtClean="0"/>
              <a:t> </a:t>
            </a:r>
            <a:r>
              <a:rPr lang="ru-RU" sz="2400" dirty="0" smtClean="0"/>
              <a:t>Это векторная физическая величина, характеризующая действие силы, с которой Земля притягивает к себе тело.</a:t>
            </a:r>
            <a:endParaRPr lang="ru-RU" dirty="0" smtClean="0"/>
          </a:p>
          <a:p>
            <a:pPr marL="173038" indent="188913" algn="ctr">
              <a:buNone/>
              <a:tabLst>
                <a:tab pos="723900" algn="l"/>
                <a:tab pos="982663" algn="l"/>
              </a:tabLst>
            </a:pPr>
            <a:r>
              <a:rPr lang="en-US" b="1" spc="300" dirty="0" smtClean="0"/>
              <a:t>F</a:t>
            </a:r>
            <a:r>
              <a:rPr lang="ru-RU" b="1" spc="300" baseline="-25000" dirty="0" smtClean="0"/>
              <a:t>тяж</a:t>
            </a:r>
            <a:r>
              <a:rPr lang="ru-RU" b="1" spc="300" dirty="0" smtClean="0"/>
              <a:t> = </a:t>
            </a:r>
            <a:r>
              <a:rPr lang="en-US" b="1" spc="300" dirty="0" err="1" smtClean="0"/>
              <a:t>m·g</a:t>
            </a:r>
            <a:r>
              <a:rPr lang="en-US" b="1" spc="300" baseline="-25000" dirty="0" smtClean="0"/>
              <a:t> </a:t>
            </a:r>
            <a:r>
              <a:rPr lang="ru-RU" dirty="0" smtClean="0"/>
              <a:t> </a:t>
            </a:r>
          </a:p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  </a:t>
            </a:r>
            <a:r>
              <a:rPr lang="ru-RU" sz="2400" dirty="0" smtClean="0"/>
              <a:t>Сила тяжести прикладывается к центру тяжести тела и направлена перпендикулярно к данной точке земной поверхности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580" y="1127516"/>
            <a:ext cx="1403648" cy="1938992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r>
              <a:rPr lang="en-US" sz="6000" b="1" dirty="0" smtClean="0"/>
              <a:t>F</a:t>
            </a:r>
            <a:r>
              <a:rPr lang="ru-RU" sz="6000" b="1" baseline="-25000" dirty="0" smtClean="0"/>
              <a:t>тяж</a:t>
            </a:r>
            <a:endParaRPr lang="en-US" sz="6000" b="1" baseline="-25000" dirty="0" smtClean="0"/>
          </a:p>
          <a:p>
            <a:endParaRPr lang="ru-RU" sz="6000" dirty="0"/>
          </a:p>
        </p:txBody>
      </p:sp>
      <p:pic>
        <p:nvPicPr>
          <p:cNvPr id="7" name="Рисунок 6" descr="img9.jpg"/>
          <p:cNvPicPr>
            <a:picLocks noChangeAspect="1"/>
          </p:cNvPicPr>
          <p:nvPr/>
        </p:nvPicPr>
        <p:blipFill>
          <a:blip r:embed="rId2" cstate="print"/>
          <a:srcRect t="43700" b="20600"/>
          <a:stretch>
            <a:fillRect/>
          </a:stretch>
        </p:blipFill>
        <p:spPr>
          <a:xfrm>
            <a:off x="1882589" y="4581128"/>
            <a:ext cx="7261411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6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упругости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124744"/>
            <a:ext cx="7086600" cy="5500687"/>
          </a:xfrm>
        </p:spPr>
        <p:txBody>
          <a:bodyPr/>
          <a:lstStyle/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</a:t>
            </a:r>
            <a:r>
              <a:rPr lang="en-US" sz="2400" dirty="0" smtClean="0"/>
              <a:t> </a:t>
            </a:r>
            <a:r>
              <a:rPr lang="ru-RU" sz="2400" dirty="0" smtClean="0"/>
              <a:t>Это векторная физическая величина, характеризующая действие силы, возникающей в результате деформации тела.</a:t>
            </a:r>
            <a:endParaRPr lang="ru-RU" dirty="0" smtClean="0"/>
          </a:p>
          <a:p>
            <a:pPr marL="173038" indent="188913" algn="ctr">
              <a:buNone/>
              <a:tabLst>
                <a:tab pos="723900" algn="l"/>
                <a:tab pos="982663" algn="l"/>
              </a:tabLst>
            </a:pPr>
            <a:r>
              <a:rPr lang="en-US" sz="3600" b="1" spc="3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F</a:t>
            </a:r>
            <a:r>
              <a:rPr lang="ru-RU" sz="3600" b="1" spc="300" baseline="-250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упр</a:t>
            </a:r>
            <a:r>
              <a:rPr lang="ru-RU" sz="3600" b="1" spc="3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 = </a:t>
            </a:r>
            <a:r>
              <a:rPr lang="en-US" sz="3600" b="1" spc="3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k·</a:t>
            </a:r>
            <a:r>
              <a:rPr lang="el-GR" sz="3600" b="1" spc="3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Δ</a:t>
            </a:r>
            <a:r>
              <a:rPr lang="en-US" sz="3600" b="1" spc="300" dirty="0" smtClean="0">
                <a:latin typeface="Gabriola" pitchFamily="82" charset="0"/>
                <a:ea typeface="Gungsuh" pitchFamily="18" charset="-127"/>
                <a:cs typeface="Microsoft New Tai Lue" pitchFamily="34" charset="0"/>
              </a:rPr>
              <a:t>l</a:t>
            </a:r>
            <a:r>
              <a:rPr lang="en-US" b="1" spc="300" baseline="-25000" dirty="0" smtClean="0">
                <a:latin typeface="Microsoft New Tai Lue" pitchFamily="34" charset="0"/>
                <a:ea typeface="Gungsuh" pitchFamily="18" charset="-127"/>
                <a:cs typeface="Microsoft New Tai Lue" pitchFamily="34" charset="0"/>
              </a:rPr>
              <a:t> </a:t>
            </a:r>
            <a:r>
              <a:rPr lang="ru-RU" dirty="0" smtClean="0">
                <a:latin typeface="Gungsuh" pitchFamily="18" charset="-127"/>
                <a:ea typeface="Gungsuh" pitchFamily="18" charset="-127"/>
                <a:cs typeface="Microsoft New Tai Lue" pitchFamily="34" charset="0"/>
              </a:rPr>
              <a:t> </a:t>
            </a:r>
          </a:p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 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Сила упругости прикладывается к точке соприкосновения тела и подвеса или опоры и направлена в сторону, противоположную перемещению частиц тела при его деформации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580" y="1127516"/>
            <a:ext cx="1403648" cy="1938992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r>
              <a:rPr lang="en-US" sz="6000" b="1" dirty="0" smtClean="0"/>
              <a:t>F</a:t>
            </a:r>
            <a:r>
              <a:rPr lang="ru-RU" sz="6000" b="1" baseline="-25000" dirty="0" smtClean="0"/>
              <a:t>упр</a:t>
            </a:r>
            <a:endParaRPr lang="en-US" sz="6000" b="1" baseline="-25000" dirty="0" smtClean="0"/>
          </a:p>
          <a:p>
            <a:endParaRPr lang="ru-RU" sz="6000" dirty="0"/>
          </a:p>
        </p:txBody>
      </p:sp>
      <p:pic>
        <p:nvPicPr>
          <p:cNvPr id="8" name="Рисунок 7" descr="hel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725144"/>
            <a:ext cx="4176464" cy="1887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64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трения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124744"/>
            <a:ext cx="7086600" cy="5500687"/>
          </a:xfrm>
        </p:spPr>
        <p:txBody>
          <a:bodyPr/>
          <a:lstStyle/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</a:t>
            </a:r>
            <a:r>
              <a:rPr lang="en-US" sz="2400" dirty="0" smtClean="0"/>
              <a:t> </a:t>
            </a:r>
            <a:r>
              <a:rPr lang="ru-RU" sz="2400" dirty="0" smtClean="0"/>
              <a:t>Это векторная физическая величина, характеризующая действие силы, возникающей при движении одного тела по поверхности другого.</a:t>
            </a:r>
            <a:endParaRPr lang="ru-RU" dirty="0" smtClean="0"/>
          </a:p>
          <a:p>
            <a:pPr marL="173038" indent="188913" algn="ctr">
              <a:buNone/>
              <a:tabLst>
                <a:tab pos="723900" algn="l"/>
                <a:tab pos="982663" algn="l"/>
              </a:tabLst>
            </a:pPr>
            <a:r>
              <a:rPr lang="en-US" b="1" spc="3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spc="300" dirty="0" smtClean="0">
                <a:latin typeface="Times New Roman" pitchFamily="18" charset="0"/>
                <a:cs typeface="Times New Roman" pitchFamily="18" charset="0"/>
              </a:rPr>
              <a:t>тр = </a:t>
            </a:r>
            <a:r>
              <a:rPr lang="el-GR" b="1" spc="3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b="1" spc="300" dirty="0" smtClean="0">
                <a:latin typeface="Times New Roman" pitchFamily="18" charset="0"/>
                <a:cs typeface="Times New Roman" pitchFamily="18" charset="0"/>
              </a:rPr>
              <a:t>·N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</a:p>
          <a:p>
            <a:pPr marL="173038" indent="188913" algn="just">
              <a:buFont typeface="Wingdings" pitchFamily="2" charset="2"/>
              <a:buChar char="§"/>
              <a:tabLst>
                <a:tab pos="723900" algn="l"/>
                <a:tab pos="982663" algn="l"/>
              </a:tabLst>
            </a:pPr>
            <a:r>
              <a:rPr lang="ru-RU" dirty="0" smtClean="0"/>
              <a:t>   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Сила трения прикладывается к центру тяжести тела в точке соприкосновения с трущейся поверхностью и направлена в противоположную сторону от движения тела.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580" y="1127516"/>
            <a:ext cx="1403648" cy="1938992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r>
              <a:rPr lang="en-US" sz="6000" b="1" dirty="0" smtClean="0"/>
              <a:t>F</a:t>
            </a:r>
            <a:r>
              <a:rPr lang="ru-RU" sz="6000" b="1" baseline="-25000" dirty="0" err="1" smtClean="0"/>
              <a:t>тр</a:t>
            </a:r>
            <a:endParaRPr lang="en-US" sz="6000" b="1" baseline="-25000" dirty="0" smtClean="0"/>
          </a:p>
          <a:p>
            <a:endParaRPr lang="ru-RU" sz="6000" dirty="0"/>
          </a:p>
        </p:txBody>
      </p:sp>
      <p:pic>
        <p:nvPicPr>
          <p:cNvPr id="7" name="Рисунок 6" descr="0003-003-v.jpg"/>
          <p:cNvPicPr>
            <a:picLocks noChangeAspect="1"/>
          </p:cNvPicPr>
          <p:nvPr/>
        </p:nvPicPr>
        <p:blipFill>
          <a:blip r:embed="rId2" cstate="print"/>
          <a:srcRect l="18501" t="38222" r="21650" b="27950"/>
          <a:stretch>
            <a:fillRect/>
          </a:stretch>
        </p:blipFill>
        <p:spPr>
          <a:xfrm>
            <a:off x="2915816" y="5085184"/>
            <a:ext cx="4392488" cy="155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6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резентация КЛАССНА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ТЕМА УРОКА</Template>
  <TotalTime>941</TotalTime>
  <Words>559</Words>
  <Application>Microsoft Office PowerPoint</Application>
  <PresentationFormat>Экран (4:3)</PresentationFormat>
  <Paragraphs>69</Paragraphs>
  <Slides>20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Презентация КЛАССНАЯ РАБОТА</vt:lpstr>
      <vt:lpstr>Поток</vt:lpstr>
      <vt:lpstr>Тема Office</vt:lpstr>
      <vt:lpstr>Яркая</vt:lpstr>
      <vt:lpstr>Классная работа</vt:lpstr>
      <vt:lpstr>Слайд 2</vt:lpstr>
      <vt:lpstr>Слайд 3</vt:lpstr>
      <vt:lpstr>Решение задач по теме «Силы в механике»</vt:lpstr>
      <vt:lpstr>Законы Ньютона</vt:lpstr>
      <vt:lpstr>План-характеристика силы </vt:lpstr>
      <vt:lpstr>Сила тяжести</vt:lpstr>
      <vt:lpstr>Сила упругости</vt:lpstr>
      <vt:lpstr>Сила трения</vt:lpstr>
      <vt:lpstr>Алгоритм решения задач динамики</vt:lpstr>
      <vt:lpstr>Задача №1. </vt:lpstr>
      <vt:lpstr>Слайд 12</vt:lpstr>
      <vt:lpstr>Слайд 13</vt:lpstr>
      <vt:lpstr>Задача №2.</vt:lpstr>
      <vt:lpstr>Слайд 15</vt:lpstr>
      <vt:lpstr>Слайд 16</vt:lpstr>
      <vt:lpstr>Выберите фразеологизм</vt:lpstr>
      <vt:lpstr>Оцените себя: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теме «Силы в механике»</dc:title>
  <dc:creator>Наталья</dc:creator>
  <cp:lastModifiedBy>Наталья</cp:lastModifiedBy>
  <cp:revision>92</cp:revision>
  <dcterms:created xsi:type="dcterms:W3CDTF">2016-10-17T19:49:11Z</dcterms:created>
  <dcterms:modified xsi:type="dcterms:W3CDTF">2016-11-23T17:47:40Z</dcterms:modified>
</cp:coreProperties>
</file>