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handoutMasterIdLst>
    <p:handoutMasterId r:id="rId16"/>
  </p:handoutMasterIdLst>
  <p:sldIdLst>
    <p:sldId id="256" r:id="rId5"/>
    <p:sldId id="265" r:id="rId6"/>
    <p:sldId id="258" r:id="rId7"/>
    <p:sldId id="257" r:id="rId8"/>
    <p:sldId id="266" r:id="rId9"/>
    <p:sldId id="259" r:id="rId10"/>
    <p:sldId id="267" r:id="rId11"/>
    <p:sldId id="260" r:id="rId12"/>
    <p:sldId id="268" r:id="rId13"/>
    <p:sldId id="269" r:id="rId14"/>
    <p:sldId id="26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D3FF"/>
    <a:srgbClr val="79D9FF"/>
    <a:srgbClr val="F4BBFF"/>
    <a:srgbClr val="31CB31"/>
    <a:srgbClr val="FDD100"/>
    <a:srgbClr val="1F7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160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EEAA5-93AF-47F9-9B91-DF726A727AF6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263AB-F390-4FB4-8143-322A3543A6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966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194957" y="4006362"/>
            <a:ext cx="5802086" cy="544673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75099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1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50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2">
    <p:bg>
      <p:bgPr>
        <a:solidFill>
          <a:srgbClr val="1F74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84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3">
    <p:bg>
      <p:bgPr>
        <a:solidFill>
          <a:srgbClr val="31CB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09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4">
    <p:bg>
      <p:bgPr>
        <a:solidFill>
          <a:srgbClr val="F4B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596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5">
    <p:bg>
      <p:bgPr>
        <a:solidFill>
          <a:srgbClr val="79D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05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6">
    <p:bg>
      <p:bgPr>
        <a:solidFill>
          <a:srgbClr val="FDD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15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 baseline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Финальное поздравление</a:t>
            </a:r>
          </a:p>
        </p:txBody>
      </p:sp>
    </p:spTree>
    <p:extLst>
      <p:ext uri="{BB962C8B-B14F-4D97-AF65-F5344CB8AC3E}">
        <p14:creationId xmlns:p14="http://schemas.microsoft.com/office/powerpoint/2010/main" val="123255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B10E5-E7F4-4A0C-A17F-7BDE1227269E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9511D-E764-4C1E-9794-0B587D7708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154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60" r:id="rId4"/>
    <p:sldLayoutId id="2147483661" r:id="rId5"/>
    <p:sldLayoutId id="2147483664" r:id="rId6"/>
    <p:sldLayoutId id="2147483651" r:id="rId7"/>
    <p:sldLayoutId id="2147483662" r:id="rId8"/>
  </p:sldLayoutIdLst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9.png"/><Relationship Id="rId7" Type="http://schemas.openxmlformats.org/officeDocument/2006/relationships/image" Target="../media/image6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17.png"/><Relationship Id="rId5" Type="http://schemas.openxmlformats.org/officeDocument/2006/relationships/image" Target="../media/image14.png"/><Relationship Id="rId10" Type="http://schemas.openxmlformats.org/officeDocument/2006/relationships/image" Target="../media/image6.png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11" Type="http://schemas.openxmlformats.org/officeDocument/2006/relationships/image" Target="../media/image24.jpeg"/><Relationship Id="rId5" Type="http://schemas.openxmlformats.org/officeDocument/2006/relationships/image" Target="../media/image5.png"/><Relationship Id="rId10" Type="http://schemas.openxmlformats.org/officeDocument/2006/relationships/image" Target="../media/image23.jpeg"/><Relationship Id="rId4" Type="http://schemas.openxmlformats.org/officeDocument/2006/relationships/image" Target="../media/image20.png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5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27.png"/><Relationship Id="rId5" Type="http://schemas.openxmlformats.org/officeDocument/2006/relationships/image" Target="../media/image2.png"/><Relationship Id="rId10" Type="http://schemas.openxmlformats.org/officeDocument/2006/relationships/image" Target="../media/image26.png"/><Relationship Id="rId4" Type="http://schemas.openxmlformats.org/officeDocument/2006/relationships/image" Target="../media/image14.png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9.png"/><Relationship Id="rId3" Type="http://schemas.openxmlformats.org/officeDocument/2006/relationships/image" Target="../media/image18.png"/><Relationship Id="rId7" Type="http://schemas.openxmlformats.org/officeDocument/2006/relationships/image" Target="../media/image3.png"/><Relationship Id="rId12" Type="http://schemas.openxmlformats.org/officeDocument/2006/relationships/image" Target="../media/image2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20.png"/><Relationship Id="rId10" Type="http://schemas.openxmlformats.org/officeDocument/2006/relationships/image" Target="../media/image4.png"/><Relationship Id="rId4" Type="http://schemas.openxmlformats.org/officeDocument/2006/relationships/image" Target="../media/image19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1.png"/><Relationship Id="rId7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35.png"/><Relationship Id="rId5" Type="http://schemas.openxmlformats.org/officeDocument/2006/relationships/image" Target="../media/image6.png"/><Relationship Id="rId10" Type="http://schemas.openxmlformats.org/officeDocument/2006/relationships/image" Target="../media/image34.png"/><Relationship Id="rId4" Type="http://schemas.openxmlformats.org/officeDocument/2006/relationships/image" Target="../media/image17.png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8.png"/><Relationship Id="rId3" Type="http://schemas.openxmlformats.org/officeDocument/2006/relationships/image" Target="../media/image30.png"/><Relationship Id="rId7" Type="http://schemas.openxmlformats.org/officeDocument/2006/relationships/image" Target="../media/image9.png"/><Relationship Id="rId12" Type="http://schemas.openxmlformats.org/officeDocument/2006/relationships/image" Target="../media/image3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36.png"/><Relationship Id="rId5" Type="http://schemas.openxmlformats.org/officeDocument/2006/relationships/image" Target="../media/image17.png"/><Relationship Id="rId10" Type="http://schemas.openxmlformats.org/officeDocument/2006/relationships/image" Target="../media/image33.png"/><Relationship Id="rId4" Type="http://schemas.openxmlformats.org/officeDocument/2006/relationships/image" Target="../media/image10.png"/><Relationship Id="rId9" Type="http://schemas.openxmlformats.org/officeDocument/2006/relationships/image" Target="../media/image16.png"/><Relationship Id="rId1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45.png"/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12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png"/><Relationship Id="rId11" Type="http://schemas.openxmlformats.org/officeDocument/2006/relationships/image" Target="../media/image6.png"/><Relationship Id="rId5" Type="http://schemas.openxmlformats.org/officeDocument/2006/relationships/image" Target="../media/image22.png"/><Relationship Id="rId15" Type="http://schemas.openxmlformats.org/officeDocument/2006/relationships/image" Target="../media/image47.png"/><Relationship Id="rId10" Type="http://schemas.openxmlformats.org/officeDocument/2006/relationships/image" Target="../media/image14.png"/><Relationship Id="rId4" Type="http://schemas.openxmlformats.org/officeDocument/2006/relationships/image" Target="../media/image33.png"/><Relationship Id="rId9" Type="http://schemas.openxmlformats.org/officeDocument/2006/relationships/image" Target="../media/image4.png"/><Relationship Id="rId14" Type="http://schemas.openxmlformats.org/officeDocument/2006/relationships/image" Target="../media/image4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6.png"/><Relationship Id="rId3" Type="http://schemas.openxmlformats.org/officeDocument/2006/relationships/image" Target="../media/image40.png"/><Relationship Id="rId7" Type="http://schemas.openxmlformats.org/officeDocument/2006/relationships/image" Target="../media/image22.png"/><Relationship Id="rId12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11" Type="http://schemas.openxmlformats.org/officeDocument/2006/relationships/image" Target="../media/image4.png"/><Relationship Id="rId5" Type="http://schemas.openxmlformats.org/officeDocument/2006/relationships/image" Target="../media/image49.png"/><Relationship Id="rId15" Type="http://schemas.openxmlformats.org/officeDocument/2006/relationships/image" Target="../media/image51.png"/><Relationship Id="rId10" Type="http://schemas.openxmlformats.org/officeDocument/2006/relationships/image" Target="../media/image9.png"/><Relationship Id="rId4" Type="http://schemas.openxmlformats.org/officeDocument/2006/relationships/image" Target="../media/image48.png"/><Relationship Id="rId9" Type="http://schemas.openxmlformats.org/officeDocument/2006/relationships/image" Target="../media/image43.png"/><Relationship Id="rId14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420" y="562337"/>
            <a:ext cx="8733160" cy="48729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47332" y="1360914"/>
            <a:ext cx="6897186" cy="2449665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+mj-lt"/>
              </a:rPr>
              <a:t/>
            </a:r>
            <a:br>
              <a:rPr lang="ru-RU" sz="4800" dirty="0" smtClean="0">
                <a:latin typeface="+mj-lt"/>
              </a:rPr>
            </a:br>
            <a:r>
              <a:rPr lang="ru-RU" sz="4800" dirty="0">
                <a:latin typeface="+mj-lt"/>
              </a:rPr>
              <a:t/>
            </a:r>
            <a:br>
              <a:rPr lang="ru-RU" sz="4800" dirty="0">
                <a:latin typeface="+mj-lt"/>
              </a:rPr>
            </a:br>
            <a:r>
              <a:rPr lang="ru-RU" sz="4800" dirty="0" smtClean="0">
                <a:latin typeface="+mj-lt"/>
              </a:rPr>
              <a:t>Скульптуры животных  города Санкт-Петербурга.</a:t>
            </a:r>
            <a:br>
              <a:rPr lang="ru-RU" sz="4800" dirty="0" smtClean="0">
                <a:latin typeface="+mj-lt"/>
              </a:rPr>
            </a:br>
            <a:r>
              <a:rPr lang="ru-RU" sz="4800" dirty="0">
                <a:latin typeface="+mj-lt"/>
              </a:rPr>
              <a:t/>
            </a:r>
            <a:br>
              <a:rPr lang="ru-RU" sz="4800" dirty="0">
                <a:latin typeface="+mj-lt"/>
              </a:rPr>
            </a:br>
            <a:r>
              <a:rPr lang="ru-RU" sz="4800" dirty="0" smtClean="0">
                <a:latin typeface="+mj-lt"/>
              </a:rPr>
              <a:t/>
            </a:r>
            <a:br>
              <a:rPr lang="ru-RU" sz="4800" dirty="0" smtClean="0">
                <a:latin typeface="+mj-lt"/>
              </a:rPr>
            </a:br>
            <a:r>
              <a:rPr lang="ru-RU" sz="1800" dirty="0" smtClean="0">
                <a:latin typeface="+mj-lt"/>
              </a:rPr>
              <a:t>Презентацию выполнила: Мельникова А.В., воспитатель ГБДОУ №37 Невского района.</a:t>
            </a:r>
            <a:endParaRPr lang="ru-RU" sz="1800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88" y="5010771"/>
            <a:ext cx="645282" cy="6452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4013" y="5871145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1365" y="5317239"/>
            <a:ext cx="678255" cy="79577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509">
            <a:off x="10353494" y="2987030"/>
            <a:ext cx="1319550" cy="290021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48086">
            <a:off x="9357026" y="4405995"/>
            <a:ext cx="904353" cy="19876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54" y="2862130"/>
            <a:ext cx="1619015" cy="253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228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1315" y="-352327"/>
            <a:ext cx="12663163" cy="7172138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13645" y="1932988"/>
            <a:ext cx="9247031" cy="2677886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На этом наше путешествие заканчивается, но это еще далеко не все скульптуры животных нашего города. Предлагаем вам продолжить путешествовать, вместе с вашими мамами и папами.</a:t>
            </a:r>
            <a:br>
              <a:rPr lang="ru-RU" sz="3200" dirty="0" smtClean="0"/>
            </a:br>
            <a:r>
              <a:rPr lang="ru-RU" sz="3200" dirty="0" smtClean="0"/>
              <a:t>До встречи!</a:t>
            </a:r>
            <a:endParaRPr lang="ru-RU" sz="32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703" y="5633572"/>
            <a:ext cx="829128" cy="76816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5831" y="6172628"/>
            <a:ext cx="475529" cy="4572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15974" y="283733"/>
            <a:ext cx="688908" cy="7011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6703" y="283733"/>
            <a:ext cx="841321" cy="84132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17651" y="224158"/>
            <a:ext cx="371888" cy="3901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90318" y="5816467"/>
            <a:ext cx="414564" cy="40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26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778" y="365878"/>
            <a:ext cx="8444444" cy="478730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86848" y="1635032"/>
            <a:ext cx="5377542" cy="2248998"/>
          </a:xfrm>
        </p:spPr>
        <p:txBody>
          <a:bodyPr/>
          <a:lstStyle/>
          <a:p>
            <a:r>
              <a:rPr lang="ru-RU" dirty="0"/>
              <a:t>КОНЕЦ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52" y="3802385"/>
            <a:ext cx="842963" cy="8429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88" y="5010771"/>
            <a:ext cx="457712" cy="4577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729" y="5552031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0446" y="4930295"/>
            <a:ext cx="678255" cy="795774"/>
          </a:xfrm>
          <a:prstGeom prst="rect">
            <a:avLst/>
          </a:prstGeom>
        </p:spPr>
      </p:pic>
      <p:sp>
        <p:nvSpPr>
          <p:cNvPr id="16" name="Заголовок 2"/>
          <p:cNvSpPr txBox="1">
            <a:spLocks/>
          </p:cNvSpPr>
          <p:nvPr/>
        </p:nvSpPr>
        <p:spPr>
          <a:xfrm>
            <a:off x="3586848" y="1650911"/>
            <a:ext cx="5377542" cy="22489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baseline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 smtClean="0"/>
              <a:t>КОНЕЦ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962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02" y="-202649"/>
            <a:ext cx="10119040" cy="69406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0851">
            <a:off x="9960102" y="2685570"/>
            <a:ext cx="1206965" cy="34966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6344" y="4561812"/>
            <a:ext cx="751163" cy="2176163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9691" y="938588"/>
            <a:ext cx="779556" cy="8034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39" y="414356"/>
            <a:ext cx="864687" cy="10145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94" y="1289756"/>
            <a:ext cx="450734" cy="4720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879" y="616641"/>
            <a:ext cx="457418" cy="4605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502" y="5408900"/>
            <a:ext cx="817948" cy="9596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5442" y="4749803"/>
            <a:ext cx="505709" cy="5091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7" y="5505706"/>
            <a:ext cx="927092" cy="86286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37573" y="1166396"/>
            <a:ext cx="65448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5000" b="1" dirty="0">
                <a:solidFill>
                  <a:srgbClr val="C00000"/>
                </a:solidFill>
                <a:latin typeface="Calibri"/>
                <a:ea typeface="+mj-ea"/>
                <a:cs typeface="+mj-cs"/>
              </a:rPr>
              <a:t>Здравствуйте дорогие друзья!</a:t>
            </a:r>
            <a:r>
              <a:rPr lang="ru-RU" altLang="ru-RU" sz="50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/>
            </a:r>
            <a:br>
              <a:rPr lang="ru-RU" altLang="ru-RU" sz="50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</a:br>
            <a:r>
              <a:rPr lang="ru-RU" altLang="ru-RU" sz="3600" b="1" i="1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Приглашаем вас в</a:t>
            </a:r>
            <a:r>
              <a:rPr lang="ru-RU" altLang="ru-RU" sz="3600" b="1" i="1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 </a:t>
            </a:r>
            <a:r>
              <a:rPr lang="ru-RU" altLang="ru-RU" sz="3600" b="1" i="1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интересное путешествие по нашему любимому </a:t>
            </a:r>
            <a:r>
              <a:rPr lang="ru-RU" altLang="ru-RU" sz="3600" b="1" i="1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городу и узнаем каким животным есть памятники.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1968665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>
        <p:sndAc>
          <p:stSnd>
            <p:snd r:embed="rId2" name="chimes.wav"/>
          </p:stSnd>
        </p:sndAc>
      </p:transition>
    </mc:Choice>
    <mc:Fallback>
      <p:transition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164" y="-332648"/>
            <a:ext cx="11464588" cy="65580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894" y="5006189"/>
            <a:ext cx="739549" cy="7395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927" y="5745738"/>
            <a:ext cx="496967" cy="479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26500" y="978010"/>
            <a:ext cx="526247" cy="5078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5963" y="1374526"/>
            <a:ext cx="690873" cy="81057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2427448" y="518936"/>
            <a:ext cx="8773951" cy="3669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первый памятник к которому мы отправимся-это к котам.</a:t>
            </a:r>
          </a:p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3000" dirty="0">
                <a:latin typeface="Arial" panose="020B0604020202020204" pitchFamily="34" charset="0"/>
              </a:rPr>
              <a:t>Говоря о кошках, можно отметить </a:t>
            </a:r>
            <a:r>
              <a:rPr lang="ru-RU" sz="3000" b="1" dirty="0">
                <a:solidFill>
                  <a:srgbClr val="0070C0"/>
                </a:solidFill>
                <a:latin typeface="Arial" panose="020B0604020202020204" pitchFamily="34" charset="0"/>
              </a:rPr>
              <a:t>памятник коту Елисею и</a:t>
            </a:r>
            <a:r>
              <a:rPr lang="ru-RU" sz="3000" b="1" dirty="0">
                <a:latin typeface="Arial" panose="020B0604020202020204" pitchFamily="34" charset="0"/>
              </a:rPr>
              <a:t> </a:t>
            </a:r>
            <a:r>
              <a:rPr lang="ru-RU" sz="3000" b="1" dirty="0">
                <a:solidFill>
                  <a:srgbClr val="0070C0"/>
                </a:solidFill>
                <a:latin typeface="Arial" panose="020B0604020202020204" pitchFamily="34" charset="0"/>
              </a:rPr>
              <a:t>кошке Василисе</a:t>
            </a:r>
            <a:r>
              <a:rPr lang="ru-RU" sz="3000" dirty="0">
                <a:latin typeface="Arial" panose="020B0604020202020204" pitchFamily="34" charset="0"/>
              </a:rPr>
              <a:t>, установленный в Петербурге как память о кошках, которые были привезены в блокадный Ленинград из Ярославской области, чтобы спасти город от крыс</a:t>
            </a:r>
            <a:r>
              <a:rPr lang="ru-RU" sz="3000" dirty="0" smtClean="0">
                <a:latin typeface="Arial" panose="020B0604020202020204" pitchFamily="34" charset="0"/>
              </a:rPr>
              <a:t>.</a:t>
            </a:r>
          </a:p>
          <a:p>
            <a:endParaRPr lang="ru-RU" sz="3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Василиса                                   Елисей</a:t>
            </a:r>
          </a:p>
          <a:p>
            <a:pPr algn="l"/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4" name="Picture 5" descr="C:\Users\Галя\Desktop\kot-elisey1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4" t="16949" r="21719" b="26083"/>
          <a:stretch>
            <a:fillRect/>
          </a:stretch>
        </p:blipFill>
        <p:spPr bwMode="auto">
          <a:xfrm>
            <a:off x="7962467" y="3650085"/>
            <a:ext cx="35814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C:\Users\Галя\Desktop\0_5cf00_7632f013_XL.jpe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456" y="3656397"/>
            <a:ext cx="40640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9036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56" y="-244699"/>
            <a:ext cx="11603444" cy="6439437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2150911"/>
            <a:ext cx="3103810" cy="5283144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982918" y="924542"/>
            <a:ext cx="9172919" cy="2509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Следующая наша остановка будет возле самого маленького памятника.</a:t>
            </a:r>
          </a:p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3600" dirty="0">
                <a:solidFill>
                  <a:srgbClr val="000000"/>
                </a:solidFill>
                <a:latin typeface="arial" panose="020B0604020202020204" pitchFamily="34" charset="0"/>
              </a:rPr>
              <a:t>Чижик-Пыжик – это не просто бронзовая птичка. Именно так в 1800-х годах называли студентов Императорского училища, располагавшегося в доме 6 по Фонтанке (прямо напротив того места, где сейчас установлен Чижик). В училище получали высшее юридическое образование, дисциплина была на уровне, студенты отличались великолепной выправкой. Именно поэтому к ним приклеилась вторая часть прозвища – Пыжики. Первая же часть пришла за их выдающийся и яркий вид – формой были яркие желто-зеленые мундиры.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2444" y="1289338"/>
            <a:ext cx="779556" cy="8034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56" y="632079"/>
            <a:ext cx="864687" cy="10145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184" y="1428865"/>
            <a:ext cx="450734" cy="4720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3574" y="730454"/>
            <a:ext cx="457418" cy="4605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2740" y="4969449"/>
            <a:ext cx="817948" cy="9596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7031" y="5591067"/>
            <a:ext cx="505709" cy="50912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5918" y="3208435"/>
            <a:ext cx="2303267" cy="329038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60696" y="3434147"/>
            <a:ext cx="5922878" cy="345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269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505" y="-298313"/>
            <a:ext cx="10555495" cy="7239987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916525" y="1602628"/>
            <a:ext cx="8363397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Далее мы отправимся к памятнику зайца на «Заячьем острове»</a:t>
            </a:r>
          </a:p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3600" dirty="0" smtClean="0"/>
              <a:t>Зайчик спасшийся </a:t>
            </a:r>
            <a:r>
              <a:rPr lang="ru-RU" sz="3600" dirty="0"/>
              <a:t>от </a:t>
            </a:r>
            <a:r>
              <a:rPr lang="ru-RU" sz="3600" dirty="0" smtClean="0"/>
              <a:t>наводнения.</a:t>
            </a:r>
          </a:p>
          <a:p>
            <a:r>
              <a:rPr lang="ru-RU" sz="3600" dirty="0"/>
              <a:t> По легенде, маленький ушастый зайчонок спасся от наводнения в сапоге царя Петра I, в честь чего остров и прозвали заячьим. А постамент скульптуры стал метрикой всех наводнений в Питере: о них напоминают метки с датами.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876" y="5964121"/>
            <a:ext cx="739549" cy="7395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252" y="5729100"/>
            <a:ext cx="496967" cy="47963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84835" y="4376523"/>
            <a:ext cx="526247" cy="5078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6055" y="4868749"/>
            <a:ext cx="690873" cy="81057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811" y="645660"/>
            <a:ext cx="865254" cy="8801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870" y="5552203"/>
            <a:ext cx="626878" cy="6565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3763" y="2856503"/>
            <a:ext cx="2754331" cy="3732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817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>
        <p:sndAc>
          <p:stSnd>
            <p:snd r:embed="rId2" name="chimes.wav"/>
          </p:stSnd>
        </p:sndAc>
      </p:transition>
    </mc:Choice>
    <mc:Fallback>
      <p:transition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5168" y="-265187"/>
            <a:ext cx="10825359" cy="6529735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61" y="2337220"/>
            <a:ext cx="3204013" cy="4997155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18" y="731860"/>
            <a:ext cx="827711" cy="7703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021" y="1317496"/>
            <a:ext cx="435211" cy="43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37" y="3599349"/>
            <a:ext cx="547795" cy="57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566" y="5603734"/>
            <a:ext cx="437421" cy="42216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43" y="1170529"/>
            <a:ext cx="473130" cy="45662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2104" y="1536572"/>
            <a:ext cx="693032" cy="70732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158" y="4972347"/>
            <a:ext cx="766685" cy="71357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333794" y="1061109"/>
            <a:ext cx="817589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Cuprum"/>
              </a:rPr>
              <a:t>Следующая остановка- Александровский сад.</a:t>
            </a:r>
          </a:p>
          <a:p>
            <a:endParaRPr lang="ru-RU" dirty="0">
              <a:solidFill>
                <a:srgbClr val="000000"/>
              </a:solidFill>
              <a:latin typeface="Cuprum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Cuprum"/>
              </a:rPr>
              <a:t>Там установлен памятник  великому </a:t>
            </a:r>
            <a:r>
              <a:rPr lang="ru-RU" dirty="0">
                <a:solidFill>
                  <a:srgbClr val="000000"/>
                </a:solidFill>
                <a:latin typeface="Cuprum"/>
              </a:rPr>
              <a:t>путешественнику и исследователю Средней Азии Николаю Михайловичу Пржевальскому. </a:t>
            </a:r>
            <a:r>
              <a:rPr lang="ru-RU" dirty="0" smtClean="0">
                <a:solidFill>
                  <a:srgbClr val="000000"/>
                </a:solidFill>
                <a:latin typeface="Cuprum"/>
              </a:rPr>
              <a:t>. </a:t>
            </a:r>
            <a:r>
              <a:rPr lang="ru-RU" dirty="0">
                <a:solidFill>
                  <a:srgbClr val="000000"/>
                </a:solidFill>
                <a:latin typeface="Cuprum"/>
              </a:rPr>
              <a:t>Постамент бюста украшен скульптурой </a:t>
            </a:r>
            <a:r>
              <a:rPr lang="ru-RU" b="1" dirty="0">
                <a:solidFill>
                  <a:srgbClr val="000000"/>
                </a:solidFill>
                <a:latin typeface="Cuprum"/>
              </a:rPr>
              <a:t>верблюда</a:t>
            </a:r>
            <a:r>
              <a:rPr lang="ru-RU" dirty="0">
                <a:solidFill>
                  <a:srgbClr val="000000"/>
                </a:solidFill>
                <a:latin typeface="Cuprum"/>
              </a:rPr>
              <a:t>, который снаряжен для долгой дороги</a:t>
            </a:r>
            <a:r>
              <a:rPr lang="ru-RU" b="1" dirty="0">
                <a:solidFill>
                  <a:srgbClr val="000000"/>
                </a:solidFill>
                <a:latin typeface="Cuprum"/>
              </a:rPr>
              <a:t>. Животное выбрано не случайно</a:t>
            </a:r>
            <a:r>
              <a:rPr lang="ru-RU" dirty="0">
                <a:solidFill>
                  <a:srgbClr val="000000"/>
                </a:solidFill>
                <a:latin typeface="Cuprum"/>
              </a:rPr>
              <a:t>. Пржевальский был первым, кто рассказал о </a:t>
            </a:r>
            <a:r>
              <a:rPr lang="ru-RU" dirty="0" smtClean="0">
                <a:solidFill>
                  <a:srgbClr val="000000"/>
                </a:solidFill>
                <a:latin typeface="Cuprum"/>
              </a:rPr>
              <a:t>верблюдах как о «кораблях пустыни» </a:t>
            </a:r>
            <a:r>
              <a:rPr lang="ru-RU" dirty="0">
                <a:solidFill>
                  <a:srgbClr val="000000"/>
                </a:solidFill>
                <a:latin typeface="Cuprum"/>
              </a:rPr>
              <a:t>своим соотечественникам.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28208" y="3494995"/>
            <a:ext cx="2286000" cy="28575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30835" y="3218626"/>
            <a:ext cx="3289722" cy="246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980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89" y="-240502"/>
            <a:ext cx="11502048" cy="73692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7744">
            <a:off x="10448086" y="760763"/>
            <a:ext cx="1665083" cy="3659652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942407" y="1150269"/>
            <a:ext cx="8689851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 еще в нашем городе очень много скульптур со львами.</a:t>
            </a:r>
          </a:p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ru-RU" sz="3600" dirty="0">
                <a:solidFill>
                  <a:srgbClr val="353535"/>
                </a:solidFill>
                <a:latin typeface="Arial" panose="020B0604020202020204" pitchFamily="34" charset="0"/>
              </a:rPr>
              <a:t>Лев – это царь зверей и поэтому он является символом смелости и мужества, силы, власти и величия. Мода украшать дома, парки и площади скульптурами этих животных пришла из Европы во времена Петра: у дворцов и общественных зданий, в парках и на набережных появились львы, некоторые из них лежали или сидели, а многие упирались лапой в шар.</a:t>
            </a:r>
          </a:p>
          <a:p>
            <a:pPr algn="just"/>
            <a:r>
              <a:rPr lang="ru-RU" sz="3600" i="1" dirty="0" smtClean="0">
                <a:solidFill>
                  <a:srgbClr val="353535"/>
                </a:solidFill>
                <a:latin typeface="Arial" panose="020B0604020202020204" pitchFamily="34" charset="0"/>
              </a:rPr>
              <a:t>       В </a:t>
            </a:r>
            <a:r>
              <a:rPr lang="ru-RU" sz="3600" i="1" dirty="0">
                <a:solidFill>
                  <a:srgbClr val="353535"/>
                </a:solidFill>
                <a:latin typeface="Arial" panose="020B0604020202020204" pitchFamily="34" charset="0"/>
              </a:rPr>
              <a:t>античные и средние века считали, что львы спят с открытыми глазами и поэтому являются идеальными стражниками, защищая дом от злых духов. Статуи львов устанавливали у входа в храмы и дворцы, многие львы-стражники держат лапу на шаре, чтобы не уснуть. Если лев уснет - лапа скатится с шара и он </a:t>
            </a:r>
            <a:r>
              <a:rPr lang="ru-RU" sz="3600" i="1" dirty="0" smtClean="0">
                <a:solidFill>
                  <a:srgbClr val="353535"/>
                </a:solidFill>
                <a:latin typeface="Arial" panose="020B0604020202020204" pitchFamily="34" charset="0"/>
              </a:rPr>
              <a:t>проснется.</a:t>
            </a:r>
            <a:endParaRPr lang="ru-RU" sz="3600" dirty="0">
              <a:solidFill>
                <a:srgbClr val="353535"/>
              </a:solidFill>
              <a:latin typeface="Arial" panose="020B0604020202020204" pitchFamily="34" charset="0"/>
            </a:endParaRPr>
          </a:p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21" y="718537"/>
            <a:ext cx="827711" cy="7703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01" y="1357265"/>
            <a:ext cx="435211" cy="43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37" y="3599349"/>
            <a:ext cx="547795" cy="57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218" y="5833061"/>
            <a:ext cx="437421" cy="42216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697" y="1117044"/>
            <a:ext cx="473130" cy="4566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1176" y="604119"/>
            <a:ext cx="693032" cy="70732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889" y="5829277"/>
            <a:ext cx="766685" cy="71357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75" y="4694214"/>
            <a:ext cx="733758" cy="7488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6237" y="4160077"/>
            <a:ext cx="3450712" cy="25387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86049" y="3920113"/>
            <a:ext cx="2756328" cy="20672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78570" y="4188259"/>
            <a:ext cx="3289122" cy="246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98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sndAc>
          <p:stSnd>
            <p:snd r:embed="rId2" name="chimes.wav"/>
          </p:stSnd>
        </p:sndAc>
      </p:transition>
    </mc:Choice>
    <mc:Fallback>
      <p:transition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71" y="-296214"/>
            <a:ext cx="11674429" cy="67427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5180" y="85946"/>
            <a:ext cx="2000978" cy="31363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8500" y="1384344"/>
            <a:ext cx="710972" cy="7256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72" y="5045083"/>
            <a:ext cx="657293" cy="77118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5669" y="967309"/>
            <a:ext cx="481119" cy="48436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414" y="5606630"/>
            <a:ext cx="416453" cy="41926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530" y="5045083"/>
            <a:ext cx="414623" cy="43423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11" y="680933"/>
            <a:ext cx="747851" cy="77074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365" y="1301136"/>
            <a:ext cx="385530" cy="388135"/>
          </a:xfrm>
          <a:prstGeom prst="rect">
            <a:avLst/>
          </a:prstGeom>
        </p:spPr>
      </p:pic>
      <p:sp>
        <p:nvSpPr>
          <p:cNvPr id="25" name="Заголовок 1"/>
          <p:cNvSpPr txBox="1">
            <a:spLocks/>
          </p:cNvSpPr>
          <p:nvPr/>
        </p:nvSpPr>
        <p:spPr>
          <a:xfrm>
            <a:off x="1958689" y="1403544"/>
            <a:ext cx="9304902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 вы знаете, что в Санкт-Петербурге есть памятники и собакам?</a:t>
            </a:r>
          </a:p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Да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,  собака самый верный друг. Она даже в космос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летала.			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Так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разве не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заслужила собака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, чтобы ей 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                был воздвигнут памятник?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73050" lvl="0" indent="-27305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defRPr/>
            </a:pPr>
            <a:r>
              <a:rPr lang="ru-RU" sz="2800" b="1" dirty="0">
                <a:solidFill>
                  <a:srgbClr val="10CF9B">
                    <a:lumMod val="50000"/>
                  </a:srgbClr>
                </a:solidFill>
                <a:latin typeface="Constantia"/>
                <a:ea typeface="+mn-ea"/>
                <a:cs typeface="+mn-cs"/>
              </a:rPr>
              <a:t>За  преданность  и  верность </a:t>
            </a:r>
          </a:p>
          <a:p>
            <a:pPr marL="273050" lvl="0" indent="-27305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defRPr/>
            </a:pPr>
            <a:r>
              <a:rPr lang="ru-RU" sz="2800" b="1" dirty="0">
                <a:solidFill>
                  <a:srgbClr val="10CF9B">
                    <a:lumMod val="50000"/>
                  </a:srgbClr>
                </a:solidFill>
                <a:latin typeface="Constantia"/>
                <a:ea typeface="+mn-ea"/>
                <a:cs typeface="+mn-cs"/>
              </a:rPr>
              <a:t>в  Санкт-Петербурге  установлены</a:t>
            </a:r>
          </a:p>
          <a:p>
            <a:pPr marL="273050" lvl="0" indent="-27305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defRPr/>
            </a:pPr>
            <a:r>
              <a:rPr lang="ru-RU" sz="2800" b="1" dirty="0">
                <a:solidFill>
                  <a:srgbClr val="10CF9B">
                    <a:lumMod val="50000"/>
                  </a:srgbClr>
                </a:solidFill>
                <a:latin typeface="Constantia"/>
                <a:ea typeface="+mn-ea"/>
                <a:cs typeface="+mn-cs"/>
              </a:rPr>
              <a:t>несколько памятников  собаке.</a:t>
            </a:r>
            <a:endParaRPr lang="ru-RU" sz="2600" dirty="0">
              <a:solidFill>
                <a:prstClr val="black"/>
              </a:solidFill>
              <a:latin typeface="Constantia"/>
              <a:ea typeface="+mn-ea"/>
              <a:cs typeface="+mn-cs"/>
            </a:endParaRPr>
          </a:p>
          <a:p>
            <a:pPr>
              <a:defRPr/>
            </a:pP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63892" y="4015729"/>
            <a:ext cx="3364463" cy="26411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21021" y="3625280"/>
            <a:ext cx="3648317" cy="27818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68185" y="2306421"/>
            <a:ext cx="2518502" cy="16854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59120" y="4043707"/>
            <a:ext cx="2031612" cy="2773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529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2402"/>
            <a:ext cx="12282152" cy="69744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699">
            <a:off x="10692186" y="3057855"/>
            <a:ext cx="1618228" cy="36788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37733">
            <a:off x="9760845" y="4538090"/>
            <a:ext cx="1011181" cy="2298829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19" y="5843016"/>
            <a:ext cx="710972" cy="725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961" y="450948"/>
            <a:ext cx="852941" cy="10007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6205" y="1209493"/>
            <a:ext cx="481119" cy="4843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762" y="5687504"/>
            <a:ext cx="416453" cy="4192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799" y="5843016"/>
            <a:ext cx="414623" cy="43423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9" y="680933"/>
            <a:ext cx="747851" cy="77074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63" y="1257609"/>
            <a:ext cx="385530" cy="38813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822" y="4686515"/>
            <a:ext cx="673220" cy="68478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75215" y="890545"/>
            <a:ext cx="838995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Раньше в старину на улице можно было встретить живых медведей,               сейчас нет. </a:t>
            </a:r>
            <a:r>
              <a:rPr lang="ru-RU" sz="36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</a:br>
            <a:r>
              <a:rPr lang="ru-RU" sz="36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Впрочем, двух медведей не живых, а </a:t>
            </a:r>
            <a:r>
              <a:rPr lang="ru-RU" sz="3600" b="1" dirty="0" smtClean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бронзовых мы можем найти на улице Достоевского 44.</a:t>
            </a:r>
            <a:r>
              <a:rPr lang="ru-RU" sz="50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/>
            </a:r>
            <a:br>
              <a:rPr lang="ru-RU" sz="50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</a:br>
            <a:r>
              <a:rPr lang="ru-RU" sz="50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 </a:t>
            </a:r>
            <a:r>
              <a:rPr lang="ru-RU" sz="5000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/>
            </a:r>
            <a:br>
              <a:rPr lang="ru-RU" sz="5000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676170" y="3655094"/>
            <a:ext cx="3994542" cy="3007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124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>
        <p:sndAc>
          <p:stSnd>
            <p:snd r:embed="rId2" name="chimes.wav"/>
          </p:stSnd>
        </p:sndAc>
      </p:transition>
    </mc:Choice>
    <mc:Fallback>
      <p:transition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/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AE5AFE9A-981F-4E09-85F3-1AFBD1D58921}" vid="{31978A82-DAA1-43A8-A6C4-41B43BC4DF0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228850-8D93-4258-94C5-9335006265EF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4ABF8C2E-BF41-4DA4-8E6A-C59CE968EE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36678D-C49E-4F6E-A3C8-2F95040A5F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Интерактивная игра Вопросы и ответы</Template>
  <TotalTime>0</TotalTime>
  <Words>383</Words>
  <Application>Microsoft Office PowerPoint</Application>
  <PresentationFormat>Широкоэкранный</PresentationFormat>
  <Paragraphs>37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Arial</vt:lpstr>
      <vt:lpstr>Calibri</vt:lpstr>
      <vt:lpstr>Constantia</vt:lpstr>
      <vt:lpstr>Cuprum</vt:lpstr>
      <vt:lpstr>Times New Roman</vt:lpstr>
      <vt:lpstr>Verdana</vt:lpstr>
      <vt:lpstr>Тема Office</vt:lpstr>
      <vt:lpstr>  Скульптуры животных  города Санкт-Петербурга.   Презентацию выполнила: Мельникова А.В., воспитатель ГБДОУ №37 Невского района.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этом наше путешествие заканчивается, но это еще далеко не все скульптуры животных нашего города. Предлагаем вам продолжить путешествовать, вместе с вашими мамами и папами. До встречи!</vt:lpstr>
      <vt:lpstr>КОНЕЦ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2016-11-23T17:25:33Z</dcterms:created>
  <dcterms:modified xsi:type="dcterms:W3CDTF">2016-11-23T20:34:37Z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