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8" r:id="rId8"/>
    <p:sldId id="269" r:id="rId9"/>
    <p:sldId id="270" r:id="rId10"/>
    <p:sldId id="271" r:id="rId11"/>
    <p:sldId id="273" r:id="rId12"/>
    <p:sldId id="274" r:id="rId13"/>
    <p:sldId id="275" r:id="rId14"/>
    <p:sldId id="257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4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8000"/>
            <a:lum/>
          </a:blip>
          <a:srcRect/>
          <a:stretch>
            <a:fillRect l="-50000" r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6077F-C7B8-47AD-B407-D64B3EC0EFE8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DEC8C-2BB6-44D3-8708-6513F2E4D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annaze63/view/377993/" TargetMode="External"/><Relationship Id="rId2" Type="http://schemas.openxmlformats.org/officeDocument/2006/relationships/hyperlink" Target="http://www.mota.ru/wallpapers/get/id/24909/resolution/1600x120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yandsearch?text=%D0%BE%D0%B3%D1%83%D1%80%D1%86%D1%8B%20%D0%BA%D0%B0%D1%80%D1%82%D0%B8%D0%BD%D0%BA%D0%B0&amp;clid=187997&amp;lr=15" TargetMode="External"/><Relationship Id="rId5" Type="http://schemas.openxmlformats.org/officeDocument/2006/relationships/hyperlink" Target="http://ru.wikipedia.org/wiki/%C2%E8%F2%E0%EC%E8%ED%FB" TargetMode="External"/><Relationship Id="rId4" Type="http://schemas.openxmlformats.org/officeDocument/2006/relationships/hyperlink" Target="http://www.sportpharma.ru/s_vitamin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«Сложение вида 87+13»</a:t>
            </a:r>
            <a:endParaRPr lang="ru-RU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14290"/>
            <a:ext cx="6400800" cy="642942"/>
          </a:xfrm>
        </p:spPr>
        <p:txBody>
          <a:bodyPr>
            <a:noAutofit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rPr>
              <a:t>МБОУ СОШ п.г.т. Славный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85852" y="6000768"/>
            <a:ext cx="6400800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Славный </a:t>
            </a:r>
            <a:r>
              <a:rPr kumimoji="0" lang="ru-RU" sz="3200" b="1" i="0" u="none" strike="noStrike" kern="1200" cap="none" spc="0" normalizeH="0" baseline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2014</a:t>
            </a:r>
            <a:endParaRPr kumimoji="0" lang="ru-RU" sz="32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743200" y="4143380"/>
            <a:ext cx="5829328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Выполнил: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учитель начальных классов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Передня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С. Н.</a:t>
            </a:r>
            <a:endParaRPr kumimoji="0" lang="ru-RU" sz="20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Задача №3 стр.16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Было - 12 </a:t>
            </a:r>
            <a:r>
              <a:rPr lang="ru-RU" b="1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ябл</a:t>
            </a:r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Съели - 5 </a:t>
            </a:r>
            <a:r>
              <a:rPr lang="ru-RU" b="1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ябл</a:t>
            </a:r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Положили -2 </a:t>
            </a:r>
            <a:r>
              <a:rPr lang="ru-RU" b="1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ябл</a:t>
            </a:r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Стало - ? </a:t>
            </a:r>
            <a:r>
              <a:rPr lang="ru-RU" b="1" dirty="0" err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Ябл</a:t>
            </a:r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Picture 2" descr="C:\Documents and Settings\User\Рабочий стол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876"/>
            <a:ext cx="480063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Самостоятельная работа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75+25              47+38                90-65</a:t>
            </a:r>
          </a:p>
          <a:p>
            <a:r>
              <a:rPr lang="ru-RU" sz="30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48+52              62+29                73+27</a:t>
            </a:r>
          </a:p>
          <a:p>
            <a:r>
              <a:rPr lang="ru-RU" sz="30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63+37              29+58                84-57</a:t>
            </a:r>
          </a:p>
          <a:p>
            <a:r>
              <a:rPr lang="ru-RU" sz="30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89+11              56+33                38+52</a:t>
            </a:r>
            <a:endParaRPr lang="ru-RU" sz="3000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57158" y="1785926"/>
            <a:ext cx="6215106" cy="1428760"/>
          </a:xfrm>
          <a:prstGeom prst="wedgeRoundRectCallout">
            <a:avLst>
              <a:gd name="adj1" fmla="val 68557"/>
              <a:gd name="adj2" fmla="val 4934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7"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Стр.16 № 4,7.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1357298"/>
            <a:ext cx="6202680" cy="46520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928934"/>
            <a:ext cx="8229600" cy="97154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Спасибо за урок!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Устный счёт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dirty="0" smtClean="0">
              <a:latin typeface="Monotype Corsiva" pitchFamily="66" charset="0"/>
            </a:endParaRPr>
          </a:p>
          <a:p>
            <a:r>
              <a:rPr lang="ru-RU" sz="2000" dirty="0" smtClean="0">
                <a:latin typeface="Monotype Corsiva" pitchFamily="66" charset="0"/>
              </a:rPr>
              <a:t>Для оформления шаблона  использовались программа  </a:t>
            </a:r>
            <a:r>
              <a:rPr lang="en-US" sz="2000" dirty="0" err="1" smtClean="0">
                <a:latin typeface="Monotype Corsiva" pitchFamily="66" charset="0"/>
              </a:rPr>
              <a:t>Paint.Net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	Изображение высокого разрешения: </a:t>
            </a:r>
            <a:r>
              <a:rPr lang="en-US" sz="1800" dirty="0" smtClean="0">
                <a:latin typeface="Monotype Corsiva" pitchFamily="66" charset="0"/>
                <a:hlinkClick r:id="rId2"/>
              </a:rPr>
              <a:t>www.mota.ru</a:t>
            </a:r>
            <a:r>
              <a:rPr lang="en-US" sz="1800" dirty="0">
                <a:latin typeface="Monotype Corsiva" pitchFamily="66" charset="0"/>
                <a:hlinkClick r:id="rId2"/>
              </a:rPr>
              <a:t>/…/id/24909/resolution/1600x1200</a:t>
            </a:r>
            <a:endParaRPr lang="en-US" sz="2000" dirty="0">
              <a:latin typeface="Monotype Corsiva" pitchFamily="66" charset="0"/>
              <a:hlinkClick r:id="rId3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	Векторный клипарт: </a:t>
            </a:r>
            <a:r>
              <a:rPr lang="en-US" sz="1800" dirty="0" smtClean="0">
                <a:latin typeface="Monotype Corsiva" pitchFamily="66" charset="0"/>
                <a:hlinkClick r:id="rId3"/>
              </a:rPr>
              <a:t>fotki.yandex.ru/users/annaze63/view/377993/</a:t>
            </a:r>
            <a:endParaRPr lang="en-US" sz="2000" dirty="0" smtClean="0">
              <a:latin typeface="Monotype Corsiva" pitchFamily="66" charset="0"/>
            </a:endParaRPr>
          </a:p>
          <a:p>
            <a:r>
              <a:rPr lang="en-US" sz="1800" dirty="0" smtClean="0">
                <a:latin typeface="Monotype Corsiva" pitchFamily="66" charset="0"/>
                <a:hlinkClick r:id="rId4"/>
              </a:rPr>
              <a:t>http://www.sportpharma.ru/s_vitamin.htm</a:t>
            </a:r>
            <a:endParaRPr lang="ru-RU" sz="1800" dirty="0" smtClean="0">
              <a:latin typeface="Monotype Corsiva" pitchFamily="66" charset="0"/>
              <a:hlinkClick r:id="rId3"/>
            </a:endParaRPr>
          </a:p>
          <a:p>
            <a:r>
              <a:rPr lang="en-US" sz="1800" dirty="0" smtClean="0">
                <a:latin typeface="Monotype Corsiva" pitchFamily="66" charset="0"/>
                <a:hlinkClick r:id="rId5"/>
              </a:rPr>
              <a:t>http://ru.wikipedia.org/wiki/%C2%E8%F2%E0%EC%E8%ED%FB</a:t>
            </a:r>
            <a:endParaRPr lang="ru-RU" sz="1800" dirty="0" smtClean="0">
              <a:latin typeface="Monotype Corsiva" pitchFamily="66" charset="0"/>
              <a:hlinkClick r:id="rId3"/>
            </a:endParaRPr>
          </a:p>
          <a:p>
            <a:r>
              <a:rPr lang="en-US" sz="1800" dirty="0" smtClean="0">
                <a:latin typeface="Monotype Corsiva" pitchFamily="66" charset="0"/>
                <a:hlinkClick r:id="rId6"/>
              </a:rPr>
              <a:t>http://yandex.ru/yandsearch?text=%D0%BE%D0%B3%D1%83%D1%80%D1%86%D1%8B%20%D0%BA%D0%B0%D1%80%D1%82%D0%B8%D0%BD%D0%BA%D0%B0&amp;clid=187997&amp;lr=15</a:t>
            </a:r>
            <a:endParaRPr lang="ru-RU" sz="1800" dirty="0" smtClean="0">
              <a:latin typeface="Monotype Corsiva" pitchFamily="66" charset="0"/>
              <a:hlinkClick r:id="rId3"/>
            </a:endParaRPr>
          </a:p>
          <a:p>
            <a:r>
              <a:rPr lang="en-US" sz="1800" dirty="0" smtClean="0">
                <a:latin typeface="Monotype Corsiva" pitchFamily="66" charset="0"/>
                <a:hlinkClick r:id="rId3"/>
              </a:rPr>
              <a:t>mages.yandex.ru</a:t>
            </a:r>
            <a:endParaRPr lang="ru-RU" sz="1800" dirty="0">
              <a:latin typeface="Monotype Corsiva" pitchFamily="66" charset="0"/>
              <a:hlinkClick r:id="rId3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98000"/>
            <a:lum/>
          </a:blip>
          <a:srcRect/>
          <a:stretch>
            <a:fillRect l="-50000" r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Устный счёт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74+13 =          В                  19-8 =           И</a:t>
            </a:r>
          </a:p>
          <a:p>
            <a:endParaRPr lang="ru-RU" sz="1600" b="1" dirty="0" smtClean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34+26 =          Н                 28+7 =           М</a:t>
            </a:r>
          </a:p>
          <a:p>
            <a:endParaRPr lang="ru-RU" sz="1600" b="1" dirty="0" smtClean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85-25 =           Т                56-29 =           А</a:t>
            </a:r>
          </a:p>
          <a:p>
            <a:endParaRPr lang="ru-RU" sz="1600" b="1" dirty="0" smtClean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40-32 =           И              13+37 =           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1571612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87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1571612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2500306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60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2500306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3357562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60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3357562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27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4214818"/>
            <a:ext cx="5000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8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4214818"/>
            <a:ext cx="6429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50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Проверка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1500198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87    60   8     </a:t>
            </a:r>
            <a:r>
              <a:rPr lang="ru-RU" b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27      35         </a:t>
            </a:r>
            <a:r>
              <a:rPr lang="ru-RU" b="1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60 </a:t>
            </a:r>
            <a:r>
              <a:rPr lang="ru-RU" b="1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11      50</a:t>
            </a:r>
            <a:endParaRPr lang="ru-RU" b="1" dirty="0" smtClean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14348" y="2743208"/>
            <a:ext cx="7000924" cy="1400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В      И    Т       А        М         И     Н        Ы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Минутка здоровья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Витамины – это  пищевые вещества, </a:t>
            </a:r>
          </a:p>
          <a:p>
            <a:pPr>
              <a:buNone/>
            </a:pPr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необходимые для поддержания жизненных функций</a:t>
            </a:r>
          </a:p>
          <a:p>
            <a:endParaRPr lang="ru-RU" dirty="0"/>
          </a:p>
        </p:txBody>
      </p:sp>
      <p:pic>
        <p:nvPicPr>
          <p:cNvPr id="1026" name="Picture 2" descr="C:\Documents and Settings\User\Рабочий стол\La_Boque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286124"/>
            <a:ext cx="6500858" cy="3166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642910" y="3357562"/>
            <a:ext cx="6858048" cy="2928958"/>
          </a:xfrm>
          <a:prstGeom prst="wedgeRoundRectCallout">
            <a:avLst>
              <a:gd name="adj1" fmla="val 55441"/>
              <a:gd name="adj2" fmla="val -77068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- 4 = 16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Работа над задачами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 тарелке лежало 20 огурцов. За обедом съели 4 огурца. Сколько огурцов осталось?</a:t>
            </a:r>
            <a:endParaRPr lang="ru-RU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86190"/>
            <a:ext cx="3139462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86058"/>
            <a:ext cx="6858048" cy="3745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User\Рабочий стол\i (5).jpg"/>
          <p:cNvPicPr>
            <a:picLocks noChangeAspect="1" noChangeArrowheads="1"/>
          </p:cNvPicPr>
          <p:nvPr/>
        </p:nvPicPr>
        <p:blipFill>
          <a:blip r:embed="rId2" cstate="print"/>
          <a:srcRect r="21311"/>
          <a:stretch>
            <a:fillRect/>
          </a:stretch>
        </p:blipFill>
        <p:spPr bwMode="auto">
          <a:xfrm>
            <a:off x="857224" y="3071810"/>
            <a:ext cx="3429023" cy="3143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Работа над задачами</a:t>
            </a:r>
            <a:endParaRPr kumimoji="0" lang="ru-RU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57158" y="114298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 окне лежало 10 зелёных помидоров, а красных на 5 больше. Сколько красных помидоров на окне?</a:t>
            </a:r>
            <a:endParaRPr lang="ru-RU" sz="3200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098" name="Picture 2" descr="C:\Documents and Settings\User\Рабочий стол\i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b="9756"/>
          <a:stretch>
            <a:fillRect/>
          </a:stretch>
        </p:blipFill>
        <p:spPr bwMode="auto">
          <a:xfrm>
            <a:off x="4643438" y="2928934"/>
            <a:ext cx="3429024" cy="3071834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428596" y="3071810"/>
            <a:ext cx="8358246" cy="3143272"/>
          </a:xfrm>
          <a:prstGeom prst="wedgeRoundRectCallout">
            <a:avLst>
              <a:gd name="adj1" fmla="val 37207"/>
              <a:gd name="adj2" fmla="val -65451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+ 5 = 15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" name="Picture 3" descr="C:\Documents and Settings\User\Рабочий стол\i (5).jpg"/>
          <p:cNvPicPr>
            <a:picLocks noChangeAspect="1" noChangeArrowheads="1"/>
          </p:cNvPicPr>
          <p:nvPr/>
        </p:nvPicPr>
        <p:blipFill>
          <a:blip r:embed="rId2" cstate="print"/>
          <a:srcRect r="21311"/>
          <a:stretch>
            <a:fillRect/>
          </a:stretch>
        </p:blipFill>
        <p:spPr bwMode="auto">
          <a:xfrm>
            <a:off x="785786" y="3857628"/>
            <a:ext cx="2049189" cy="1878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Documents and Settings\User\Рабочий стол\i 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b="9756"/>
          <a:stretch>
            <a:fillRect/>
          </a:stretch>
        </p:blipFill>
        <p:spPr bwMode="auto">
          <a:xfrm>
            <a:off x="6500826" y="3429000"/>
            <a:ext cx="1795474" cy="2078745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7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714752"/>
            <a:ext cx="657229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Работа над задачами</a:t>
            </a:r>
            <a:endParaRPr kumimoji="0" lang="ru-RU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1142985"/>
            <a:ext cx="8572560" cy="14287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Для праздничного стола мама купила 2 красных перца, 2 жёлтых, 2 зелёных перца. Сколько всего перцев купила мама?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928662" y="2643182"/>
            <a:ext cx="7143800" cy="1000132"/>
          </a:xfrm>
          <a:prstGeom prst="wedgeRoundRectCallout">
            <a:avLst>
              <a:gd name="adj1" fmla="val 44984"/>
              <a:gd name="adj2" fmla="val -63771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2 + 2 + 2 = 6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143108" y="3929066"/>
            <a:ext cx="14287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143504" y="3929066"/>
            <a:ext cx="14287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643306" y="3929066"/>
            <a:ext cx="14287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Аня и Вера пили соки. Кто- из них пил морковный, а кто-то томатный. Вера не пила томатный. Что пила Аня?</a:t>
            </a:r>
            <a:endParaRPr lang="ru-RU" sz="3200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C:\Documents and Settings\User\Рабочий стол\tomatoes-carrots-jui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571744"/>
            <a:ext cx="4572032" cy="3810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Работа над задачами</a:t>
            </a:r>
            <a:endParaRPr kumimoji="0" lang="ru-RU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6357950" y="3929066"/>
            <a:ext cx="2500330" cy="1071570"/>
          </a:xfrm>
          <a:prstGeom prst="wedgeRoundRectCallout">
            <a:avLst>
              <a:gd name="adj1" fmla="val -103035"/>
              <a:gd name="adj2" fmla="val -77067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Вера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28596" y="5357826"/>
            <a:ext cx="2500330" cy="1071570"/>
          </a:xfrm>
          <a:prstGeom prst="wedgeRoundRectCallout">
            <a:avLst>
              <a:gd name="adj1" fmla="val 79821"/>
              <a:gd name="adj2" fmla="val -143995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Аня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7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Алгоритм сложения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Пишу…</a:t>
            </a:r>
          </a:p>
          <a:p>
            <a:r>
              <a:rPr lang="ru-RU" sz="30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Складываю единицы.</a:t>
            </a:r>
          </a:p>
          <a:p>
            <a:r>
              <a:rPr lang="ru-RU" sz="30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Складываю десятки.</a:t>
            </a:r>
          </a:p>
          <a:p>
            <a:r>
              <a:rPr lang="ru-RU" sz="30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Читаю ответ.</a:t>
            </a:r>
            <a:endParaRPr lang="ru-RU" sz="3000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c37da6d8cf793ca9671c82538b8359ac8b2ec"/>
</p:tagLst>
</file>

<file path=ppt/theme/theme1.xml><?xml version="1.0" encoding="utf-8"?>
<a:theme xmlns:a="http://schemas.openxmlformats.org/drawingml/2006/main" name="porivvetr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258</Words>
  <Application>Microsoft Office PowerPoint</Application>
  <PresentationFormat>Экран (4:3)</PresentationFormat>
  <Paragraphs>70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porivvetra</vt:lpstr>
      <vt:lpstr>«Сложение вида 87+13»</vt:lpstr>
      <vt:lpstr>Устный счёт</vt:lpstr>
      <vt:lpstr>Проверка</vt:lpstr>
      <vt:lpstr>Минутка здоровья</vt:lpstr>
      <vt:lpstr>Работа над задачами</vt:lpstr>
      <vt:lpstr>Слайд 6</vt:lpstr>
      <vt:lpstr>Слайд 7</vt:lpstr>
      <vt:lpstr>Аня и Вера пили соки. Кто- из них пил морковный, а кто-то томатный. Вера не пила томатный. Что пила Аня?</vt:lpstr>
      <vt:lpstr>Алгоритм сложения</vt:lpstr>
      <vt:lpstr>Задача №3 стр.16</vt:lpstr>
      <vt:lpstr>Самостоятельная работа</vt:lpstr>
      <vt:lpstr>Домашнее задание</vt:lpstr>
      <vt:lpstr>Слайд 13</vt:lpstr>
      <vt:lpstr>Устный счёт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«Сложение вида 87+13»</dc:title>
  <dc:creator>deman</dc:creator>
  <cp:lastModifiedBy>User</cp:lastModifiedBy>
  <cp:revision>17</cp:revision>
  <dcterms:created xsi:type="dcterms:W3CDTF">2013-02-12T15:36:05Z</dcterms:created>
  <dcterms:modified xsi:type="dcterms:W3CDTF">2014-04-29T20:24:37Z</dcterms:modified>
</cp:coreProperties>
</file>