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4" r:id="rId3"/>
    <p:sldId id="283" r:id="rId4"/>
    <p:sldId id="272" r:id="rId5"/>
    <p:sldId id="271" r:id="rId6"/>
    <p:sldId id="275" r:id="rId7"/>
    <p:sldId id="269" r:id="rId8"/>
    <p:sldId id="278" r:id="rId9"/>
    <p:sldId id="276" r:id="rId10"/>
    <p:sldId id="259" r:id="rId11"/>
    <p:sldId id="274" r:id="rId12"/>
    <p:sldId id="270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FF0000"/>
    <a:srgbClr val="FFFFFF"/>
    <a:srgbClr val="009900"/>
    <a:srgbClr val="CC0066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099" autoAdjust="0"/>
    <p:restoredTop sz="94660"/>
  </p:normalViewPr>
  <p:slideViewPr>
    <p:cSldViewPr>
      <p:cViewPr>
        <p:scale>
          <a:sx n="79" d="100"/>
          <a:sy n="79" d="100"/>
        </p:scale>
        <p:origin x="-2544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FFFF00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92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500298" y="1142984"/>
            <a:ext cx="6096221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Фестиваль 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методического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мастерства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142852"/>
            <a:ext cx="69272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детский сад №14 «Малышок» г. Тейково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28728" y="5786454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</a:rPr>
              <a:t>Автор идеи:   </a:t>
            </a:r>
            <a:r>
              <a:rPr lang="ru-RU" sz="2000" b="1" dirty="0" smtClean="0">
                <a:solidFill>
                  <a:srgbClr val="FF0000"/>
                </a:solidFill>
              </a:rPr>
              <a:t>Воспитатель высшей квалификационной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           категории   </a:t>
            </a:r>
            <a:r>
              <a:rPr lang="ru-RU" sz="2000" b="1" dirty="0" smtClean="0">
                <a:solidFill>
                  <a:srgbClr val="0000FF"/>
                </a:solidFill>
              </a:rPr>
              <a:t>Зверева Валентина Викторовна</a:t>
            </a:r>
            <a:endParaRPr lang="ru-RU" sz="2000" dirty="0">
              <a:solidFill>
                <a:srgbClr val="0000FF"/>
              </a:solidFill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571612"/>
            <a:ext cx="550072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Скругленный прямоугольник 10"/>
          <p:cNvSpPr/>
          <p:nvPr/>
        </p:nvSpPr>
        <p:spPr>
          <a:xfrm rot="194550">
            <a:off x="3714499" y="3258657"/>
            <a:ext cx="3431616" cy="1732385"/>
          </a:xfrm>
          <a:prstGeom prst="roundRect">
            <a:avLst>
              <a:gd name="adj" fmla="val 20399"/>
            </a:avLst>
          </a:prstGeom>
          <a:solidFill>
            <a:srgbClr val="FFFF00">
              <a:alpha val="76078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28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СУНДУЧОК МАТЕМАТИЧЕСКИХ ИДЕЙ</a:t>
            </a:r>
          </a:p>
          <a:p>
            <a:pPr algn="ctr"/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55228" y="0"/>
            <a:ext cx="91992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928926" y="428604"/>
            <a:ext cx="607223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В математических играх дети осваивают: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Calibri" pitchFamily="34" charset="0"/>
                <a:cs typeface="Times New Roman" pitchFamily="18" charset="0"/>
              </a:rPr>
              <a:t>умение пользоваться  эталонами познания: цвет, форма, мера (размер, масса), модель, образ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0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Calibri" pitchFamily="34" charset="0"/>
                <a:cs typeface="Times New Roman" pitchFamily="18" charset="0"/>
              </a:rPr>
              <a:t>владение способами познания: сравнение, обследование, счет, классификация, </a:t>
            </a:r>
            <a:r>
              <a:rPr kumimoji="0" lang="ru-RU" sz="2400" b="1" i="0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ea typeface="Calibri" pitchFamily="34" charset="0"/>
                <a:cs typeface="Times New Roman" pitchFamily="18" charset="0"/>
              </a:rPr>
              <a:t>сериация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Calibri" pitchFamily="34" charset="0"/>
                <a:cs typeface="Times New Roman" pitchFamily="18" charset="0"/>
              </a:rPr>
              <a:t> и др.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0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Calibri" pitchFamily="34" charset="0"/>
                <a:cs typeface="Times New Roman" pitchFamily="18" charset="0"/>
              </a:rPr>
              <a:t>получают логико-математический опыт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0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Calibri" pitchFamily="34" charset="0"/>
                <a:cs typeface="Times New Roman" pitchFamily="18" charset="0"/>
              </a:rPr>
              <a:t>развивают мышление, сообразительность, смекалку</a:t>
            </a:r>
            <a:endParaRPr kumimoji="0" lang="ru-RU" sz="2400" b="1" i="0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92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857488" y="285728"/>
            <a:ext cx="628651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Принципы организации игр</a:t>
            </a:r>
            <a:r>
              <a:rPr kumimoji="0" lang="ru-RU" sz="2800" b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2800" b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Calibri" pitchFamily="34" charset="0"/>
                <a:cs typeface="Times New Roman" pitchFamily="18" charset="0"/>
              </a:rPr>
              <a:t>отсутствие принуждения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Calibri" pitchFamily="34" charset="0"/>
                <a:cs typeface="Times New Roman" pitchFamily="18" charset="0"/>
              </a:rPr>
              <a:t>развитие игровой динамики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Calibri" pitchFamily="34" charset="0"/>
                <a:cs typeface="Times New Roman" pitchFamily="18" charset="0"/>
              </a:rPr>
              <a:t>(от малых успехов к большим)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Calibri" pitchFamily="34" charset="0"/>
                <a:cs typeface="Times New Roman" pitchFamily="18" charset="0"/>
              </a:rPr>
              <a:t>поддержка игровой атмосферы, реальных чувств детей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Calibri" pitchFamily="34" charset="0"/>
                <a:cs typeface="Times New Roman" pitchFamily="18" charset="0"/>
              </a:rPr>
              <a:t>взаимосвязь игровой и мыслительной деятельности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Calibri" pitchFamily="34" charset="0"/>
                <a:cs typeface="Times New Roman" pitchFamily="18" charset="0"/>
              </a:rPr>
              <a:t>постепенный переход от простых форм и способов осуществления игровых действий к более сложным</a:t>
            </a:r>
            <a:endParaRPr kumimoji="0" lang="ru-RU" sz="2400" b="1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1448"/>
            <a:ext cx="6715140" cy="686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643702" y="0"/>
            <a:ext cx="2500298" cy="686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57158" y="1142985"/>
            <a:ext cx="8001056" cy="428627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FF"/>
                </a:solidFill>
                <a:ea typeface="Times New Roman" pitchFamily="18" charset="0"/>
                <a:cs typeface="Arial" pitchFamily="34" charset="0"/>
              </a:rPr>
              <a:t>В соответствии с ФГОС  ДО: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solidFill>
                <a:srgbClr val="0000FF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3.2.1. Для успешной реализации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00FF"/>
                </a:solidFill>
                <a:ea typeface="Times New Roman" pitchFamily="18" charset="0"/>
                <a:cs typeface="Arial" pitchFamily="34" charset="0"/>
              </a:rPr>
              <a:t>Образовательной 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рограммы  должны быть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обеспечены следующие психолого-педагогические условия: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8) поддержка родителей (законных представителей) в воспитании детей, охране и укреплении их здоровья, вовлечение семей непосредственно в образовательную деятельность.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(Приказ Министерства образования и науки Российской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Федерации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Минобрнауки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 России) от 17 октября 2013 г.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N 1155 г. Москва "Об утверждении федерального государственного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 образовательного стандарта дошкольного образования")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85728"/>
            <a:ext cx="67866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 Родители – равноправные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 участники образовательного процесса</a:t>
            </a:r>
            <a:endParaRPr lang="ru-RU" sz="2000" b="1" dirty="0" smtClean="0"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12" y="142852"/>
            <a:ext cx="2643206" cy="248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6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6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76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65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65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65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765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65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65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92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143108" y="357166"/>
            <a:ext cx="62151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72066" y="5929330"/>
            <a:ext cx="692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rgbClr val="FF0000"/>
              </a:solidFill>
              <a:cs typeface="Arial" pitchFamily="34" charset="0"/>
            </a:endParaRPr>
          </a:p>
        </p:txBody>
      </p:sp>
      <p:pic>
        <p:nvPicPr>
          <p:cNvPr id="9" name="Рисунок 8" descr="C:\Users\Валентина\Desktop\новье\5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357918" y="3143248"/>
            <a:ext cx="2786082" cy="354735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357422" y="0"/>
            <a:ext cx="4500594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Достоинства методической </a:t>
            </a:r>
            <a:r>
              <a:rPr lang="ru-RU" sz="2800" b="1" dirty="0" smtClean="0"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идеи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компактность игровых материалов и их сменяемость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400" b="1" dirty="0" smtClean="0">
              <a:solidFill>
                <a:srgbClr val="0000FF"/>
              </a:solidFill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подбор игр в соответствии с проблемами текущего времени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400" b="1" dirty="0" smtClean="0">
              <a:solidFill>
                <a:srgbClr val="0000FF"/>
              </a:solidFill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занимательность игр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400" b="1" dirty="0" smtClean="0">
              <a:solidFill>
                <a:srgbClr val="0000FF"/>
              </a:solidFill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активное взаимодействие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 с семьями воспитанников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FF"/>
              </a:solidFill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 проявление самостоятельности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детьми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FF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9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1448"/>
            <a:ext cx="6715140" cy="686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643702" y="-11448"/>
            <a:ext cx="2500298" cy="686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928662" y="142852"/>
            <a:ext cx="66122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Игры на составление целого из частей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</p:txBody>
      </p:sp>
      <p:pic>
        <p:nvPicPr>
          <p:cNvPr id="4098" name="Picture 2" descr="E:\Новый лэтбук1\Новая папка\image (13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1428736"/>
            <a:ext cx="4717548" cy="38576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E:\Новый лэтбук1\image (33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928670"/>
            <a:ext cx="4214842" cy="34406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4940092" y="4429132"/>
            <a:ext cx="42039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 «Математические </a:t>
            </a:r>
            <a:r>
              <a:rPr lang="ru-RU" sz="2400" b="1" dirty="0" err="1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пазлы</a:t>
            </a:r>
            <a:r>
              <a:rPr lang="ru-RU" sz="24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»</a:t>
            </a:r>
            <a:endParaRPr lang="ru-RU" sz="2400" b="1" dirty="0" smtClean="0">
              <a:solidFill>
                <a:srgbClr val="0000FF"/>
              </a:solidFill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58" y="1428736"/>
            <a:ext cx="4714908" cy="38562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72000" y="928670"/>
            <a:ext cx="4201075" cy="34290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785786" y="142852"/>
            <a:ext cx="80010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Игры на освоение количественного счета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</p:txBody>
      </p:sp>
      <p:pic>
        <p:nvPicPr>
          <p:cNvPr id="5122" name="Picture 2" descr="E:\Новый лэтбук1\image (25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36" y="1142984"/>
            <a:ext cx="2428892" cy="3436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1214422"/>
            <a:ext cx="5040109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1857356" y="4714884"/>
            <a:ext cx="19464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«Весёлый счёт»</a:t>
            </a:r>
            <a:endParaRPr lang="ru-RU" sz="2000" b="1" dirty="0">
              <a:solidFill>
                <a:srgbClr val="0000F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00760" y="4714884"/>
            <a:ext cx="30003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«Найди столько же предметов, (соедини их линией)»</a:t>
            </a:r>
            <a:endParaRPr lang="ru-RU" sz="2000" b="1" dirty="0">
              <a:solidFill>
                <a:srgbClr val="0000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8596" y="4714884"/>
            <a:ext cx="54002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 «Раскрась окошко с нужной цифрой»     </a:t>
            </a:r>
            <a:endParaRPr lang="ru-RU" sz="2800" b="1" dirty="0" smtClean="0">
              <a:solidFill>
                <a:srgbClr val="0000FF"/>
              </a:solidFill>
              <a:cs typeface="Arial" pitchFamily="34" charset="0"/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7962" y="1214422"/>
            <a:ext cx="2382401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43240" y="1214422"/>
            <a:ext cx="2428892" cy="33575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785786" y="142852"/>
            <a:ext cx="80010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Игры на освоение количественного счета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</p:txBody>
      </p:sp>
      <p:pic>
        <p:nvPicPr>
          <p:cNvPr id="8" name="Рисунок 7" descr="G:\математика\image (24)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928670"/>
            <a:ext cx="450059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G:\математика\новье\image (115)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928670"/>
            <a:ext cx="4398973" cy="35385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G:\математика\новье\image (116)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4" y="928670"/>
            <a:ext cx="3571900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72066" y="785794"/>
            <a:ext cx="3714776" cy="4357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Прямоугольник 16"/>
          <p:cNvSpPr/>
          <p:nvPr/>
        </p:nvSpPr>
        <p:spPr>
          <a:xfrm>
            <a:off x="1285852" y="4714884"/>
            <a:ext cx="32181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 «Напиши нужную цифру» </a:t>
            </a:r>
            <a:endParaRPr lang="ru-RU" sz="2000" b="1" dirty="0">
              <a:solidFill>
                <a:srgbClr val="0000FF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429256" y="5429264"/>
            <a:ext cx="32147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«Соедини  предметы с цифрой»</a:t>
            </a:r>
            <a:endParaRPr lang="ru-RU" sz="2800" b="1" dirty="0" smtClean="0">
              <a:solidFill>
                <a:srgbClr val="0000FF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92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500298" y="0"/>
            <a:ext cx="50720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14546" y="214290"/>
            <a:ext cx="65008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Игры на освоение порядкового  счета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928926" y="928670"/>
            <a:ext cx="5857916" cy="1414466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 descr="Овощи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1000108"/>
            <a:ext cx="300039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Овощи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00826" y="1071546"/>
            <a:ext cx="207170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Скругленный прямоугольник 18"/>
          <p:cNvSpPr/>
          <p:nvPr/>
        </p:nvSpPr>
        <p:spPr>
          <a:xfrm>
            <a:off x="2928926" y="2786058"/>
            <a:ext cx="5857916" cy="1414466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" name="Рисунок 19" descr="Овощи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43240" y="2857496"/>
            <a:ext cx="321471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Овощи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00826" y="2857496"/>
            <a:ext cx="192882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кругленный прямоугольник 13"/>
          <p:cNvSpPr/>
          <p:nvPr/>
        </p:nvSpPr>
        <p:spPr>
          <a:xfrm>
            <a:off x="3000364" y="4643446"/>
            <a:ext cx="5857916" cy="1414466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8" name="Рисунок 17" descr="Овощи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57818" y="4714884"/>
            <a:ext cx="321471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Овощи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3240" y="4786322"/>
            <a:ext cx="207170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G:\сундучок печатать\image (53)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26" y="714356"/>
            <a:ext cx="5929354" cy="5357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00034" y="0"/>
            <a:ext cx="342902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Игры на составление и решение задач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000628" y="1"/>
            <a:ext cx="335758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Игры на выявление       величины предметов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G:\математика\новье\7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714356"/>
            <a:ext cx="3128970" cy="41243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C:\Users\Валентина\Desktop\математика\image (85)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714356"/>
            <a:ext cx="3214710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214282" y="4857760"/>
            <a:ext cx="42148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«Книжка весёлых задачек»</a:t>
            </a:r>
            <a:endParaRPr lang="ru-RU" b="1" dirty="0" smtClean="0">
              <a:solidFill>
                <a:srgbClr val="0000FF"/>
              </a:solidFill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521495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Расставь цифры по порядку, начав с самого… (короткого цветка)</a:t>
            </a:r>
            <a:endParaRPr lang="ru-RU" b="1" dirty="0" smtClean="0">
              <a:solidFill>
                <a:srgbClr val="0000FF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1448"/>
            <a:ext cx="6715140" cy="686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643702" y="0"/>
            <a:ext cx="2500298" cy="686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88582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Игры на соотнесение цифры и количества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</p:txBody>
      </p:sp>
      <p:pic>
        <p:nvPicPr>
          <p:cNvPr id="8" name="Рисунок 7" descr="G:\математика\image (62)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571480"/>
            <a:ext cx="3786214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500042"/>
            <a:ext cx="4429157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29190" y="571480"/>
            <a:ext cx="4044663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214282" y="392906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Весёлые прищепки</a:t>
            </a:r>
            <a:r>
              <a:rPr lang="ru-RU" sz="24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143504" y="3500438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Сосчитай и запомни цифру</a:t>
            </a:r>
            <a:r>
              <a:rPr lang="ru-RU" sz="20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0000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929190" y="4071942"/>
            <a:ext cx="40719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Прицепи ежу столько грибов, сколько показывает цифра</a:t>
            </a:r>
            <a:r>
              <a:rPr lang="ru-RU" sz="24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rgbClr val="0000FF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71802" y="4643446"/>
            <a:ext cx="2500330" cy="20716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4" grpId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1448"/>
            <a:ext cx="6715140" cy="686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643702" y="0"/>
            <a:ext cx="2500298" cy="686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857224" y="214290"/>
            <a:ext cx="764386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6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Игры на ознакомление с цифрами и развитие мелкой моторики пальцев рук</a:t>
            </a:r>
            <a:endParaRPr lang="ru-RU" sz="2600" b="1" dirty="0" smtClean="0">
              <a:solidFill>
                <a:srgbClr val="FF0000"/>
              </a:solidFill>
              <a:cs typeface="Arial" pitchFamily="34" charset="0"/>
            </a:endParaRPr>
          </a:p>
        </p:txBody>
      </p:sp>
      <p:pic>
        <p:nvPicPr>
          <p:cNvPr id="10" name="Picture 2" descr="C:\Users\Валентина\Desktop\математика\Новый лэтбук\Новая папка\image (21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1142984"/>
            <a:ext cx="3182562" cy="3857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3" descr="C:\Users\Валентина\Desktop\математика\Новый лэтбук\Новая папка\image (22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0694" y="1071546"/>
            <a:ext cx="3166489" cy="3857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4" descr="C:\Users\Валентина\Desktop\математика\Новый лэтбук\Новая папка\image (25)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00364" y="1643050"/>
            <a:ext cx="3143272" cy="38603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92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2643174" y="500042"/>
            <a:ext cx="607219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Игры на классификацию и </a:t>
            </a:r>
            <a:r>
              <a:rPr kumimoji="0" lang="ru-RU" sz="26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сериацию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</p:txBody>
      </p:sp>
      <p:pic>
        <p:nvPicPr>
          <p:cNvPr id="7" name="Рисунок 6" descr="http://razvitiedetok.ru/wp-content/uploads/2015/06/logika.jpg"/>
          <p:cNvPicPr/>
          <p:nvPr/>
        </p:nvPicPr>
        <p:blipFill>
          <a:blip r:embed="rId3"/>
          <a:srcRect l="4971" t="9297" r="11645" b="12414"/>
          <a:stretch>
            <a:fillRect/>
          </a:stretch>
        </p:blipFill>
        <p:spPr bwMode="auto">
          <a:xfrm>
            <a:off x="3071802" y="1285860"/>
            <a:ext cx="4857784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357686" y="5357826"/>
            <a:ext cx="32109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«Дорисуй фигуры»</a:t>
            </a:r>
            <a:endParaRPr lang="ru-RU" sz="2400" b="1" dirty="0" smtClean="0">
              <a:solidFill>
                <a:srgbClr val="0000FF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342</Words>
  <Application>Microsoft Office PowerPoint</Application>
  <PresentationFormat>Экран (4:3)</PresentationFormat>
  <Paragraphs>81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МДОУ_14</dc:creator>
  <cp:lastModifiedBy>Валентина</cp:lastModifiedBy>
  <cp:revision>77</cp:revision>
  <dcterms:created xsi:type="dcterms:W3CDTF">2016-04-20T09:27:36Z</dcterms:created>
  <dcterms:modified xsi:type="dcterms:W3CDTF">2016-11-23T19:02:57Z</dcterms:modified>
</cp:coreProperties>
</file>