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3" r:id="rId7"/>
    <p:sldId id="261" r:id="rId8"/>
    <p:sldId id="264" r:id="rId9"/>
    <p:sldId id="265" r:id="rId10"/>
    <p:sldId id="322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35" autoAdjust="0"/>
    <p:restoredTop sz="94660"/>
  </p:normalViewPr>
  <p:slideViewPr>
    <p:cSldViewPr>
      <p:cViewPr varScale="1">
        <p:scale>
          <a:sx n="69" d="100"/>
          <a:sy n="69" d="100"/>
        </p:scale>
        <p:origin x="-1410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2D2F54D-9DFD-49E9-9962-99440AD8A744}" type="datetimeFigureOut">
              <a:rPr lang="ru-RU" smtClean="0"/>
              <a:t>23.10.2016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9DB1052-A055-469A-BE90-D8CAB35A1B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04317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37CF7DF3-C53B-442D-9E60-58B462ED8127}" type="datetimeFigureOut">
              <a:rPr lang="ru-RU" smtClean="0"/>
              <a:t>23.10.2016</a:t>
            </a:fld>
            <a:endParaRPr lang="ru-RU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5204490A-C1FD-4247-8510-E1C67590AB58}" type="slidenum">
              <a:rPr lang="ru-RU" smtClean="0"/>
              <a:t>‹#›</a:t>
            </a:fld>
            <a:endParaRPr lang="ru-RU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F7DF3-C53B-442D-9E60-58B462ED8127}" type="datetimeFigureOut">
              <a:rPr lang="ru-RU" smtClean="0"/>
              <a:t>23.10.2016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4490A-C1FD-4247-8510-E1C67590AB5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F7DF3-C53B-442D-9E60-58B462ED8127}" type="datetimeFigureOut">
              <a:rPr lang="ru-RU" smtClean="0"/>
              <a:t>23.10.2016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4490A-C1FD-4247-8510-E1C67590AB5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F7DF3-C53B-442D-9E60-58B462ED8127}" type="datetimeFigureOut">
              <a:rPr lang="ru-RU" smtClean="0"/>
              <a:t>23.10.2016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4490A-C1FD-4247-8510-E1C67590AB5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F7DF3-C53B-442D-9E60-58B462ED8127}" type="datetimeFigureOut">
              <a:rPr lang="ru-RU" smtClean="0"/>
              <a:t>23.10.2016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4490A-C1FD-4247-8510-E1C67590AB5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F7DF3-C53B-442D-9E60-58B462ED8127}" type="datetimeFigureOut">
              <a:rPr lang="ru-RU" smtClean="0"/>
              <a:t>23.10.2016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4490A-C1FD-4247-8510-E1C67590AB58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F7DF3-C53B-442D-9E60-58B462ED8127}" type="datetimeFigureOut">
              <a:rPr lang="ru-RU" smtClean="0"/>
              <a:t>23.10.2016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4490A-C1FD-4247-8510-E1C67590AB5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F7DF3-C53B-442D-9E60-58B462ED8127}" type="datetimeFigureOut">
              <a:rPr lang="ru-RU" smtClean="0"/>
              <a:t>23.10.2016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4490A-C1FD-4247-8510-E1C67590AB5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F7DF3-C53B-442D-9E60-58B462ED8127}" type="datetimeFigureOut">
              <a:rPr lang="ru-RU" smtClean="0"/>
              <a:t>23.10.2016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4490A-C1FD-4247-8510-E1C67590AB5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F7DF3-C53B-442D-9E60-58B462ED8127}" type="datetimeFigureOut">
              <a:rPr lang="ru-RU" smtClean="0"/>
              <a:t>23.10.2016</a:t>
            </a:fld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4490A-C1FD-4247-8510-E1C67590AB58}" type="slidenum">
              <a:rPr lang="ru-RU" smtClean="0"/>
              <a:t>‹#›</a:t>
            </a:fld>
            <a:endParaRPr lang="ru-RU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F7DF3-C53B-442D-9E60-58B462ED8127}" type="datetimeFigureOut">
              <a:rPr lang="ru-RU" smtClean="0"/>
              <a:t>23.10.2016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4490A-C1FD-4247-8510-E1C67590AB5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37CF7DF3-C53B-442D-9E60-58B462ED8127}" type="datetimeFigureOut">
              <a:rPr lang="ru-RU" smtClean="0"/>
              <a:t>23.10.2016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5204490A-C1FD-4247-8510-E1C67590AB58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" TargetMode="External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586514" y="4293096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XXXI</a:t>
            </a:r>
            <a:r>
              <a:rPr lang="ru-RU" b="1" dirty="0" smtClean="0"/>
              <a:t> ЛЕТНИЕ </a:t>
            </a:r>
            <a:br>
              <a:rPr lang="ru-RU" b="1" dirty="0" smtClean="0"/>
            </a:br>
            <a:r>
              <a:rPr lang="ru-RU" b="1" dirty="0" smtClean="0"/>
              <a:t>ОЛИМПИЙСКИЕ</a:t>
            </a:r>
            <a:br>
              <a:rPr lang="ru-RU" b="1" dirty="0" smtClean="0"/>
            </a:br>
            <a:r>
              <a:rPr lang="ru-RU" b="1" dirty="0" smtClean="0"/>
              <a:t> ИГРЫ</a:t>
            </a: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549265" y="0"/>
            <a:ext cx="3695143" cy="38610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1377708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538" name="Picture 2" descr="http://ptzgovorit.ru/sites/default/files/original_nodes/best-olympic-rings-wallpaper-download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31640" y="2564904"/>
            <a:ext cx="6728206" cy="37846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5364088" y="692696"/>
            <a:ext cx="3018510" cy="230832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2400" b="1" cap="none" spc="0" dirty="0" smtClean="0">
                <a:ln/>
                <a:solidFill>
                  <a:schemeClr val="accent3"/>
                </a:solidFill>
                <a:effectLst/>
              </a:rPr>
              <a:t>Автор Ростовцева М.В.</a:t>
            </a:r>
          </a:p>
          <a:p>
            <a:pPr algn="ctr"/>
            <a:r>
              <a:rPr lang="ru-RU" sz="2400" b="1" dirty="0" smtClean="0">
                <a:ln/>
                <a:solidFill>
                  <a:schemeClr val="accent3"/>
                </a:solidFill>
              </a:rPr>
              <a:t>Учитель физической культуры ГБОУ «Школа №1021»</a:t>
            </a:r>
            <a:endParaRPr lang="ru-RU" sz="24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05319" y="617565"/>
            <a:ext cx="14526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057961" y="617565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>
                <a:hlinkClick r:id="rId3"/>
              </a:rPr>
              <a:t>https://</a:t>
            </a:r>
            <a:r>
              <a:rPr lang="en-US" dirty="0" smtClean="0">
                <a:hlinkClick r:id="rId3"/>
              </a:rPr>
              <a:t>ru.wikipedia.org/wiki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755576" y="1124744"/>
            <a:ext cx="405110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>http://olympteka.ru/olymp/rio2016</a:t>
            </a:r>
            <a:endParaRPr lang="ru-RU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833652" y="1523692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>http://www.sport-express.ru/olympics/rio2016/</a:t>
            </a:r>
            <a:endParaRPr lang="ru-RU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73511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96812" y="1008290"/>
            <a:ext cx="5631371" cy="42780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Century Gothic" pitchFamily="34" charset="0"/>
                <a:cs typeface="Times New Roman" pitchFamily="18" charset="0"/>
              </a:rPr>
              <a:t>Город-организатор            </a:t>
            </a:r>
            <a:r>
              <a:rPr lang="ru-RU" b="1" dirty="0" smtClean="0">
                <a:solidFill>
                  <a:srgbClr val="FF0000"/>
                </a:solidFill>
                <a:latin typeface="Century Gothic" pitchFamily="34" charset="0"/>
                <a:cs typeface="Times New Roman" pitchFamily="18" charset="0"/>
              </a:rPr>
              <a:t>Рио-де-Жанейро,   </a:t>
            </a:r>
          </a:p>
          <a:p>
            <a:r>
              <a:rPr lang="ru-RU" b="1" dirty="0">
                <a:solidFill>
                  <a:srgbClr val="FF0000"/>
                </a:solidFill>
                <a:latin typeface="Century Gothic" pitchFamily="34" charset="0"/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rgbClr val="FF0000"/>
                </a:solidFill>
                <a:latin typeface="Century Gothic" pitchFamily="34" charset="0"/>
                <a:cs typeface="Times New Roman" pitchFamily="18" charset="0"/>
              </a:rPr>
              <a:t>                                               Бразилия</a:t>
            </a:r>
          </a:p>
          <a:p>
            <a:r>
              <a:rPr lang="ru-RU" b="1" dirty="0" smtClean="0">
                <a:latin typeface="Century Gothic" pitchFamily="34" charset="0"/>
                <a:cs typeface="Times New Roman" pitchFamily="18" charset="0"/>
              </a:rPr>
              <a:t>Страны-участницы	      </a:t>
            </a:r>
            <a:r>
              <a:rPr lang="ru-RU" b="1" dirty="0" smtClean="0">
                <a:solidFill>
                  <a:srgbClr val="FF0000"/>
                </a:solidFill>
                <a:latin typeface="Century Gothic" pitchFamily="34" charset="0"/>
                <a:cs typeface="Times New Roman" pitchFamily="18" charset="0"/>
              </a:rPr>
              <a:t>206</a:t>
            </a:r>
          </a:p>
          <a:p>
            <a:r>
              <a:rPr lang="ru-RU" b="1" dirty="0" smtClean="0">
                <a:latin typeface="Century Gothic" pitchFamily="34" charset="0"/>
                <a:cs typeface="Times New Roman" pitchFamily="18" charset="0"/>
              </a:rPr>
              <a:t>Количество спортсменов  </a:t>
            </a:r>
            <a:r>
              <a:rPr lang="ru-RU" b="1" dirty="0" smtClean="0">
                <a:solidFill>
                  <a:srgbClr val="FF0000"/>
                </a:solidFill>
                <a:latin typeface="Century Gothic" pitchFamily="34" charset="0"/>
                <a:cs typeface="Times New Roman" pitchFamily="18" charset="0"/>
              </a:rPr>
              <a:t>11 544 </a:t>
            </a:r>
            <a:endParaRPr lang="ru-RU" b="1" dirty="0" smtClean="0">
              <a:latin typeface="Century Gothic" pitchFamily="34" charset="0"/>
              <a:cs typeface="Times New Roman" pitchFamily="18" charset="0"/>
            </a:endParaRPr>
          </a:p>
          <a:p>
            <a:r>
              <a:rPr lang="ru-RU" b="1" dirty="0" smtClean="0">
                <a:latin typeface="Century Gothic" pitchFamily="34" charset="0"/>
                <a:cs typeface="Times New Roman" pitchFamily="18" charset="0"/>
              </a:rPr>
              <a:t>Разыгрывается медалей  </a:t>
            </a:r>
            <a:r>
              <a:rPr lang="ru-RU" b="1" dirty="0" smtClean="0">
                <a:solidFill>
                  <a:srgbClr val="FF0000"/>
                </a:solidFill>
                <a:latin typeface="Century Gothic" pitchFamily="34" charset="0"/>
                <a:cs typeface="Times New Roman" pitchFamily="18" charset="0"/>
              </a:rPr>
              <a:t>306 комплектов </a:t>
            </a:r>
            <a:r>
              <a:rPr lang="ru-RU" b="1" dirty="0">
                <a:solidFill>
                  <a:srgbClr val="FF0000"/>
                </a:solidFill>
                <a:latin typeface="Century Gothic" pitchFamily="34" charset="0"/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rgbClr val="FF0000"/>
                </a:solidFill>
                <a:latin typeface="Century Gothic" pitchFamily="34" charset="0"/>
                <a:cs typeface="Times New Roman" pitchFamily="18" charset="0"/>
              </a:rPr>
              <a:t>         </a:t>
            </a:r>
          </a:p>
          <a:p>
            <a:r>
              <a:rPr lang="ru-RU" b="1" dirty="0">
                <a:solidFill>
                  <a:srgbClr val="FF0000"/>
                </a:solidFill>
                <a:latin typeface="Century Gothic" pitchFamily="34" charset="0"/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rgbClr val="FF0000"/>
                </a:solidFill>
                <a:latin typeface="Century Gothic" pitchFamily="34" charset="0"/>
                <a:cs typeface="Times New Roman" pitchFamily="18" charset="0"/>
              </a:rPr>
              <a:t>                                               </a:t>
            </a:r>
            <a:r>
              <a:rPr lang="ru-RU" b="1" dirty="0" smtClean="0">
                <a:latin typeface="Century Gothic" pitchFamily="34" charset="0"/>
                <a:cs typeface="Times New Roman" pitchFamily="18" charset="0"/>
              </a:rPr>
              <a:t>в </a:t>
            </a:r>
            <a:r>
              <a:rPr lang="ru-RU" b="1" dirty="0" smtClean="0">
                <a:solidFill>
                  <a:srgbClr val="FF0000"/>
                </a:solidFill>
                <a:latin typeface="Century Gothic" pitchFamily="34" charset="0"/>
                <a:cs typeface="Times New Roman" pitchFamily="18" charset="0"/>
              </a:rPr>
              <a:t>28 видах</a:t>
            </a:r>
          </a:p>
          <a:p>
            <a:r>
              <a:rPr lang="ru-RU" b="1" dirty="0" smtClean="0">
                <a:latin typeface="Century Gothic" pitchFamily="34" charset="0"/>
                <a:cs typeface="Times New Roman" pitchFamily="18" charset="0"/>
              </a:rPr>
              <a:t>Церемония открытия         </a:t>
            </a:r>
            <a:r>
              <a:rPr lang="ru-RU" b="1" dirty="0" smtClean="0">
                <a:solidFill>
                  <a:srgbClr val="FF0000"/>
                </a:solidFill>
                <a:latin typeface="Century Gothic" pitchFamily="34" charset="0"/>
                <a:cs typeface="Times New Roman" pitchFamily="18" charset="0"/>
              </a:rPr>
              <a:t>5 августа</a:t>
            </a:r>
          </a:p>
          <a:p>
            <a:r>
              <a:rPr lang="ru-RU" b="1" dirty="0" smtClean="0">
                <a:latin typeface="Century Gothic" pitchFamily="34" charset="0"/>
                <a:cs typeface="Times New Roman" pitchFamily="18" charset="0"/>
              </a:rPr>
              <a:t>Открывал	                </a:t>
            </a:r>
            <a:r>
              <a:rPr lang="ru-RU" b="1" dirty="0" err="1" smtClean="0">
                <a:solidFill>
                  <a:srgbClr val="FF0000"/>
                </a:solidFill>
                <a:latin typeface="Century Gothic" pitchFamily="34" charset="0"/>
                <a:cs typeface="Times New Roman" pitchFamily="18" charset="0"/>
              </a:rPr>
              <a:t>Мишел</a:t>
            </a:r>
            <a:r>
              <a:rPr lang="ru-RU" b="1" dirty="0" smtClean="0">
                <a:solidFill>
                  <a:srgbClr val="FF0000"/>
                </a:solidFill>
                <a:latin typeface="Century Gothic" pitchFamily="34" charset="0"/>
                <a:cs typeface="Times New Roman" pitchFamily="18" charset="0"/>
              </a:rPr>
              <a:t> </a:t>
            </a:r>
            <a:r>
              <a:rPr lang="ru-RU" b="1" dirty="0" err="1" smtClean="0">
                <a:solidFill>
                  <a:srgbClr val="FF0000"/>
                </a:solidFill>
                <a:latin typeface="Century Gothic" pitchFamily="34" charset="0"/>
                <a:cs typeface="Times New Roman" pitchFamily="18" charset="0"/>
              </a:rPr>
              <a:t>Темер</a:t>
            </a:r>
            <a:endParaRPr lang="ru-RU" b="1" dirty="0" smtClean="0">
              <a:solidFill>
                <a:srgbClr val="FF0000"/>
              </a:solidFill>
              <a:latin typeface="Century Gothic" pitchFamily="34" charset="0"/>
              <a:cs typeface="Times New Roman" pitchFamily="18" charset="0"/>
            </a:endParaRPr>
          </a:p>
          <a:p>
            <a:r>
              <a:rPr lang="ru-RU" b="1" dirty="0" smtClean="0">
                <a:latin typeface="Century Gothic" pitchFamily="34" charset="0"/>
                <a:cs typeface="Times New Roman" pitchFamily="18" charset="0"/>
              </a:rPr>
              <a:t>Церемония закрытия      </a:t>
            </a:r>
            <a:r>
              <a:rPr lang="ru-RU" b="1" dirty="0" smtClean="0">
                <a:solidFill>
                  <a:srgbClr val="FF0000"/>
                </a:solidFill>
                <a:latin typeface="Century Gothic" pitchFamily="34" charset="0"/>
                <a:cs typeface="Times New Roman" pitchFamily="18" charset="0"/>
              </a:rPr>
              <a:t>21 августа</a:t>
            </a:r>
          </a:p>
          <a:p>
            <a:r>
              <a:rPr lang="ru-RU" b="1" dirty="0" smtClean="0">
                <a:latin typeface="Century Gothic" pitchFamily="34" charset="0"/>
                <a:cs typeface="Times New Roman" pitchFamily="18" charset="0"/>
              </a:rPr>
              <a:t>Олимпийский огонь	  </a:t>
            </a:r>
            <a:r>
              <a:rPr lang="ru-RU" b="1" dirty="0" err="1" smtClean="0">
                <a:solidFill>
                  <a:srgbClr val="FF0000"/>
                </a:solidFill>
                <a:latin typeface="Century Gothic" pitchFamily="34" charset="0"/>
                <a:cs typeface="Times New Roman" pitchFamily="18" charset="0"/>
              </a:rPr>
              <a:t>Вандерлей</a:t>
            </a:r>
            <a:r>
              <a:rPr lang="ru-RU" b="1" dirty="0" smtClean="0">
                <a:solidFill>
                  <a:srgbClr val="FF0000"/>
                </a:solidFill>
                <a:latin typeface="Century Gothic" pitchFamily="34" charset="0"/>
                <a:cs typeface="Times New Roman" pitchFamily="18" charset="0"/>
              </a:rPr>
              <a:t> </a:t>
            </a:r>
            <a:r>
              <a:rPr lang="ru-RU" b="1" dirty="0" err="1" smtClean="0">
                <a:solidFill>
                  <a:srgbClr val="FF0000"/>
                </a:solidFill>
                <a:latin typeface="Century Gothic" pitchFamily="34" charset="0"/>
                <a:cs typeface="Times New Roman" pitchFamily="18" charset="0"/>
              </a:rPr>
              <a:t>ди</a:t>
            </a:r>
            <a:r>
              <a:rPr lang="ru-RU" b="1" dirty="0" smtClean="0">
                <a:solidFill>
                  <a:srgbClr val="FF0000"/>
                </a:solidFill>
                <a:latin typeface="Century Gothic" pitchFamily="34" charset="0"/>
                <a:cs typeface="Times New Roman" pitchFamily="18" charset="0"/>
              </a:rPr>
              <a:t> Лима</a:t>
            </a:r>
          </a:p>
          <a:p>
            <a:r>
              <a:rPr lang="ru-RU" b="1" dirty="0" smtClean="0">
                <a:latin typeface="Century Gothic" pitchFamily="34" charset="0"/>
                <a:cs typeface="Times New Roman" pitchFamily="18" charset="0"/>
              </a:rPr>
              <a:t>Олимпийская клятва	</a:t>
            </a:r>
          </a:p>
          <a:p>
            <a:r>
              <a:rPr lang="ru-RU" b="1" dirty="0" smtClean="0">
                <a:solidFill>
                  <a:srgbClr val="FF0000"/>
                </a:solidFill>
                <a:latin typeface="Century Gothic" pitchFamily="34" charset="0"/>
                <a:cs typeface="Times New Roman" pitchFamily="18" charset="0"/>
              </a:rPr>
              <a:t>                         Роберт </a:t>
            </a:r>
            <a:r>
              <a:rPr lang="ru-RU" b="1" dirty="0" err="1" smtClean="0">
                <a:solidFill>
                  <a:srgbClr val="FF0000"/>
                </a:solidFill>
                <a:latin typeface="Century Gothic" pitchFamily="34" charset="0"/>
                <a:cs typeface="Times New Roman" pitchFamily="18" charset="0"/>
              </a:rPr>
              <a:t>Шейдт</a:t>
            </a:r>
            <a:r>
              <a:rPr lang="ru-RU" b="1" dirty="0" smtClean="0">
                <a:solidFill>
                  <a:srgbClr val="FF0000"/>
                </a:solidFill>
                <a:latin typeface="Century Gothic" pitchFamily="34" charset="0"/>
                <a:cs typeface="Times New Roman" pitchFamily="18" charset="0"/>
              </a:rPr>
              <a:t> (спортсмены)</a:t>
            </a:r>
          </a:p>
          <a:p>
            <a:r>
              <a:rPr lang="ru-RU" b="1" dirty="0" smtClean="0">
                <a:solidFill>
                  <a:srgbClr val="FF0000"/>
                </a:solidFill>
                <a:latin typeface="Century Gothic" pitchFamily="34" charset="0"/>
                <a:cs typeface="Times New Roman" pitchFamily="18" charset="0"/>
              </a:rPr>
              <a:t>                         </a:t>
            </a:r>
            <a:r>
              <a:rPr lang="ru-RU" b="1" dirty="0" err="1" smtClean="0">
                <a:solidFill>
                  <a:srgbClr val="FF0000"/>
                </a:solidFill>
                <a:latin typeface="Century Gothic" pitchFamily="34" charset="0"/>
                <a:cs typeface="Times New Roman" pitchFamily="18" charset="0"/>
              </a:rPr>
              <a:t>Мартинью</a:t>
            </a:r>
            <a:r>
              <a:rPr lang="ru-RU" b="1" dirty="0" smtClean="0">
                <a:solidFill>
                  <a:srgbClr val="FF0000"/>
                </a:solidFill>
                <a:latin typeface="Century Gothic" pitchFamily="34" charset="0"/>
                <a:cs typeface="Times New Roman" pitchFamily="18" charset="0"/>
              </a:rPr>
              <a:t> </a:t>
            </a:r>
            <a:r>
              <a:rPr lang="ru-RU" b="1" dirty="0" err="1" smtClean="0">
                <a:solidFill>
                  <a:srgbClr val="FF0000"/>
                </a:solidFill>
                <a:latin typeface="Century Gothic" pitchFamily="34" charset="0"/>
                <a:cs typeface="Times New Roman" pitchFamily="18" charset="0"/>
              </a:rPr>
              <a:t>Нобре</a:t>
            </a:r>
            <a:r>
              <a:rPr lang="ru-RU" b="1" dirty="0" smtClean="0">
                <a:solidFill>
                  <a:srgbClr val="FF0000"/>
                </a:solidFill>
                <a:latin typeface="Century Gothic" pitchFamily="34" charset="0"/>
                <a:cs typeface="Times New Roman" pitchFamily="18" charset="0"/>
              </a:rPr>
              <a:t> (судьи)</a:t>
            </a:r>
          </a:p>
          <a:p>
            <a:r>
              <a:rPr lang="ru-RU" b="1" dirty="0" smtClean="0">
                <a:solidFill>
                  <a:srgbClr val="FF0000"/>
                </a:solidFill>
                <a:latin typeface="Century Gothic" pitchFamily="34" charset="0"/>
                <a:cs typeface="Times New Roman" pitchFamily="18" charset="0"/>
              </a:rPr>
              <a:t>                         Адриана </a:t>
            </a:r>
            <a:r>
              <a:rPr lang="ru-RU" b="1" dirty="0" err="1" smtClean="0">
                <a:solidFill>
                  <a:srgbClr val="FF0000"/>
                </a:solidFill>
                <a:latin typeface="Century Gothic" pitchFamily="34" charset="0"/>
                <a:cs typeface="Times New Roman" pitchFamily="18" charset="0"/>
              </a:rPr>
              <a:t>Сантус</a:t>
            </a:r>
            <a:r>
              <a:rPr lang="ru-RU" b="1" dirty="0" smtClean="0">
                <a:solidFill>
                  <a:srgbClr val="FF0000"/>
                </a:solidFill>
                <a:latin typeface="Century Gothic" pitchFamily="34" charset="0"/>
                <a:cs typeface="Times New Roman" pitchFamily="18" charset="0"/>
              </a:rPr>
              <a:t> (тренеры)</a:t>
            </a:r>
          </a:p>
          <a:p>
            <a:r>
              <a:rPr lang="ru-RU" b="1" dirty="0" smtClean="0">
                <a:latin typeface="Century Gothic" pitchFamily="34" charset="0"/>
                <a:cs typeface="Times New Roman" pitchFamily="18" charset="0"/>
              </a:rPr>
              <a:t>Стадион</a:t>
            </a:r>
            <a:r>
              <a:rPr lang="ru-RU" sz="2000" b="1" dirty="0" smtClean="0">
                <a:latin typeface="Century Gothic" pitchFamily="34" charset="0"/>
                <a:cs typeface="Times New Roman" pitchFamily="18" charset="0"/>
              </a:rPr>
              <a:t>	                  </a:t>
            </a:r>
            <a:r>
              <a:rPr lang="ru-RU" sz="20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Маракана</a:t>
            </a:r>
            <a:endParaRPr lang="ru-RU" sz="2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0" y="177293"/>
            <a:ext cx="883056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48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48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7586" name="Picture 2"/>
          <p:cNvPicPr>
            <a:picLocks noChangeAspect="1" noChangeArrowheads="1"/>
          </p:cNvPicPr>
          <p:nvPr/>
        </p:nvPicPr>
        <p:blipFill rotWithShape="1">
          <a:blip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930"/>
          <a:stretch/>
        </p:blipFill>
        <p:spPr bwMode="auto">
          <a:xfrm>
            <a:off x="5601552" y="3837652"/>
            <a:ext cx="3229016" cy="265729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731241" y="1988840"/>
            <a:ext cx="2969638" cy="442990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913099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80340" y="836712"/>
            <a:ext cx="5543368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dirty="0" smtClean="0"/>
              <a:t>     Логотип XXXI летних Олимпийских Игр 2016 в Рио-де-Жанейро разработан бразильской дизайнерской студией «</a:t>
            </a:r>
            <a:r>
              <a:rPr lang="ru-RU" sz="2200" dirty="0" err="1" smtClean="0"/>
              <a:t>Tatíl</a:t>
            </a:r>
            <a:r>
              <a:rPr lang="ru-RU" sz="2200" dirty="0" smtClean="0"/>
              <a:t> </a:t>
            </a:r>
            <a:r>
              <a:rPr lang="ru-RU" sz="2200" dirty="0" err="1" smtClean="0"/>
              <a:t>Design</a:t>
            </a:r>
            <a:r>
              <a:rPr lang="ru-RU" sz="2200" dirty="0" smtClean="0"/>
              <a:t>» и представлен 31 декабря 2010 года.</a:t>
            </a:r>
          </a:p>
          <a:p>
            <a:r>
              <a:rPr lang="ru-RU" sz="2200" dirty="0" smtClean="0"/>
              <a:t>   В основе символа — стилизованный Рио — горы, солнце и море в виде извилистых линий, напоминающих силуэты взявшихся за руки, танцующих людей. Логотип выполнен в цветах флага Бразилии — синем, жёлтом и зелёном — и призван символизировать взаимодействие и энергию, гармонию в разнообразии, буйство природы и олимпийский дух</a:t>
            </a:r>
            <a:endParaRPr lang="ru-RU" sz="2200" dirty="0"/>
          </a:p>
        </p:txBody>
      </p:sp>
      <p:sp>
        <p:nvSpPr>
          <p:cNvPr id="3" name="TextBox 2"/>
          <p:cNvSpPr txBox="1"/>
          <p:nvPr/>
        </p:nvSpPr>
        <p:spPr>
          <a:xfrm>
            <a:off x="5436096" y="0"/>
            <a:ext cx="184377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FFC000"/>
                </a:solidFill>
              </a:rPr>
              <a:t>ЛОГОТИП</a:t>
            </a:r>
            <a:endParaRPr lang="ru-RU" sz="2800" b="1" dirty="0">
              <a:solidFill>
                <a:srgbClr val="FFC000"/>
              </a:solidFill>
            </a:endParaRPr>
          </a:p>
        </p:txBody>
      </p:sp>
      <p:pic>
        <p:nvPicPr>
          <p:cNvPr id="62466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940152" y="1988840"/>
            <a:ext cx="2847737" cy="331236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838268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1880" y="1021875"/>
            <a:ext cx="4976223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</a:t>
            </a:r>
          </a:p>
          <a:p>
            <a:r>
              <a:rPr lang="ru-RU" dirty="0"/>
              <a:t> </a:t>
            </a:r>
            <a:r>
              <a:rPr lang="ru-RU" dirty="0" smtClean="0"/>
              <a:t>  Талисман Олимпийских игр </a:t>
            </a:r>
            <a:r>
              <a:rPr lang="ru-RU" b="1" dirty="0" err="1" smtClean="0"/>
              <a:t>Винисиус</a:t>
            </a:r>
            <a:r>
              <a:rPr lang="ru-RU" b="1" dirty="0" smtClean="0"/>
              <a:t> </a:t>
            </a:r>
            <a:r>
              <a:rPr lang="ru-RU" dirty="0" smtClean="0"/>
              <a:t>имеет жёлтую окраску и символизирует самых ярких и распространенных представителей животного мира Бразилии, сочетая в себе «кошачью гибкость, ловкость обезьяны, изящество птиц». </a:t>
            </a:r>
          </a:p>
          <a:p>
            <a:r>
              <a:rPr lang="ru-RU" dirty="0" smtClean="0"/>
              <a:t>     Персонаж </a:t>
            </a:r>
            <a:r>
              <a:rPr lang="ru-RU" dirty="0" err="1" smtClean="0"/>
              <a:t>Паралимпийских</a:t>
            </a:r>
            <a:r>
              <a:rPr lang="ru-RU" dirty="0" smtClean="0"/>
              <a:t> игр </a:t>
            </a:r>
            <a:r>
              <a:rPr lang="ru-RU" b="1" dirty="0" smtClean="0"/>
              <a:t>Том</a:t>
            </a:r>
            <a:r>
              <a:rPr lang="ru-RU" dirty="0" smtClean="0"/>
              <a:t> стал собирательным образом бразильской флоры, в его чертах можно узнать и элементы дерева, и элементы цветка. </a:t>
            </a:r>
          </a:p>
          <a:p>
            <a:r>
              <a:rPr lang="ru-RU" dirty="0"/>
              <a:t> </a:t>
            </a:r>
            <a:r>
              <a:rPr lang="ru-RU" dirty="0" smtClean="0"/>
              <a:t>    Талисманы получили свои имена в честь бразильских музыкантов XX века </a:t>
            </a:r>
            <a:r>
              <a:rPr lang="ru-RU" dirty="0" err="1" smtClean="0"/>
              <a:t>Винисиуса</a:t>
            </a:r>
            <a:r>
              <a:rPr lang="ru-RU" dirty="0" smtClean="0"/>
              <a:t> </a:t>
            </a:r>
            <a:r>
              <a:rPr lang="ru-RU" dirty="0" err="1" smtClean="0"/>
              <a:t>ди</a:t>
            </a:r>
            <a:r>
              <a:rPr lang="ru-RU" dirty="0" smtClean="0"/>
              <a:t> </a:t>
            </a:r>
            <a:r>
              <a:rPr lang="ru-RU" dirty="0" err="1" smtClean="0"/>
              <a:t>Морайса</a:t>
            </a:r>
            <a:r>
              <a:rPr lang="ru-RU" dirty="0" smtClean="0"/>
              <a:t> (1913—1980) и Тома </a:t>
            </a:r>
            <a:r>
              <a:rPr lang="ru-RU" dirty="0" err="1" smtClean="0"/>
              <a:t>Жобима</a:t>
            </a:r>
            <a:r>
              <a:rPr lang="ru-RU" dirty="0" smtClean="0"/>
              <a:t> (1927—1994), которые стояли у истоков стиля босанова.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4766520" y="0"/>
            <a:ext cx="2847253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ТАЛИСМАНЫ</a:t>
            </a:r>
            <a:endParaRPr lang="ru-RU" sz="3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6451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64088" y="2451825"/>
            <a:ext cx="3327617" cy="221841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4515" name="Picture 3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435994" y="694865"/>
            <a:ext cx="1896350" cy="194412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4516" name="Picture 4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100579" y="4465630"/>
            <a:ext cx="1491679" cy="215588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074546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43473" y="836712"/>
            <a:ext cx="5357075" cy="53860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/>
              <a:t>      Огонь Олимпиады был зажжён </a:t>
            </a:r>
          </a:p>
          <a:p>
            <a:r>
              <a:rPr lang="ru-RU" sz="2000" dirty="0" smtClean="0"/>
              <a:t>21 апреля 2016 года в храме Геры в Олимпии. Греческий этап эстафеты продлился в течение 8 дней, до 28 апреля, после чего огонь прибыл в Лозанну, где расположена штаб-квартира МОК, а через день — в Женеву.</a:t>
            </a:r>
          </a:p>
          <a:p>
            <a:r>
              <a:rPr lang="ru-RU" sz="2000" dirty="0" smtClean="0"/>
              <a:t>     3 мая олимпийский огонь прибыл в Бразилию, откуда началась бразильская часть эстафеты. В её рамках огонь посетил более 300 городов, включая столицы всех бразильских штатов.  Завершилась эстафета 5 августа 2016 года на церемонии открытия Олимпийских игр на стадионе </a:t>
            </a:r>
            <a:r>
              <a:rPr lang="ru-RU" sz="2400" dirty="0" smtClean="0"/>
              <a:t>«</a:t>
            </a:r>
            <a:r>
              <a:rPr lang="ru-RU" sz="2400" dirty="0" err="1" smtClean="0"/>
              <a:t>Маракана</a:t>
            </a:r>
            <a:r>
              <a:rPr lang="ru-RU" sz="2400" dirty="0" smtClean="0"/>
              <a:t>».</a:t>
            </a:r>
            <a:endParaRPr lang="ru-RU" sz="24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724128" y="3933056"/>
            <a:ext cx="3281359" cy="255421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4718859" y="-178951"/>
            <a:ext cx="3220433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144000" algn="ctr"/>
            <a:r>
              <a:rPr lang="ru-RU" sz="32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  </a:t>
            </a:r>
            <a:r>
              <a:rPr lang="ru-RU" sz="2800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</a:rPr>
              <a:t>Олимпийский </a:t>
            </a:r>
          </a:p>
          <a:p>
            <a:pPr marL="144000" algn="ctr"/>
            <a:r>
              <a:rPr lang="ru-RU" sz="2800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</a:rPr>
              <a:t>огонь</a:t>
            </a:r>
            <a:endParaRPr lang="ru-RU" sz="2800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</a:endParaRPr>
          </a:p>
        </p:txBody>
      </p:sp>
      <p:pic>
        <p:nvPicPr>
          <p:cNvPr id="63490" name="Picture 2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1445604">
            <a:off x="7076265" y="299057"/>
            <a:ext cx="867479" cy="384579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8118981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562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600002" y="2924944"/>
            <a:ext cx="4051984" cy="35879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6563" name="Picture 3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20273" y="264065"/>
            <a:ext cx="4065728" cy="31683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183801" y="2455"/>
            <a:ext cx="258718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Виды спорта</a:t>
            </a:r>
            <a:endParaRPr lang="ru-RU" sz="32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737002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220444" y="-65091"/>
            <a:ext cx="2396810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МЕДАЛИ</a:t>
            </a:r>
            <a:endParaRPr lang="ru-RU" sz="40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39552" y="340599"/>
            <a:ext cx="5040560" cy="65248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2000" dirty="0" smtClean="0">
                <a:latin typeface="Century Gothic" pitchFamily="34" charset="0"/>
                <a:cs typeface="Times New Roman" pitchFamily="18" charset="0"/>
              </a:rPr>
              <a:t>Дизайнеры на </a:t>
            </a:r>
            <a:r>
              <a:rPr lang="ru-RU" sz="2000" dirty="0">
                <a:latin typeface="Century Gothic" pitchFamily="34" charset="0"/>
                <a:cs typeface="Times New Roman" pitchFamily="18" charset="0"/>
              </a:rPr>
              <a:t>первый план выдвинули соотношения между силами олимпийских героев и силами природы. В медалях использована форма лаврового листа, являющегося древним символом победы. Дизайнеры органически использовали плавные линии, при создании изображения на обратной стороне медали. Разнообразные текстуры рельефа медали навеяны энергией и страстью Бразилии.</a:t>
            </a:r>
          </a:p>
          <a:p>
            <a:r>
              <a:rPr lang="ru-RU" sz="2000" dirty="0" smtClean="0">
                <a:latin typeface="Century Gothic" pitchFamily="34" charset="0"/>
                <a:cs typeface="Times New Roman" pitchFamily="18" charset="0"/>
              </a:rPr>
              <a:t>       В </a:t>
            </a:r>
            <a:r>
              <a:rPr lang="ru-RU" sz="2000" dirty="0">
                <a:latin typeface="Century Gothic" pitchFamily="34" charset="0"/>
                <a:cs typeface="Times New Roman" pitchFamily="18" charset="0"/>
              </a:rPr>
              <a:t>соответствии с Олимпийскими традициями, на лицевой стороне медали изображена греческая богиня победы Ника и два символа древней и современной Греции — стадион </a:t>
            </a:r>
            <a:r>
              <a:rPr lang="ru-RU" sz="2000" dirty="0" err="1">
                <a:latin typeface="Century Gothic" pitchFamily="34" charset="0"/>
                <a:cs typeface="Times New Roman" pitchFamily="18" charset="0"/>
              </a:rPr>
              <a:t>Панатинаикос</a:t>
            </a:r>
            <a:r>
              <a:rPr lang="ru-RU" sz="2000" dirty="0">
                <a:latin typeface="Century Gothic" pitchFamily="34" charset="0"/>
                <a:cs typeface="Times New Roman" pitchFamily="18" charset="0"/>
              </a:rPr>
              <a:t> в Афинах и Акрополь.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8611" name="Picture 3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222545" y="565335"/>
            <a:ext cx="1826985" cy="243663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8613" name="Picture 5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953509" y="1783655"/>
            <a:ext cx="1938971" cy="255236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8614" name="Picture 6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364088" y="3985991"/>
            <a:ext cx="1848023" cy="255380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7554267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619672" y="908720"/>
            <a:ext cx="5638800" cy="5022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692203" y="0"/>
            <a:ext cx="34147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FFFF00"/>
                </a:solidFill>
              </a:rPr>
              <a:t>Медальный зачет</a:t>
            </a:r>
            <a:endParaRPr lang="ru-RU" sz="2800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868147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24922" y="4725144"/>
            <a:ext cx="5096932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Century Gothic" pitchFamily="34" charset="0"/>
                <a:cs typeface="Times New Roman" pitchFamily="18" charset="0"/>
              </a:rPr>
              <a:t>Наибольшее </a:t>
            </a:r>
            <a:r>
              <a:rPr lang="ru-RU" sz="2000" dirty="0">
                <a:latin typeface="Century Gothic" pitchFamily="34" charset="0"/>
                <a:cs typeface="Times New Roman" pitchFamily="18" charset="0"/>
              </a:rPr>
              <a:t>количество наград </a:t>
            </a:r>
            <a:endParaRPr lang="ru-RU" sz="2000" dirty="0" smtClean="0">
              <a:latin typeface="Century Gothic" pitchFamily="34" charset="0"/>
              <a:cs typeface="Times New Roman" pitchFamily="18" charset="0"/>
            </a:endParaRPr>
          </a:p>
          <a:p>
            <a:r>
              <a:rPr lang="ru-RU" sz="2000" dirty="0" smtClean="0">
                <a:latin typeface="Century Gothic" pitchFamily="34" charset="0"/>
                <a:cs typeface="Times New Roman" pitchFamily="18" charset="0"/>
              </a:rPr>
              <a:t>на   </a:t>
            </a:r>
            <a:r>
              <a:rPr lang="ru-RU" sz="2000" dirty="0">
                <a:latin typeface="Century Gothic" pitchFamily="34" charset="0"/>
                <a:cs typeface="Times New Roman" pitchFamily="18" charset="0"/>
              </a:rPr>
              <a:t>Играх сборной России </a:t>
            </a:r>
            <a:endParaRPr lang="ru-RU" sz="2000" dirty="0" smtClean="0">
              <a:latin typeface="Century Gothic" pitchFamily="34" charset="0"/>
              <a:cs typeface="Times New Roman" pitchFamily="18" charset="0"/>
            </a:endParaRPr>
          </a:p>
          <a:p>
            <a:r>
              <a:rPr lang="ru-RU" sz="2000" dirty="0" smtClean="0">
                <a:latin typeface="Century Gothic" pitchFamily="34" charset="0"/>
                <a:cs typeface="Times New Roman" pitchFamily="18" charset="0"/>
              </a:rPr>
              <a:t>принесли </a:t>
            </a:r>
            <a:r>
              <a:rPr lang="ru-RU" sz="2000" dirty="0">
                <a:latin typeface="Century Gothic" pitchFamily="34" charset="0"/>
                <a:cs typeface="Times New Roman" pitchFamily="18" charset="0"/>
              </a:rPr>
              <a:t>борцы – </a:t>
            </a:r>
            <a:r>
              <a:rPr lang="ru-RU" sz="2000" b="1" dirty="0">
                <a:latin typeface="Century Gothic" pitchFamily="34" charset="0"/>
                <a:cs typeface="Times New Roman" pitchFamily="18" charset="0"/>
              </a:rPr>
              <a:t>9 (4-3-2), </a:t>
            </a:r>
            <a:endParaRPr lang="ru-RU" sz="2000" b="1" dirty="0" smtClean="0">
              <a:latin typeface="Century Gothic" pitchFamily="34" charset="0"/>
              <a:cs typeface="Times New Roman" pitchFamily="18" charset="0"/>
            </a:endParaRPr>
          </a:p>
          <a:p>
            <a:r>
              <a:rPr lang="ru-RU" sz="2000" dirty="0" smtClean="0">
                <a:latin typeface="Century Gothic" pitchFamily="34" charset="0"/>
                <a:cs typeface="Times New Roman" pitchFamily="18" charset="0"/>
              </a:rPr>
              <a:t>фехтовальщики </a:t>
            </a:r>
            <a:r>
              <a:rPr lang="ru-RU" sz="2000" dirty="0">
                <a:latin typeface="Century Gothic" pitchFamily="34" charset="0"/>
                <a:cs typeface="Times New Roman" pitchFamily="18" charset="0"/>
              </a:rPr>
              <a:t>– </a:t>
            </a:r>
            <a:r>
              <a:rPr lang="ru-RU" sz="2000" b="1" dirty="0">
                <a:latin typeface="Century Gothic" pitchFamily="34" charset="0"/>
                <a:cs typeface="Times New Roman" pitchFamily="18" charset="0"/>
              </a:rPr>
              <a:t>7 (4-1-2</a:t>
            </a:r>
            <a:r>
              <a:rPr lang="ru-RU" sz="2000" b="1" dirty="0" smtClean="0">
                <a:latin typeface="Century Gothic" pitchFamily="34" charset="0"/>
                <a:cs typeface="Times New Roman" pitchFamily="18" charset="0"/>
              </a:rPr>
              <a:t>),</a:t>
            </a:r>
          </a:p>
          <a:p>
            <a:r>
              <a:rPr lang="ru-RU" sz="2000" dirty="0" smtClean="0">
                <a:latin typeface="Century Gothic" pitchFamily="34" charset="0"/>
                <a:cs typeface="Times New Roman" pitchFamily="18" charset="0"/>
              </a:rPr>
              <a:t>гимнасты </a:t>
            </a:r>
            <a:r>
              <a:rPr lang="ru-RU" sz="2000" dirty="0">
                <a:latin typeface="Century Gothic" pitchFamily="34" charset="0"/>
                <a:cs typeface="Times New Roman" pitchFamily="18" charset="0"/>
              </a:rPr>
              <a:t>– </a:t>
            </a:r>
            <a:r>
              <a:rPr lang="ru-RU" sz="2000" b="1" dirty="0">
                <a:latin typeface="Century Gothic" pitchFamily="34" charset="0"/>
                <a:cs typeface="Times New Roman" pitchFamily="18" charset="0"/>
              </a:rPr>
              <a:t>8 (1-4-3</a:t>
            </a:r>
            <a:r>
              <a:rPr lang="ru-RU" sz="2000" b="1" dirty="0"/>
              <a:t>).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39552" y="476672"/>
            <a:ext cx="654698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Россия на Олимпийских играх</a:t>
            </a:r>
            <a:endParaRPr lang="ru-RU" sz="3200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pic>
        <p:nvPicPr>
          <p:cNvPr id="3114" name="Picture 4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10424" y="4063783"/>
            <a:ext cx="4205270" cy="227384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353292" y="1629130"/>
            <a:ext cx="4572000" cy="193899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b="1" dirty="0">
                <a:latin typeface="Century Gothic" pitchFamily="34" charset="0"/>
                <a:cs typeface="Times New Roman" pitchFamily="18" charset="0"/>
              </a:rPr>
              <a:t>107</a:t>
            </a:r>
            <a:r>
              <a:rPr lang="ru-RU" sz="2000" dirty="0">
                <a:latin typeface="Century Gothic" pitchFamily="34" charset="0"/>
                <a:cs typeface="Times New Roman" pitchFamily="18" charset="0"/>
              </a:rPr>
              <a:t> российских спортсменов завоевали медали разного достоинства в </a:t>
            </a:r>
            <a:r>
              <a:rPr lang="ru-RU" sz="2000" b="1" dirty="0">
                <a:latin typeface="Century Gothic" pitchFamily="34" charset="0"/>
                <a:cs typeface="Times New Roman" pitchFamily="18" charset="0"/>
              </a:rPr>
              <a:t>18-</a:t>
            </a:r>
            <a:r>
              <a:rPr lang="ru-RU" sz="2000" dirty="0">
                <a:latin typeface="Century Gothic" pitchFamily="34" charset="0"/>
                <a:cs typeface="Times New Roman" pitchFamily="18" charset="0"/>
              </a:rPr>
              <a:t>ти видах спорта</a:t>
            </a:r>
          </a:p>
          <a:p>
            <a:r>
              <a:rPr lang="ru-RU" sz="2000" dirty="0">
                <a:latin typeface="Century Gothic" pitchFamily="34" charset="0"/>
                <a:cs typeface="Times New Roman" pitchFamily="18" charset="0"/>
              </a:rPr>
              <a:t> (в </a:t>
            </a:r>
            <a:r>
              <a:rPr lang="ru-RU" sz="2000" b="1" dirty="0">
                <a:latin typeface="Century Gothic" pitchFamily="34" charset="0"/>
                <a:cs typeface="Times New Roman" pitchFamily="18" charset="0"/>
              </a:rPr>
              <a:t>10</a:t>
            </a:r>
            <a:r>
              <a:rPr lang="ru-RU" sz="2000" dirty="0">
                <a:latin typeface="Century Gothic" pitchFamily="34" charset="0"/>
                <a:cs typeface="Times New Roman" pitchFamily="18" charset="0"/>
              </a:rPr>
              <a:t>-ти стали чемпионами). </a:t>
            </a:r>
            <a:br>
              <a:rPr lang="ru-RU" sz="2000" dirty="0">
                <a:latin typeface="Century Gothic" pitchFamily="34" charset="0"/>
                <a:cs typeface="Times New Roman" pitchFamily="18" charset="0"/>
              </a:rPr>
            </a:br>
            <a:r>
              <a:rPr lang="ru-RU" sz="2000" dirty="0">
                <a:latin typeface="Century Gothic" pitchFamily="34" charset="0"/>
                <a:cs typeface="Times New Roman" pitchFamily="18" charset="0"/>
              </a:rPr>
              <a:t/>
            </a:r>
            <a:br>
              <a:rPr lang="ru-RU" sz="2000" dirty="0">
                <a:latin typeface="Century Gothic" pitchFamily="34" charset="0"/>
                <a:cs typeface="Times New Roman" pitchFamily="18" charset="0"/>
              </a:rPr>
            </a:br>
            <a:endParaRPr lang="ru-RU" sz="2000" dirty="0"/>
          </a:p>
        </p:txBody>
      </p:sp>
      <p:pic>
        <p:nvPicPr>
          <p:cNvPr id="1026" name="Picture 2" descr="http://s14.stc.all.kpcdn.net/share/i/3/2747829/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1314854"/>
            <a:ext cx="3783013" cy="256754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8094485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стин">
  <a:themeElements>
    <a:clrScheme name="Остин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Остин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Остин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525</TotalTime>
  <Words>435</Words>
  <Application>Microsoft Office PowerPoint</Application>
  <PresentationFormat>Экран (4:3)</PresentationFormat>
  <Paragraphs>50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Остин</vt:lpstr>
      <vt:lpstr>XXXI ЛЕТНИЕ  ОЛИМПИЙСКИЕ  ИГРЫ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XXXI ЛЕТНИЕ  ОЛИМПИЙСКИЕ ИГРЫ</dc:title>
  <dc:creator>User</dc:creator>
  <cp:lastModifiedBy>User</cp:lastModifiedBy>
  <cp:revision>46</cp:revision>
  <dcterms:created xsi:type="dcterms:W3CDTF">2016-09-05T05:54:37Z</dcterms:created>
  <dcterms:modified xsi:type="dcterms:W3CDTF">2016-10-23T17:29:19Z</dcterms:modified>
</cp:coreProperties>
</file>