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8D1D-71EB-4565-800E-C2C55B7D4361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BC6DA-B907-4E91-BF72-20392EB00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t-RU" b="1" i="1" dirty="0">
                <a:solidFill>
                  <a:srgbClr val="002060"/>
                </a:solidFill>
              </a:rPr>
              <a:t>Региональные и </a:t>
            </a:r>
            <a:r>
              <a:rPr lang="tt-RU" b="1" i="1">
                <a:solidFill>
                  <a:srgbClr val="002060"/>
                </a:solidFill>
              </a:rPr>
              <a:t>муниципальные </a:t>
            </a:r>
            <a:r>
              <a:rPr lang="tt-RU" b="1" i="1" smtClean="0">
                <a:solidFill>
                  <a:srgbClr val="002060"/>
                </a:solidFill>
              </a:rPr>
              <a:t>целевыепрограммы </a:t>
            </a:r>
            <a:br>
              <a:rPr lang="tt-RU" b="1" i="1" smtClean="0">
                <a:solidFill>
                  <a:srgbClr val="002060"/>
                </a:solidFill>
              </a:rPr>
            </a:br>
            <a:r>
              <a:rPr lang="tt-RU" b="1" i="1" smtClean="0">
                <a:solidFill>
                  <a:srgbClr val="002060"/>
                </a:solidFill>
              </a:rPr>
              <a:t>развития </a:t>
            </a:r>
            <a:r>
              <a:rPr lang="tt-RU" b="1" i="1" dirty="0">
                <a:solidFill>
                  <a:srgbClr val="002060"/>
                </a:solidFill>
              </a:rPr>
              <a:t>образования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                                                    Подготовила: </a:t>
            </a:r>
          </a:p>
          <a:p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                                                      Сафиуллина Л.Р.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Проблемные муниципальные целевые программы могут разрабатываться по разным направлениям: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>
                <a:solidFill>
                  <a:srgbClr val="002060"/>
                </a:solidFill>
              </a:rPr>
              <a:t>-создание </a:t>
            </a:r>
            <a:r>
              <a:rPr lang="ru-RU" dirty="0">
                <a:solidFill>
                  <a:srgbClr val="002060"/>
                </a:solidFill>
              </a:rPr>
              <a:t>благоприятного инвестиционного и предпринимательского климата;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нормативно-правовые </a:t>
            </a:r>
            <a:r>
              <a:rPr lang="ru-RU" dirty="0">
                <a:solidFill>
                  <a:srgbClr val="002060"/>
                </a:solidFill>
              </a:rPr>
              <a:t>преобразования;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формирование </a:t>
            </a:r>
            <a:r>
              <a:rPr lang="ru-RU" dirty="0">
                <a:solidFill>
                  <a:srgbClr val="002060"/>
                </a:solidFill>
              </a:rPr>
              <a:t>благоприятного социального климата для деятельности и здорового образа жизни населения;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оздоровление </a:t>
            </a:r>
            <a:r>
              <a:rPr lang="ru-RU" dirty="0">
                <a:solidFill>
                  <a:srgbClr val="002060"/>
                </a:solidFill>
              </a:rPr>
              <a:t>окружающей среды и предупреждение чрезвычайных ситуаций;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содействие </a:t>
            </a:r>
            <a:r>
              <a:rPr lang="ru-RU" dirty="0">
                <a:solidFill>
                  <a:srgbClr val="002060"/>
                </a:solidFill>
              </a:rPr>
              <a:t>реформированию промышленности;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развитие </a:t>
            </a:r>
            <a:r>
              <a:rPr lang="ru-RU" dirty="0">
                <a:solidFill>
                  <a:srgbClr val="002060"/>
                </a:solidFill>
              </a:rPr>
              <a:t>инфраструктуры транспорта, связи и обеспечение бесперебойной работы жилищно-коммунального хозяйства;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развитие </a:t>
            </a:r>
            <a:r>
              <a:rPr lang="ru-RU" dirty="0">
                <a:solidFill>
                  <a:srgbClr val="002060"/>
                </a:solidFill>
              </a:rPr>
              <a:t>межрегиональных и международных связей муниципального образования и т. п.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Для современного российского образования характерно рассогласование номенклатуры предоставляемых образовательных услуг и требований к качеству и содержанию образования со стороны рынка труда. Наиболее явно это выражено в </a:t>
            </a:r>
            <a:r>
              <a:rPr lang="ru-RU" dirty="0">
                <a:solidFill>
                  <a:srgbClr val="C00000"/>
                </a:solidFill>
              </a:rPr>
              <a:t>профессиональном и непрерывном образовании.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Начальное профессиональное образование </a:t>
            </a:r>
            <a:r>
              <a:rPr lang="ru-RU" dirty="0">
                <a:solidFill>
                  <a:srgbClr val="002060"/>
                </a:solidFill>
              </a:rPr>
              <a:t>продолжает оставаться наиболее проблемным. Попытки реформирования начального профессионального образования, нацеленные на усиление его социальной направленности, не дают пока должного эффекта.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Для средней профессиональной школы </a:t>
            </a:r>
            <a:r>
              <a:rPr lang="ru-RU" dirty="0">
                <a:solidFill>
                  <a:srgbClr val="002060"/>
                </a:solidFill>
              </a:rPr>
              <a:t>характерен ряд проблем, без преодоления которых будет серьезным образом затруднено ее инновационное развитие. Одной из проблем является противоречие между ростом потребности в специалистах и отсутствием ее объективного прогноза по отраслям экономики, нерациональным использованием специалистов со средним профессиональным образованием, низкой ценой труда молодого специалиста.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Государственный заказ на получение высшего образования пока не  учитывает потребности инновационной экономики и необходимость обучения в полнокомплектных студенческих группах за счет средств соответствующих бюджетов.</a:t>
            </a:r>
          </a:p>
          <a:p>
            <a:r>
              <a:rPr lang="ru-RU" dirty="0">
                <a:solidFill>
                  <a:srgbClr val="002060"/>
                </a:solidFill>
              </a:rPr>
              <a:t>Нуждаются в дальнейшем развитии межвузовская кооперация, обмен ресурсами, академическая мобильность студентов и преподавателей как в Российской Федерации, так и за рубежом.</a:t>
            </a:r>
          </a:p>
          <a:p>
            <a:r>
              <a:rPr lang="ru-RU" dirty="0">
                <a:solidFill>
                  <a:srgbClr val="002060"/>
                </a:solidFill>
              </a:rPr>
              <a:t>Характерными чертами дополнительного образования взрослых являются отраслевая разрозненность, отсутствие эффективных устойчивых прямых и обратных связей с производственной сферой и сферой потребления.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Актуальным, особенно в </a:t>
            </a:r>
            <a:r>
              <a:rPr lang="ru-RU" dirty="0">
                <a:solidFill>
                  <a:srgbClr val="C00000"/>
                </a:solidFill>
              </a:rPr>
              <a:t>дошкольном образовании</a:t>
            </a:r>
            <a:r>
              <a:rPr lang="ru-RU" dirty="0"/>
              <a:t>, </a:t>
            </a:r>
            <a:r>
              <a:rPr lang="ru-RU" dirty="0">
                <a:solidFill>
                  <a:srgbClr val="002060"/>
                </a:solidFill>
              </a:rPr>
              <a:t>остается  неравный доступ к качественному образованию, являющийся одним из факторов, усугубляющих складывающееся социальное неравенство.</a:t>
            </a:r>
          </a:p>
          <a:p>
            <a:r>
              <a:rPr lang="ru-RU" dirty="0">
                <a:solidFill>
                  <a:srgbClr val="002060"/>
                </a:solidFill>
              </a:rPr>
              <a:t>Результаты исследований (включая международные сравнительные исследования) свидетельствуют о наличии определенных проблем в достижении качест</a:t>
            </a:r>
            <a:r>
              <a:rPr lang="ru-RU" dirty="0"/>
              <a:t>ва </a:t>
            </a:r>
            <a:r>
              <a:rPr lang="ru-RU" dirty="0">
                <a:solidFill>
                  <a:srgbClr val="C00000"/>
                </a:solidFill>
              </a:rPr>
              <a:t>общего и дополнительного образования.</a:t>
            </a:r>
          </a:p>
          <a:p>
            <a:r>
              <a:rPr lang="ru-RU" dirty="0">
                <a:solidFill>
                  <a:srgbClr val="002060"/>
                </a:solidFill>
              </a:rPr>
              <a:t>Особого внимания требует ситуация, связанная с обеспечением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dirty="0">
                <a:solidFill>
                  <a:srgbClr val="002060"/>
                </a:solidFill>
              </a:rPr>
              <a:t>успешной </a:t>
            </a:r>
            <a:r>
              <a:rPr lang="ru-RU" dirty="0">
                <a:solidFill>
                  <a:srgbClr val="C00000"/>
                </a:solidFill>
              </a:rPr>
              <a:t>социализации детей </a:t>
            </a:r>
            <a:r>
              <a:rPr lang="ru-RU" dirty="0">
                <a:solidFill>
                  <a:srgbClr val="002060"/>
                </a:solidFill>
              </a:rPr>
              <a:t>с ограниченными возможностями здоровья, детей-инвалидов, детей, оставшихся без попечения родителей, а также находящихся в трудной жизненной ситуации.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В России не сформирована система целенаправленной работы с </a:t>
            </a:r>
            <a:r>
              <a:rPr lang="ru-RU" dirty="0">
                <a:solidFill>
                  <a:srgbClr val="C00000"/>
                </a:solidFill>
              </a:rPr>
              <a:t>одаренными детьми и талантливой </a:t>
            </a:r>
            <a:r>
              <a:rPr lang="ru-RU" dirty="0" smtClean="0">
                <a:solidFill>
                  <a:srgbClr val="C00000"/>
                </a:solidFill>
              </a:rPr>
              <a:t>молодежью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</a:rPr>
              <a:t>Стратегической </a:t>
            </a:r>
            <a:r>
              <a:rPr lang="ru-RU" dirty="0">
                <a:solidFill>
                  <a:srgbClr val="002060"/>
                </a:solidFill>
              </a:rPr>
              <a:t>целью государственной политики в области образования является повышение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гражданина.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Реализация </a:t>
            </a:r>
            <a:r>
              <a:rPr lang="ru-RU" dirty="0">
                <a:solidFill>
                  <a:srgbClr val="C00000"/>
                </a:solidFill>
              </a:rPr>
              <a:t>этой цели предполагает решение следующих приоритетных задач: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обеспечение инновационного характера базового образования;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модернизация институтов системы образования как инструментов социального развития;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создание современной системы непрерывного образования, подготовки и переподготовки профессиональных кадров;</a:t>
            </a:r>
          </a:p>
          <a:p>
            <a:pPr lvl="0"/>
            <a:r>
              <a:rPr lang="ru-RU" dirty="0">
                <a:solidFill>
                  <a:srgbClr val="002060"/>
                </a:solidFill>
              </a:rPr>
              <a:t>формирование механизмов оценки качества и </a:t>
            </a:r>
            <a:r>
              <a:rPr lang="ru-RU" dirty="0" err="1">
                <a:solidFill>
                  <a:srgbClr val="002060"/>
                </a:solidFill>
              </a:rPr>
              <a:t>востребованности</a:t>
            </a:r>
            <a:r>
              <a:rPr lang="ru-RU" dirty="0">
                <a:solidFill>
                  <a:srgbClr val="002060"/>
                </a:solidFill>
              </a:rPr>
              <a:t> образовательных услуг с участием потребителей, участие в международных сопоставительных исследованиях.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Существующие </a:t>
            </a:r>
            <a:r>
              <a:rPr lang="ru-RU" dirty="0">
                <a:solidFill>
                  <a:srgbClr val="002060"/>
                </a:solidFill>
              </a:rPr>
              <a:t>проблемы российского образования требуют комплексного решения. Это решение будет достигнуто с использованием программно-целевого метода (</a:t>
            </a:r>
            <a:r>
              <a:rPr lang="ru-RU" dirty="0" err="1">
                <a:solidFill>
                  <a:srgbClr val="002060"/>
                </a:solidFill>
              </a:rPr>
              <a:t>метода</a:t>
            </a:r>
            <a:r>
              <a:rPr lang="ru-RU" dirty="0">
                <a:solidFill>
                  <a:srgbClr val="002060"/>
                </a:solidFill>
              </a:rPr>
              <a:t> целевых программ</a:t>
            </a:r>
            <a:r>
              <a:rPr lang="ru-RU" dirty="0" smtClean="0">
                <a:solidFill>
                  <a:srgbClr val="002060"/>
                </a:solidFill>
              </a:rPr>
              <a:t>).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Этот </a:t>
            </a:r>
            <a:r>
              <a:rPr lang="ru-RU" dirty="0">
                <a:solidFill>
                  <a:srgbClr val="002060"/>
                </a:solidFill>
              </a:rPr>
              <a:t>метод обеспечивает единство четко структурированной и сформулированной содержательной части Программы с созданием и использованием финансовых и организационных механизмов ее реализации, а также контролем за промежуточными и конечными результатами выполнения Программы.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Программа</a:t>
            </a:r>
            <a:r>
              <a:rPr lang="ru-RU" dirty="0">
                <a:solidFill>
                  <a:srgbClr val="002060"/>
                </a:solidFill>
              </a:rPr>
              <a:t>, разработанная на основе программно-целевого метода, представляет собой комплекс различных мероприятий, направленных на  достижение конкретных целей и решение задач, стоящих перед </a:t>
            </a:r>
            <a:r>
              <a:rPr lang="ru-RU" dirty="0" smtClean="0">
                <a:solidFill>
                  <a:srgbClr val="002060"/>
                </a:solidFill>
              </a:rPr>
              <a:t>образованием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Муниципальные </a:t>
            </a:r>
            <a:r>
              <a:rPr lang="ru-RU" dirty="0">
                <a:solidFill>
                  <a:srgbClr val="002060"/>
                </a:solidFill>
              </a:rPr>
              <a:t>целевые программы представляют собой взаимоувязанные блоки таких мероприятий, позволяющие комплексно и системно решать отдельные проблемы социально-экономического развития муниципального образования.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Муниципальные </a:t>
            </a:r>
            <a:r>
              <a:rPr lang="ru-RU" dirty="0">
                <a:solidFill>
                  <a:srgbClr val="002060"/>
                </a:solidFill>
              </a:rPr>
              <a:t>целевые программы могут быть </a:t>
            </a:r>
            <a:r>
              <a:rPr lang="ru-RU" b="1" i="1" dirty="0">
                <a:solidFill>
                  <a:srgbClr val="002060"/>
                </a:solidFill>
              </a:rPr>
              <a:t>текущими и перспективными </a:t>
            </a:r>
            <a:r>
              <a:rPr lang="ru-RU" dirty="0">
                <a:solidFill>
                  <a:srgbClr val="002060"/>
                </a:solidFill>
              </a:rPr>
              <a:t>и входят составными частями в соответствующие планы.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Расходы </a:t>
            </a:r>
            <a:r>
              <a:rPr lang="ru-RU" dirty="0">
                <a:solidFill>
                  <a:srgbClr val="002060"/>
                </a:solidFill>
              </a:rPr>
              <a:t>на реализацию целевых программ формируют бюджет развития муниципального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Существует множество видов целевых программ, которые можно классифицировать по: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429156"/>
          </a:xfrm>
        </p:spPr>
        <p:txBody>
          <a:bodyPr>
            <a:normAutofit/>
          </a:bodyPr>
          <a:lstStyle/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статусу, </a:t>
            </a: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назначению, </a:t>
            </a: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срокам реализации,</a:t>
            </a: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 направленности, </a:t>
            </a:r>
            <a:endParaRPr lang="ru-RU" i="1" dirty="0">
              <a:solidFill>
                <a:srgbClr val="002060"/>
              </a:solidFill>
            </a:endParaRPr>
          </a:p>
          <a:p>
            <a:pPr fontAlgn="base"/>
            <a:r>
              <a:rPr lang="ru-RU" i="1" dirty="0" smtClean="0">
                <a:solidFill>
                  <a:srgbClr val="002060"/>
                </a:solidFill>
              </a:rPr>
              <a:t>механизмам реализации.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 статусу </a:t>
            </a:r>
            <a:r>
              <a:rPr lang="ru-RU" dirty="0" smtClean="0">
                <a:solidFill>
                  <a:srgbClr val="002060"/>
                </a:solidFill>
              </a:rPr>
              <a:t>целевые программы делятся на федеральные, межрегиональные, региональные и муниципальные. 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Широко известны такие крупные межрегиональные программы для федеральных округов, как «Сибирь», «Дальний Восток», «Юг России».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 назначению </a:t>
            </a:r>
            <a:r>
              <a:rPr lang="ru-RU" dirty="0">
                <a:solidFill>
                  <a:srgbClr val="002060"/>
                </a:solidFill>
              </a:rPr>
              <a:t>различают комплексные целевые программы, обеспечивающие социально-экономическое развитие страны, региона или муниципального образования, и проблемные целевые программы, обеспечивающие решение одной определенной проблемы. Среди муниципальных программ преобладают проблемные программы.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>
                <a:solidFill>
                  <a:srgbClr val="FF0000"/>
                </a:solidFill>
              </a:rPr>
              <a:t>По срокам </a:t>
            </a:r>
            <a:r>
              <a:rPr lang="ru-RU" dirty="0">
                <a:solidFill>
                  <a:srgbClr val="002060"/>
                </a:solidFill>
              </a:rPr>
              <a:t>реализации различают краткосрочные (1 год), среднесрочные (3-5 лет) и долгосрочные (10-15 лет) целевые программы. </a:t>
            </a:r>
            <a:endParaRPr lang="ru-RU" dirty="0" smtClean="0">
              <a:solidFill>
                <a:srgbClr val="002060"/>
              </a:solidFill>
            </a:endParaRPr>
          </a:p>
          <a:p>
            <a:pPr fontAlgn="base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Муниципальные </a:t>
            </a:r>
            <a:r>
              <a:rPr lang="ru-RU" dirty="0">
                <a:solidFill>
                  <a:srgbClr val="002060"/>
                </a:solidFill>
              </a:rPr>
              <a:t>целевые программы чаще всего бывают краткосрочными, входя в состав текущих планов, и реже </a:t>
            </a:r>
            <a:r>
              <a:rPr lang="ru-RU" dirty="0" smtClean="0">
                <a:solidFill>
                  <a:srgbClr val="002060"/>
                </a:solidFill>
              </a:rPr>
              <a:t>-среднесрочными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>
                <a:solidFill>
                  <a:srgbClr val="FF0000"/>
                </a:solidFill>
              </a:rPr>
              <a:t>По направленности </a:t>
            </a:r>
            <a:r>
              <a:rPr lang="ru-RU" dirty="0">
                <a:solidFill>
                  <a:srgbClr val="002060"/>
                </a:solidFill>
              </a:rPr>
              <a:t>решаемых проблем различают социальные, экологические, экономические, научно-технические, специальные и иные целевые программы.</a:t>
            </a:r>
          </a:p>
          <a:p>
            <a:pPr fontAlgn="base"/>
            <a:r>
              <a:rPr lang="ru-RU" dirty="0">
                <a:solidFill>
                  <a:srgbClr val="FF0000"/>
                </a:solidFill>
              </a:rPr>
              <a:t>По механизму реализации </a:t>
            </a:r>
            <a:r>
              <a:rPr lang="ru-RU" dirty="0">
                <a:solidFill>
                  <a:srgbClr val="002060"/>
                </a:solidFill>
              </a:rPr>
              <a:t>различают заказные целевые программы с заранее определенными исполнителями и конкурсные целевые программы, когда исполнители мероприятий определяются по конкурсу после утверждения программы и объемов ее финансирования.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Проблемы </a:t>
            </a:r>
            <a:r>
              <a:rPr lang="ru-RU" dirty="0">
                <a:solidFill>
                  <a:srgbClr val="002060"/>
                </a:solidFill>
              </a:rPr>
              <a:t>социально-экономического развития муниципальных образований могут решаться целевыми программами всех трех уровней: федеральными, региональными и муниципальными.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Поэтому </a:t>
            </a:r>
            <a:r>
              <a:rPr lang="ru-RU" dirty="0">
                <a:solidFill>
                  <a:srgbClr val="002060"/>
                </a:solidFill>
              </a:rPr>
              <a:t>органы местного самоуправления должны одинаково хорошо владеть технологией разработки, утверждения и реализации целевых программ, имеющих различный статус. Это важно еще и потому, что наиболее полно технология разработки, утверждения и реализации целевых программ разработана на федеральном уровне. На муниципальный уровень переносятся лишь ее отдельные положения, приспособленные к соответствующим условиям реализации.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ypresentation.ru/documents/c0b3be0c32dc4e1feb7da38a413fbe7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24981" cy="71437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C00000"/>
                </a:solidFill>
              </a:rPr>
              <a:t>Муниципальная целевая программа социально-экономического развития в общем случае должна включать следующие разделы: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solidFill>
                  <a:srgbClr val="002060"/>
                </a:solidFill>
              </a:rPr>
              <a:t>социально-экономическое </a:t>
            </a:r>
            <a:r>
              <a:rPr lang="ru-RU" dirty="0">
                <a:solidFill>
                  <a:srgbClr val="002060"/>
                </a:solidFill>
              </a:rPr>
              <a:t>положение и основные направления развития муниципального образования, обосновывающие необходимость осуществления данной программы;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цели</a:t>
            </a:r>
            <a:r>
              <a:rPr lang="ru-RU" dirty="0">
                <a:solidFill>
                  <a:srgbClr val="002060"/>
                </a:solidFill>
              </a:rPr>
              <a:t>, задачи, сроки и этапы реализации программы;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система </a:t>
            </a:r>
            <a:r>
              <a:rPr lang="ru-RU" dirty="0">
                <a:solidFill>
                  <a:srgbClr val="002060"/>
                </a:solidFill>
              </a:rPr>
              <a:t>программных мероприятий;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механизм </a:t>
            </a:r>
            <a:r>
              <a:rPr lang="ru-RU" dirty="0">
                <a:solidFill>
                  <a:srgbClr val="002060"/>
                </a:solidFill>
              </a:rPr>
              <a:t>реализации программы;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ресурсное обеспечение </a:t>
            </a:r>
            <a:r>
              <a:rPr lang="ru-RU" dirty="0">
                <a:solidFill>
                  <a:srgbClr val="002060"/>
                </a:solidFill>
              </a:rPr>
              <a:t>программы;</a:t>
            </a: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оценка </a:t>
            </a:r>
            <a:r>
              <a:rPr lang="ru-RU" dirty="0">
                <a:solidFill>
                  <a:srgbClr val="002060"/>
                </a:solidFill>
              </a:rPr>
              <a:t>эффективности программы;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организация </a:t>
            </a:r>
            <a:r>
              <a:rPr lang="ru-RU" dirty="0">
                <a:solidFill>
                  <a:srgbClr val="002060"/>
                </a:solidFill>
              </a:rPr>
              <a:t>управления программой и контроль за ходом ее реализации.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629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Региональные и муниципальные целевыепрограммы  развития образования </vt:lpstr>
      <vt:lpstr>Слайд 2</vt:lpstr>
      <vt:lpstr>Существует множество видов целевых программ, которые можно классифицировать по:</vt:lpstr>
      <vt:lpstr>Слайд 4</vt:lpstr>
      <vt:lpstr>Слайд 5</vt:lpstr>
      <vt:lpstr>Слайд 6</vt:lpstr>
      <vt:lpstr>Слайд 7</vt:lpstr>
      <vt:lpstr>Слайд 8</vt:lpstr>
      <vt:lpstr>Муниципальная целевая программа социально-экономического развития в общем случае должна включать следующие разделы: </vt:lpstr>
      <vt:lpstr>Проблемные муниципальные целевые программы могут разрабатываться по разным направлениям: 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Региональные и муниципальные целевые программы развития образования</dc:title>
  <dc:creator>Документы</dc:creator>
  <cp:lastModifiedBy>Документы</cp:lastModifiedBy>
  <cp:revision>7</cp:revision>
  <dcterms:created xsi:type="dcterms:W3CDTF">2016-11-13T15:56:19Z</dcterms:created>
  <dcterms:modified xsi:type="dcterms:W3CDTF">2016-11-13T16:55:34Z</dcterms:modified>
</cp:coreProperties>
</file>