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70" r:id="rId15"/>
    <p:sldId id="268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1BB3A-4B01-4135-8FAC-2593E59CC7F8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25F59-89CA-49C9-B819-F3D0F331A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и цвет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290"/>
            <a:ext cx="5072098" cy="50720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5103674"/>
            <a:ext cx="65972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общего у цветов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нашей темой?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71480"/>
            <a:ext cx="750099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/>
              <a:t>Основное свойство арифметического квадратного корня</a:t>
            </a:r>
            <a:r>
              <a:rPr lang="ru-RU" sz="3200" i="1" dirty="0"/>
              <a:t>.</a:t>
            </a:r>
            <a:endParaRPr lang="ru-RU" sz="3200" dirty="0"/>
          </a:p>
          <a:p>
            <a:endParaRPr lang="ru-RU" sz="3200" dirty="0" smtClean="0"/>
          </a:p>
          <a:p>
            <a:r>
              <a:rPr lang="ru-RU" sz="3200" dirty="0" smtClean="0"/>
              <a:t>Вычислить </a:t>
            </a:r>
            <a:r>
              <a:rPr lang="ru-RU" sz="3200" dirty="0"/>
              <a:t>значения следующих выражений</a:t>
            </a:r>
            <a:r>
              <a:rPr lang="ru-RU" sz="3200" dirty="0" smtClean="0"/>
              <a:t>:</a:t>
            </a:r>
          </a:p>
          <a:p>
            <a:endParaRPr lang="ru-RU" sz="3200" dirty="0"/>
          </a:p>
          <a:p>
            <a:r>
              <a:rPr lang="ru-RU" sz="3200" dirty="0"/>
              <a:t>(√4)</a:t>
            </a:r>
            <a:r>
              <a:rPr lang="ru-RU" sz="3200" baseline="30000" dirty="0"/>
              <a:t>2</a:t>
            </a:r>
            <a:r>
              <a:rPr lang="ru-RU" sz="3200" dirty="0"/>
              <a:t>;       (√16)</a:t>
            </a:r>
            <a:r>
              <a:rPr lang="ru-RU" sz="3200" baseline="30000" dirty="0"/>
              <a:t>2</a:t>
            </a:r>
            <a:r>
              <a:rPr lang="ru-RU" sz="3200" dirty="0"/>
              <a:t>;       (√0,81)</a:t>
            </a:r>
            <a:r>
              <a:rPr lang="ru-RU" sz="3200" baseline="30000" dirty="0"/>
              <a:t>2</a:t>
            </a:r>
            <a:r>
              <a:rPr lang="ru-RU" sz="3200" dirty="0"/>
              <a:t>;  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Вывод</a:t>
            </a:r>
            <a:r>
              <a:rPr lang="ru-RU" sz="3200" dirty="0"/>
              <a:t>:</a:t>
            </a:r>
          </a:p>
          <a:p>
            <a:r>
              <a:rPr lang="ru-RU" sz="3200" b="1" dirty="0"/>
              <a:t>               </a:t>
            </a:r>
            <a:r>
              <a:rPr lang="ru-RU" sz="3200" b="1" dirty="0" smtClean="0"/>
              <a:t> </a:t>
            </a:r>
            <a:r>
              <a:rPr lang="ru-RU" sz="4000" b="1" u="sng" dirty="0"/>
              <a:t>(</a:t>
            </a:r>
            <a:r>
              <a:rPr lang="ru-RU" sz="4000" b="1" u="sng" dirty="0" err="1"/>
              <a:t>√</a:t>
            </a:r>
            <a:r>
              <a:rPr lang="en-US" sz="4000" b="1" u="sng" dirty="0"/>
              <a:t>a</a:t>
            </a:r>
            <a:r>
              <a:rPr lang="ru-RU" sz="4000" b="1" u="sng" dirty="0"/>
              <a:t>)</a:t>
            </a:r>
            <a:r>
              <a:rPr lang="ru-RU" sz="4000" b="1" u="sng" baseline="30000" dirty="0"/>
              <a:t>2</a:t>
            </a:r>
            <a:r>
              <a:rPr lang="ru-RU" sz="4000" b="1" u="sng" dirty="0"/>
              <a:t>=</a:t>
            </a:r>
            <a:r>
              <a:rPr lang="en-US" sz="4000" b="1" u="sng" dirty="0"/>
              <a:t>a</a:t>
            </a:r>
            <a:r>
              <a:rPr lang="ru-RU" sz="4000" b="1" u="sng" dirty="0"/>
              <a:t>;       , если а≥0.</a:t>
            </a:r>
            <a:endParaRPr lang="ru-RU" sz="4000" dirty="0"/>
          </a:p>
          <a:p>
            <a:r>
              <a:rPr lang="ru-RU" sz="3200" b="1" dirty="0"/>
              <a:t> </a:t>
            </a:r>
            <a:endParaRPr lang="ru-RU" sz="3200" dirty="0"/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857488" y="5143512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785794"/>
            <a:ext cx="62865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/>
              <a:t>Найдите значение арифметического квадратного корня</a:t>
            </a:r>
            <a:r>
              <a:rPr lang="ru-RU" sz="3200" b="1" dirty="0" smtClean="0"/>
              <a:t>:</a:t>
            </a:r>
          </a:p>
          <a:p>
            <a:pPr lvl="0"/>
            <a:endParaRPr lang="ru-RU" sz="3200" b="1" dirty="0"/>
          </a:p>
          <a:p>
            <a:r>
              <a:rPr lang="ru-RU" sz="3200" b="1" dirty="0" err="1"/>
              <a:t>√</a:t>
            </a:r>
            <a:r>
              <a:rPr lang="en-US" sz="3200" b="1" dirty="0"/>
              <a:t>121</a:t>
            </a:r>
            <a:r>
              <a:rPr lang="ru-RU" sz="3200" b="1" dirty="0"/>
              <a:t>;   </a:t>
            </a:r>
            <a:endParaRPr lang="ru-RU" sz="3200" b="1" dirty="0" smtClean="0"/>
          </a:p>
          <a:p>
            <a:r>
              <a:rPr lang="ru-RU" sz="3200" b="1" dirty="0" smtClean="0"/>
              <a:t>          </a:t>
            </a:r>
            <a:r>
              <a:rPr lang="ru-RU" sz="3200" b="1" dirty="0" err="1" smtClean="0"/>
              <a:t>√</a:t>
            </a:r>
            <a:r>
              <a:rPr lang="en-US" sz="3200" b="1" dirty="0"/>
              <a:t>225</a:t>
            </a:r>
            <a:r>
              <a:rPr lang="ru-RU" sz="3200" b="1" dirty="0"/>
              <a:t>;    </a:t>
            </a:r>
            <a:endParaRPr lang="ru-RU" sz="3200" b="1" dirty="0" smtClean="0"/>
          </a:p>
          <a:p>
            <a:r>
              <a:rPr lang="ru-RU" sz="3200" b="1" dirty="0"/>
              <a:t> </a:t>
            </a:r>
            <a:r>
              <a:rPr lang="ru-RU" sz="3200" b="1" dirty="0" smtClean="0"/>
              <a:t>                     </a:t>
            </a:r>
            <a:r>
              <a:rPr lang="ru-RU" sz="3200" b="1" dirty="0" err="1"/>
              <a:t>√</a:t>
            </a:r>
            <a:r>
              <a:rPr lang="en-US" sz="3200" b="1" dirty="0"/>
              <a:t>0,</a:t>
            </a:r>
            <a:r>
              <a:rPr lang="ru-RU" sz="3200" b="1" dirty="0"/>
              <a:t>49;       </a:t>
            </a:r>
            <a:endParaRPr lang="ru-RU" sz="3200" b="1" dirty="0" smtClean="0"/>
          </a:p>
          <a:p>
            <a:r>
              <a:rPr lang="ru-RU" sz="3200" b="1" dirty="0"/>
              <a:t> </a:t>
            </a:r>
            <a:r>
              <a:rPr lang="ru-RU" sz="3200" b="1" dirty="0" smtClean="0"/>
              <a:t>                                  √</a:t>
            </a:r>
            <a:r>
              <a:rPr lang="ru-RU" sz="3200" b="1" dirty="0"/>
              <a:t>49</a:t>
            </a:r>
            <a:r>
              <a:rPr lang="en-US" sz="3200" b="1" dirty="0"/>
              <a:t>00</a:t>
            </a:r>
            <a:r>
              <a:rPr lang="ru-RU" sz="3200" b="1" dirty="0"/>
              <a:t>;       </a:t>
            </a:r>
            <a:r>
              <a:rPr lang="ru-RU" sz="3200" b="1" dirty="0" smtClean="0"/>
              <a:t>                                            </a:t>
            </a:r>
            <a:r>
              <a:rPr lang="ru-RU" sz="3200" b="1" dirty="0" err="1" smtClean="0"/>
              <a:t>√</a:t>
            </a:r>
            <a:r>
              <a:rPr lang="en-US" sz="3200" b="1" dirty="0"/>
              <a:t>10000</a:t>
            </a:r>
            <a:r>
              <a:rPr lang="ru-RU" sz="3200" b="1" dirty="0"/>
              <a:t>;       </a:t>
            </a: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357290" y="2857496"/>
            <a:ext cx="6429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285984" y="3357562"/>
            <a:ext cx="6429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357554" y="3857628"/>
            <a:ext cx="78581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72000" y="4357694"/>
            <a:ext cx="78581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357290" y="4786322"/>
            <a:ext cx="107157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714356"/>
            <a:ext cx="792961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dirty="0"/>
              <a:t>Найдите значение выражения</a:t>
            </a:r>
            <a:r>
              <a:rPr lang="ru-RU" sz="4000" dirty="0" smtClean="0"/>
              <a:t>:</a:t>
            </a:r>
          </a:p>
          <a:p>
            <a:pPr lvl="0"/>
            <a:endParaRPr lang="ru-RU" sz="4000" dirty="0"/>
          </a:p>
          <a:p>
            <a:r>
              <a:rPr lang="ru-RU" sz="4000" dirty="0" err="1"/>
              <a:t>√</a:t>
            </a:r>
            <a:r>
              <a:rPr lang="en-US" sz="4000" dirty="0"/>
              <a:t>121-</a:t>
            </a:r>
            <a:r>
              <a:rPr lang="ru-RU" sz="4000" dirty="0" err="1"/>
              <a:t>√</a:t>
            </a:r>
            <a:r>
              <a:rPr lang="en-US" sz="4000" dirty="0"/>
              <a:t>4</a:t>
            </a:r>
            <a:r>
              <a:rPr lang="ru-RU" sz="4000" dirty="0"/>
              <a:t>;     √0,25+√0,64;  </a:t>
            </a:r>
            <a:endParaRPr lang="ru-RU" sz="4000" dirty="0" smtClean="0"/>
          </a:p>
          <a:p>
            <a:endParaRPr lang="ru-RU" sz="4000" dirty="0"/>
          </a:p>
          <a:p>
            <a:r>
              <a:rPr lang="ru-RU" sz="4000" dirty="0" smtClean="0"/>
              <a:t>      </a:t>
            </a:r>
            <a:r>
              <a:rPr lang="ru-RU" sz="4000" dirty="0"/>
              <a:t>√400*√1,44+8;    √9-√0,36.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3714752"/>
            <a:ext cx="6572297" cy="250033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785786" y="214290"/>
            <a:ext cx="72152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600" dirty="0" smtClean="0"/>
              <a:t>Подготовка к ГИА. Работа в парах</a:t>
            </a:r>
          </a:p>
          <a:p>
            <a:endParaRPr lang="ru-RU" sz="3600" dirty="0" smtClean="0"/>
          </a:p>
          <a:p>
            <a:r>
              <a:rPr lang="ru-RU" sz="3600" dirty="0" smtClean="0"/>
              <a:t>Каждое </a:t>
            </a:r>
            <a:r>
              <a:rPr lang="ru-RU" sz="3600" dirty="0"/>
              <a:t>из </a:t>
            </a:r>
            <a:r>
              <a:rPr lang="ru-RU" sz="3600" dirty="0" smtClean="0"/>
              <a:t>чисел √27</a:t>
            </a:r>
            <a:r>
              <a:rPr lang="ru-RU" sz="3600" dirty="0"/>
              <a:t>,√13,√39 соотнесите с соответствующей ему точкой координатной прямой</a:t>
            </a:r>
            <a:r>
              <a:rPr lang="ru-RU" sz="3600" dirty="0" smtClean="0"/>
              <a:t>.</a:t>
            </a:r>
          </a:p>
          <a:p>
            <a:endParaRPr lang="ru-RU" sz="3600" dirty="0"/>
          </a:p>
          <a:p>
            <a:r>
              <a:rPr lang="ru-RU" sz="3600" dirty="0" smtClean="0"/>
              <a:t> </a:t>
            </a:r>
            <a:endParaRPr lang="ru-RU" sz="3600" dirty="0"/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071546"/>
            <a:ext cx="62151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Ответ:</a:t>
            </a:r>
          </a:p>
          <a:p>
            <a:endParaRPr lang="ru-RU" sz="3600" dirty="0" smtClean="0"/>
          </a:p>
          <a:p>
            <a:r>
              <a:rPr lang="ru-RU" sz="3600" dirty="0" smtClean="0"/>
              <a:t>√</a:t>
            </a:r>
            <a:r>
              <a:rPr lang="ru-RU" sz="3600" dirty="0"/>
              <a:t>27-</a:t>
            </a:r>
            <a:r>
              <a:rPr lang="en-US" sz="3600" dirty="0"/>
              <a:t>P</a:t>
            </a:r>
            <a:r>
              <a:rPr lang="ru-RU" sz="3600" dirty="0" smtClean="0"/>
              <a:t>,</a:t>
            </a:r>
          </a:p>
          <a:p>
            <a:endParaRPr lang="ru-RU" sz="3600" dirty="0" smtClean="0"/>
          </a:p>
          <a:p>
            <a:r>
              <a:rPr lang="en-US" sz="3600" dirty="0" smtClean="0"/>
              <a:t> </a:t>
            </a:r>
            <a:r>
              <a:rPr lang="en-US" sz="3600" dirty="0"/>
              <a:t>√</a:t>
            </a:r>
            <a:r>
              <a:rPr lang="ru-RU" sz="3600" dirty="0"/>
              <a:t>12-</a:t>
            </a:r>
            <a:r>
              <a:rPr lang="en-US" sz="3600" dirty="0"/>
              <a:t>M</a:t>
            </a:r>
            <a:r>
              <a:rPr lang="ru-RU" sz="3600" dirty="0" smtClean="0"/>
              <a:t>,</a:t>
            </a:r>
          </a:p>
          <a:p>
            <a:r>
              <a:rPr lang="en-US" sz="3600" dirty="0" smtClean="0"/>
              <a:t> </a:t>
            </a:r>
            <a:endParaRPr lang="ru-RU" sz="3600" dirty="0" smtClean="0"/>
          </a:p>
          <a:p>
            <a:r>
              <a:rPr lang="en-US" sz="3600" dirty="0" smtClean="0"/>
              <a:t>√</a:t>
            </a:r>
            <a:r>
              <a:rPr lang="ru-RU" sz="3600" dirty="0"/>
              <a:t>39-</a:t>
            </a:r>
            <a:r>
              <a:rPr lang="en-US" sz="3600" dirty="0"/>
              <a:t>Q</a:t>
            </a:r>
            <a:r>
              <a:rPr lang="ru-RU" sz="3600" dirty="0"/>
              <a:t>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357166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Тест с разноуровневыми заданиями 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00166" y="1928802"/>
            <a:ext cx="52864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/>
              <a:t> I</a:t>
            </a:r>
            <a:r>
              <a:rPr lang="ru-RU" sz="3200" b="1" dirty="0" smtClean="0"/>
              <a:t>  - </a:t>
            </a:r>
            <a:r>
              <a:rPr lang="en-US" sz="3200" b="1" dirty="0" smtClean="0"/>
              <a:t> </a:t>
            </a:r>
            <a:r>
              <a:rPr lang="ru-RU" sz="3200" b="1" dirty="0" smtClean="0"/>
              <a:t>1.В</a:t>
            </a:r>
            <a:r>
              <a:rPr lang="ru-RU" sz="3200" b="1" dirty="0" smtClean="0"/>
              <a:t>, 2.В, 3 Д, 4.А, 5 С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/>
              <a:t> </a:t>
            </a:r>
            <a:r>
              <a:rPr lang="en-US" sz="3200" b="1" dirty="0" smtClean="0"/>
              <a:t>II </a:t>
            </a:r>
            <a:r>
              <a:rPr lang="ru-RU" sz="3200" b="1" dirty="0" smtClean="0"/>
              <a:t>-  1.Д, 2. Д, 3. А, 4. С,5. А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/>
              <a:t>III </a:t>
            </a:r>
            <a:r>
              <a:rPr lang="ru-RU" sz="3200" b="1" dirty="0" smtClean="0"/>
              <a:t>-   </a:t>
            </a:r>
            <a:r>
              <a:rPr lang="ru-RU" sz="3200" b="1" dirty="0" smtClean="0"/>
              <a:t>1.С, 2. В, 3. В, 4. С, 5. Д</a:t>
            </a:r>
          </a:p>
          <a:p>
            <a:r>
              <a:rPr lang="kk-KZ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000108"/>
            <a:ext cx="55721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/>
              <a:t>Дополнительное задание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/>
              <a:t>Работа с учебником, у доски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/>
              <a:t>№ 310(1,3,5), 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/>
              <a:t>№ 311(1,3,5)</a:t>
            </a:r>
            <a:endParaRPr lang="ru-RU" sz="32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00108"/>
            <a:ext cx="850112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/>
              <a:t>Домашнее задание.  § 20, № 309-312(2, 4, 6)</a:t>
            </a:r>
            <a:endParaRPr lang="ru-RU" sz="2800" dirty="0"/>
          </a:p>
          <a:p>
            <a:r>
              <a:rPr lang="ru-RU" b="1" dirty="0"/>
              <a:t> </a:t>
            </a:r>
            <a:r>
              <a:rPr lang="ru-RU" sz="2800" b="1" dirty="0" smtClean="0"/>
              <a:t>Подведение итогов</a:t>
            </a:r>
            <a:endParaRPr lang="ru-RU" sz="2800" dirty="0"/>
          </a:p>
          <a:p>
            <a:pPr lvl="0"/>
            <a:endParaRPr lang="ru-RU" sz="2800" dirty="0" smtClean="0"/>
          </a:p>
          <a:p>
            <a:pPr lvl="0"/>
            <a:r>
              <a:rPr lang="ru-RU" sz="3200" dirty="0" smtClean="0"/>
              <a:t>Какова </a:t>
            </a:r>
            <a:r>
              <a:rPr lang="ru-RU" sz="3200" dirty="0"/>
              <a:t>связь темы нашего урока с цветком? </a:t>
            </a:r>
          </a:p>
          <a:p>
            <a:pPr lvl="0"/>
            <a:r>
              <a:rPr lang="ru-RU" sz="3200" dirty="0"/>
              <a:t>Что называется квадратным корнем из числа а?</a:t>
            </a:r>
          </a:p>
          <a:p>
            <a:pPr lvl="0"/>
            <a:r>
              <a:rPr lang="ru-RU" sz="3200" dirty="0"/>
              <a:t>Сколько квадратных корней может быть из числа а?</a:t>
            </a:r>
          </a:p>
          <a:p>
            <a:pPr lvl="0"/>
            <a:r>
              <a:rPr lang="ru-RU" sz="3200" dirty="0"/>
              <a:t>Что такое арифметический квадратный корень из числа а?</a:t>
            </a:r>
          </a:p>
          <a:p>
            <a:pPr lvl="0"/>
            <a:r>
              <a:rPr lang="ru-RU" sz="3200" dirty="0"/>
              <a:t>Имеет ли смысл запись  √-9? Почему?</a:t>
            </a:r>
          </a:p>
          <a:p>
            <a:r>
              <a:rPr lang="ru-RU" sz="2800" dirty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857364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Девиз нашего урока:         «Зри в корень»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1500174"/>
            <a:ext cx="61528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Арифметический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квадратный корень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8581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Вычислите</a:t>
            </a:r>
            <a:r>
              <a:rPr lang="ru-RU" sz="4800" b="1" dirty="0"/>
              <a:t>:</a:t>
            </a:r>
          </a:p>
          <a:p>
            <a:r>
              <a:rPr lang="ru-RU" sz="4800" b="1" dirty="0"/>
              <a:t>7</a:t>
            </a:r>
            <a:r>
              <a:rPr lang="ru-RU" sz="4800" b="1" baseline="30000" dirty="0"/>
              <a:t>2</a:t>
            </a:r>
            <a:r>
              <a:rPr lang="ru-RU" sz="4800" b="1" dirty="0"/>
              <a:t>;  </a:t>
            </a:r>
            <a:endParaRPr lang="ru-RU" sz="4800" b="1" dirty="0" smtClean="0"/>
          </a:p>
          <a:p>
            <a:r>
              <a:rPr lang="ru-RU" sz="4800" b="1" dirty="0" smtClean="0"/>
              <a:t>          0,5</a:t>
            </a:r>
            <a:r>
              <a:rPr lang="ru-RU" sz="4800" b="1" baseline="30000" dirty="0" smtClean="0"/>
              <a:t>2</a:t>
            </a:r>
            <a:r>
              <a:rPr lang="ru-RU" sz="4800" b="1" dirty="0"/>
              <a:t>; </a:t>
            </a:r>
            <a:endParaRPr lang="ru-RU" sz="4800" b="1" dirty="0" smtClean="0"/>
          </a:p>
          <a:p>
            <a:r>
              <a:rPr lang="ru-RU" sz="4800" b="1" dirty="0" smtClean="0"/>
              <a:t>                    1,6</a:t>
            </a:r>
            <a:r>
              <a:rPr lang="ru-RU" sz="4800" b="1" baseline="30000" dirty="0" smtClean="0"/>
              <a:t>2</a:t>
            </a:r>
            <a:r>
              <a:rPr lang="ru-RU" sz="4800" b="1" dirty="0"/>
              <a:t>;  </a:t>
            </a:r>
            <a:endParaRPr lang="ru-RU" sz="4800" b="1" dirty="0" smtClean="0"/>
          </a:p>
          <a:p>
            <a:r>
              <a:rPr lang="ru-RU" sz="4800" b="1" dirty="0" smtClean="0"/>
              <a:t>                              </a:t>
            </a:r>
            <a:r>
              <a:rPr lang="ru-RU" sz="4800" b="1" dirty="0"/>
              <a:t>(-17)</a:t>
            </a:r>
            <a:r>
              <a:rPr lang="ru-RU" sz="4800" b="1" baseline="30000" dirty="0"/>
              <a:t>2</a:t>
            </a:r>
            <a:r>
              <a:rPr lang="ru-RU" sz="4800" b="1" dirty="0"/>
              <a:t>; </a:t>
            </a:r>
            <a:endParaRPr lang="ru-RU" sz="4800" b="1" dirty="0" smtClean="0"/>
          </a:p>
          <a:p>
            <a:r>
              <a:rPr lang="ru-RU" sz="4800" b="1" dirty="0" smtClean="0"/>
              <a:t>                                            20</a:t>
            </a:r>
            <a:r>
              <a:rPr lang="ru-RU" sz="4800" b="1" baseline="30000" dirty="0" smtClean="0"/>
              <a:t>2</a:t>
            </a:r>
            <a:r>
              <a:rPr lang="ru-RU" sz="4800" b="1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74295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Площадь </a:t>
            </a:r>
            <a:r>
              <a:rPr lang="ru-RU" sz="4000" dirty="0"/>
              <a:t>квадрата равна 64 см</a:t>
            </a:r>
            <a:r>
              <a:rPr lang="ru-RU" sz="4000" baseline="30000" dirty="0"/>
              <a:t>2</a:t>
            </a:r>
            <a:r>
              <a:rPr lang="ru-RU" sz="4000" dirty="0"/>
              <a:t>. Чему равна длина стороны этого квадрата?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643182"/>
            <a:ext cx="2214578" cy="242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43042" y="5143512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7224" y="3286124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</a:t>
            </a:r>
            <a:r>
              <a:rPr lang="ru-RU" sz="3200" dirty="0" smtClean="0"/>
              <a:t> = 64 см</a:t>
            </a:r>
            <a:r>
              <a:rPr lang="ru-RU" sz="3200" baseline="30000" dirty="0" smtClean="0"/>
              <a:t>2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2214554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х</a:t>
            </a:r>
            <a:r>
              <a:rPr lang="ru-RU" sz="4000" b="1" dirty="0" smtClean="0"/>
              <a:t>² = 64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86116" y="3071810"/>
            <a:ext cx="507209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Числа, квадраты которых равны 64, называют квадратными корнями из числа 64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 smtClean="0"/>
              <a:t>Обозначают квадратный корень -  </a:t>
            </a:r>
            <a:r>
              <a:rPr lang="ru-RU" sz="2800" dirty="0" err="1" smtClean="0"/>
              <a:t>√</a:t>
            </a:r>
            <a:r>
              <a:rPr lang="ru-RU" sz="2800" dirty="0" smtClean="0"/>
              <a:t> </a:t>
            </a:r>
            <a:endParaRPr lang="ru-RU" sz="2800" dirty="0"/>
          </a:p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929190" y="5357826"/>
            <a:ext cx="2143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77153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/>
              <a:t>Задание. </a:t>
            </a:r>
            <a:endParaRPr lang="ru-RU" sz="3600" i="1" dirty="0" smtClean="0"/>
          </a:p>
          <a:p>
            <a:r>
              <a:rPr lang="ru-RU" sz="3600" i="1" dirty="0" smtClean="0"/>
              <a:t> </a:t>
            </a:r>
          </a:p>
          <a:p>
            <a:r>
              <a:rPr lang="ru-RU" sz="3600" dirty="0" smtClean="0"/>
              <a:t>Вместо </a:t>
            </a:r>
            <a:r>
              <a:rPr lang="en-US" sz="3600" dirty="0"/>
              <a:t>X  </a:t>
            </a:r>
            <a:r>
              <a:rPr lang="ru-RU" sz="3600" dirty="0"/>
              <a:t>поставьте числа так, чтобы равенства были верными</a:t>
            </a:r>
            <a:r>
              <a:rPr lang="ru-RU" sz="3600" dirty="0" smtClean="0"/>
              <a:t>:</a:t>
            </a:r>
          </a:p>
          <a:p>
            <a:endParaRPr lang="ru-RU" sz="3600" dirty="0"/>
          </a:p>
          <a:p>
            <a:r>
              <a:rPr lang="ru-RU" sz="3600" dirty="0"/>
              <a:t>‪</a:t>
            </a:r>
            <a:r>
              <a:rPr lang="en-US" sz="3600" dirty="0"/>
              <a:t>X</a:t>
            </a:r>
            <a:r>
              <a:rPr lang="ru-RU" sz="3600" dirty="0"/>
              <a:t>²=16         </a:t>
            </a:r>
            <a:r>
              <a:rPr lang="en-US" sz="3600" dirty="0"/>
              <a:t>X</a:t>
            </a:r>
            <a:r>
              <a:rPr lang="ru-RU" sz="3600" dirty="0"/>
              <a:t> ‪²=0,25         </a:t>
            </a:r>
            <a:r>
              <a:rPr lang="en-US" sz="3600" dirty="0"/>
              <a:t>X</a:t>
            </a:r>
            <a:r>
              <a:rPr lang="ru-RU" sz="3600" dirty="0"/>
              <a:t> ‪</a:t>
            </a:r>
            <a:r>
              <a:rPr lang="ru-RU" sz="3600" dirty="0" smtClean="0"/>
              <a:t>²=100</a:t>
            </a:r>
          </a:p>
          <a:p>
            <a:endParaRPr lang="ru-RU" sz="3600" dirty="0"/>
          </a:p>
          <a:p>
            <a:r>
              <a:rPr lang="ru-RU" sz="3600" dirty="0"/>
              <a:t>Решение записать с помощью знака </a:t>
            </a:r>
            <a:r>
              <a:rPr lang="ru-RU" sz="3600" dirty="0" err="1" smtClean="0"/>
              <a:t>√</a:t>
            </a:r>
            <a:endParaRPr lang="ru-RU" sz="3600" dirty="0"/>
          </a:p>
          <a:p>
            <a:endParaRPr lang="ru-RU" sz="36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143900" y="4429132"/>
            <a:ext cx="2143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71480"/>
            <a:ext cx="76438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/>
              <a:t>Определение. </a:t>
            </a:r>
            <a:r>
              <a:rPr lang="ru-RU" sz="3600" i="1" dirty="0"/>
              <a:t>Квадратным корнем из числа а называют число, квадрат которого равен а.</a:t>
            </a:r>
            <a:endParaRPr lang="ru-RU" sz="3600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2571744"/>
            <a:ext cx="792961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Выяснить</a:t>
            </a:r>
            <a:r>
              <a:rPr lang="ru-RU" sz="3200" b="1" dirty="0"/>
              <a:t>, является ли число </a:t>
            </a:r>
            <a:r>
              <a:rPr lang="ru-RU" sz="3200" b="1" dirty="0" err="1"/>
              <a:t>n</a:t>
            </a:r>
            <a:r>
              <a:rPr lang="ru-RU" sz="3200" b="1" dirty="0"/>
              <a:t> квадратным корнем из числа </a:t>
            </a:r>
            <a:r>
              <a:rPr lang="ru-RU" sz="3200" b="1" dirty="0" err="1"/>
              <a:t>m</a:t>
            </a:r>
            <a:r>
              <a:rPr lang="ru-RU" sz="3200" b="1" dirty="0"/>
              <a:t>, если</a:t>
            </a:r>
            <a:r>
              <a:rPr lang="ru-RU" sz="3200" b="1" dirty="0" smtClean="0"/>
              <a:t>:</a:t>
            </a:r>
          </a:p>
          <a:p>
            <a:endParaRPr lang="ru-RU" sz="3200" b="1" dirty="0"/>
          </a:p>
          <a:p>
            <a:r>
              <a:rPr lang="ru-RU" sz="3200" dirty="0"/>
              <a:t>а) n=5, m=25;                          в) n=0,3, m=0,9;</a:t>
            </a:r>
          </a:p>
          <a:p>
            <a:r>
              <a:rPr lang="ru-RU" sz="3200" dirty="0"/>
              <a:t>б) </a:t>
            </a:r>
            <a:r>
              <a:rPr lang="ru-RU" sz="3200" dirty="0" err="1"/>
              <a:t>n=</a:t>
            </a:r>
            <a:r>
              <a:rPr lang="ru-RU" sz="3200" dirty="0"/>
              <a:t> - 7, m=49;                       г) n=6, </a:t>
            </a:r>
            <a:r>
              <a:rPr lang="ru-RU" sz="3200" dirty="0" err="1"/>
              <a:t>m=</a:t>
            </a:r>
            <a:r>
              <a:rPr lang="ru-RU" sz="3200" dirty="0"/>
              <a:t> - 36.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28604"/>
            <a:ext cx="821537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Число 8 — неотрицательный корень уравнения х²=64 — называют арифметическим квадратным корнем из 64. </a:t>
            </a:r>
            <a:endParaRPr lang="ru-RU" sz="3200" dirty="0" smtClean="0"/>
          </a:p>
          <a:p>
            <a:endParaRPr lang="ru-RU" sz="3200" dirty="0"/>
          </a:p>
          <a:p>
            <a:r>
              <a:rPr lang="ru-RU" sz="3200" b="1" i="1" dirty="0" smtClean="0"/>
              <a:t> </a:t>
            </a:r>
            <a:r>
              <a:rPr lang="ru-RU" sz="3200" b="1" i="1" u="sng" dirty="0"/>
              <a:t>Определение.</a:t>
            </a:r>
            <a:r>
              <a:rPr lang="ru-RU" sz="3200" b="1" i="1" dirty="0"/>
              <a:t> </a:t>
            </a:r>
            <a:endParaRPr lang="ru-RU" sz="3200" b="1" i="1" dirty="0" smtClean="0"/>
          </a:p>
          <a:p>
            <a:r>
              <a:rPr lang="ru-RU" sz="3200" b="1" i="1" dirty="0" smtClean="0"/>
              <a:t>Арифметическим </a:t>
            </a:r>
            <a:r>
              <a:rPr lang="ru-RU" sz="3200" b="1" i="1" dirty="0"/>
              <a:t>квадратным корнем из числа а называется неотрицательное </a:t>
            </a:r>
            <a:r>
              <a:rPr lang="ru-RU" sz="3200" b="1" i="1" dirty="0" smtClean="0"/>
              <a:t>число </a:t>
            </a:r>
            <a:r>
              <a:rPr lang="en-US" sz="3200" b="1" i="1" dirty="0" smtClean="0"/>
              <a:t>b</a:t>
            </a:r>
            <a:r>
              <a:rPr lang="ru-RU" sz="3200" b="1" i="1" dirty="0" smtClean="0"/>
              <a:t>, </a:t>
            </a:r>
            <a:r>
              <a:rPr lang="ru-RU" sz="3200" b="1" i="1" dirty="0"/>
              <a:t>квадрат которого равен а</a:t>
            </a:r>
            <a:r>
              <a:rPr lang="ru-RU" sz="3200" b="1" i="1" dirty="0" smtClean="0"/>
              <a:t>.</a:t>
            </a:r>
            <a:endParaRPr lang="en-US" sz="3200" b="1" i="1" dirty="0" smtClean="0"/>
          </a:p>
          <a:p>
            <a:endParaRPr lang="ru-RU" sz="3200" b="1" i="1" dirty="0" smtClean="0"/>
          </a:p>
          <a:p>
            <a:r>
              <a:rPr lang="ru-RU" sz="3200" b="1" i="1" dirty="0"/>
              <a:t> </a:t>
            </a:r>
            <a:r>
              <a:rPr lang="ru-RU" sz="3200" b="1" i="1" dirty="0" smtClean="0"/>
              <a:t>    </a:t>
            </a:r>
            <a:r>
              <a:rPr lang="en-US" sz="3200" b="1" i="1" dirty="0" smtClean="0"/>
              <a:t>                  </a:t>
            </a:r>
            <a:r>
              <a:rPr lang="ru-RU" sz="3200" b="1" i="1" dirty="0" smtClean="0"/>
              <a:t>  </a:t>
            </a:r>
            <a:r>
              <a:rPr lang="en-US" sz="3200" b="1" i="1" dirty="0" smtClean="0"/>
              <a:t>        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√а</a:t>
            </a:r>
            <a:r>
              <a:rPr lang="ru-RU" sz="3200" b="1" i="1" dirty="0" smtClean="0"/>
              <a:t>   </a:t>
            </a:r>
            <a:r>
              <a:rPr lang="en-US" sz="3200" b="1" i="1" dirty="0" smtClean="0"/>
              <a:t>= b,  b² = a,  a ≥ 0</a:t>
            </a:r>
          </a:p>
          <a:p>
            <a:endParaRPr lang="ru-RU" sz="3200" b="1" i="1" dirty="0" smtClean="0"/>
          </a:p>
          <a:p>
            <a:r>
              <a:rPr lang="ru-RU" sz="3200" b="1" i="1" dirty="0"/>
              <a:t>а</a:t>
            </a:r>
            <a:r>
              <a:rPr lang="ru-RU" sz="3200" b="1" i="1" dirty="0" smtClean="0"/>
              <a:t> -  подкоренное выражение </a:t>
            </a:r>
            <a:endParaRPr lang="ru-RU" sz="3200" b="1" dirty="0"/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643306" y="4929198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14393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i="1" dirty="0"/>
              <a:t>Историческая справка.</a:t>
            </a:r>
            <a:endParaRPr lang="ru-RU" sz="2800" dirty="0"/>
          </a:p>
          <a:p>
            <a:r>
              <a:rPr lang="ru-RU" sz="2800" dirty="0" smtClean="0"/>
              <a:t> </a:t>
            </a:r>
            <a:r>
              <a:rPr lang="ru-RU" sz="2800" dirty="0"/>
              <a:t>Уравнения вида </a:t>
            </a:r>
            <a:r>
              <a:rPr lang="ru-RU" sz="2800" dirty="0" err="1"/>
              <a:t>х²=а</a:t>
            </a:r>
            <a:r>
              <a:rPr lang="ru-RU" sz="2800" dirty="0"/>
              <a:t> исторически были первыми сложными уравнениями, и их решения были названы корнями по метафоре, что из стороны квадрата, как из корня, вырастает сам квадрат. В дальнейшем термин «корень» стал употребляться и для произвольных уравнений.</a:t>
            </a:r>
          </a:p>
          <a:p>
            <a:r>
              <a:rPr lang="ru-RU" sz="2800" dirty="0"/>
              <a:t>     Название «радикал» тоже связано с термином «корень»: по-латыни  «корень» — </a:t>
            </a:r>
            <a:r>
              <a:rPr lang="ru-RU" sz="2800" dirty="0" err="1"/>
              <a:t>radix</a:t>
            </a:r>
            <a:r>
              <a:rPr lang="ru-RU" sz="2800" dirty="0"/>
              <a:t> (он же редис — корнеплод). Также слово «радикальный» в русском языке является синонимом слова «коренной». Происхождение же символа </a:t>
            </a:r>
            <a:r>
              <a:rPr lang="ru-RU" sz="2800" dirty="0" err="1"/>
              <a:t>√</a:t>
            </a:r>
            <a:r>
              <a:rPr lang="ru-RU" sz="2800" dirty="0"/>
              <a:t> связывают с написанием латинской буквы </a:t>
            </a:r>
            <a:r>
              <a:rPr lang="ru-RU" sz="2800" dirty="0" err="1"/>
              <a:t>r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530</Words>
  <Application>Microsoft Office PowerPoint</Application>
  <PresentationFormat>Экран (4:3)</PresentationFormat>
  <Paragraphs>93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15</cp:revision>
  <dcterms:created xsi:type="dcterms:W3CDTF">2016-11-21T18:58:05Z</dcterms:created>
  <dcterms:modified xsi:type="dcterms:W3CDTF">2016-11-22T17:33:53Z</dcterms:modified>
</cp:coreProperties>
</file>