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306" r:id="rId2"/>
    <p:sldId id="257" r:id="rId3"/>
    <p:sldId id="280" r:id="rId4"/>
    <p:sldId id="260" r:id="rId5"/>
    <p:sldId id="261" r:id="rId6"/>
    <p:sldId id="258" r:id="rId7"/>
    <p:sldId id="259" r:id="rId8"/>
    <p:sldId id="262" r:id="rId9"/>
    <p:sldId id="263" r:id="rId10"/>
    <p:sldId id="264" r:id="rId11"/>
    <p:sldId id="268" r:id="rId12"/>
    <p:sldId id="330" r:id="rId13"/>
    <p:sldId id="276" r:id="rId14"/>
    <p:sldId id="270" r:id="rId15"/>
    <p:sldId id="282" r:id="rId16"/>
    <p:sldId id="272" r:id="rId17"/>
    <p:sldId id="274" r:id="rId18"/>
    <p:sldId id="286" r:id="rId19"/>
    <p:sldId id="289" r:id="rId20"/>
    <p:sldId id="292" r:id="rId21"/>
    <p:sldId id="267" r:id="rId22"/>
    <p:sldId id="297" r:id="rId23"/>
    <p:sldId id="271" r:id="rId24"/>
    <p:sldId id="307" r:id="rId25"/>
    <p:sldId id="310" r:id="rId26"/>
    <p:sldId id="311" r:id="rId27"/>
    <p:sldId id="308" r:id="rId28"/>
    <p:sldId id="312" r:id="rId29"/>
    <p:sldId id="313" r:id="rId30"/>
    <p:sldId id="314" r:id="rId31"/>
    <p:sldId id="315" r:id="rId32"/>
    <p:sldId id="319" r:id="rId33"/>
    <p:sldId id="318" r:id="rId34"/>
    <p:sldId id="323" r:id="rId35"/>
    <p:sldId id="321" r:id="rId36"/>
    <p:sldId id="322" r:id="rId37"/>
    <p:sldId id="320" r:id="rId38"/>
    <p:sldId id="324" r:id="rId39"/>
    <p:sldId id="333" r:id="rId40"/>
    <p:sldId id="334" r:id="rId41"/>
    <p:sldId id="332" r:id="rId42"/>
    <p:sldId id="331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74CA72-8F12-49F6-8778-8D814FB16CD9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B9BE65-5817-48E4-97CE-5FFD99436F5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</a:rPr>
            <a:t>Говорящая</a:t>
          </a:r>
          <a:r>
            <a:rPr lang="ru-RU" dirty="0" smtClean="0"/>
            <a:t> </a:t>
          </a:r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</a:rPr>
            <a:t>дорога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5A9FB33-F712-4038-A72B-3443826E8186}" type="parTrans" cxnId="{FEA7E335-05A5-4A19-862A-6912B3256888}">
      <dgm:prSet/>
      <dgm:spPr/>
      <dgm:t>
        <a:bodyPr/>
        <a:lstStyle/>
        <a:p>
          <a:endParaRPr lang="ru-RU"/>
        </a:p>
      </dgm:t>
    </dgm:pt>
    <dgm:pt modelId="{7013655C-D8DB-4E58-9429-BACEA3073981}" type="sibTrans" cxnId="{FEA7E335-05A5-4A19-862A-6912B3256888}">
      <dgm:prSet/>
      <dgm:spPr/>
      <dgm:t>
        <a:bodyPr/>
        <a:lstStyle/>
        <a:p>
          <a:endParaRPr lang="ru-RU"/>
        </a:p>
      </dgm:t>
    </dgm:pt>
    <dgm:pt modelId="{0F67B42D-89DF-4924-823D-48E6FC96D729}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</a:rPr>
            <a:t>Дорожная азбука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476DEA3-9F33-4C01-A39F-C0DFFBC87C08}" type="parTrans" cxnId="{3C43FA23-95ED-487D-8E33-4AF246B38D75}">
      <dgm:prSet/>
      <dgm:spPr/>
      <dgm:t>
        <a:bodyPr/>
        <a:lstStyle/>
        <a:p>
          <a:endParaRPr lang="ru-RU"/>
        </a:p>
      </dgm:t>
    </dgm:pt>
    <dgm:pt modelId="{A0EAC999-B4D5-4822-A5EF-C38A3825CA08}" type="sibTrans" cxnId="{3C43FA23-95ED-487D-8E33-4AF246B38D75}">
      <dgm:prSet/>
      <dgm:spPr/>
      <dgm:t>
        <a:bodyPr/>
        <a:lstStyle/>
        <a:p>
          <a:endParaRPr lang="ru-RU"/>
        </a:p>
      </dgm:t>
    </dgm:pt>
    <dgm:pt modelId="{A0CC3EE5-D497-43C0-870D-49E42EA3720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</a:rPr>
            <a:t>Проспект знаний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D8108AC-14A2-45EC-8B87-8ADE58C50504}" type="parTrans" cxnId="{39BB4EA9-29D2-4643-9E8C-80CCC9E2E14B}">
      <dgm:prSet/>
      <dgm:spPr/>
      <dgm:t>
        <a:bodyPr/>
        <a:lstStyle/>
        <a:p>
          <a:endParaRPr lang="ru-RU"/>
        </a:p>
      </dgm:t>
    </dgm:pt>
    <dgm:pt modelId="{8C03D208-FC55-4587-8A8F-87C9D7B376E5}" type="sibTrans" cxnId="{39BB4EA9-29D2-4643-9E8C-80CCC9E2E14B}">
      <dgm:prSet/>
      <dgm:spPr/>
      <dgm:t>
        <a:bodyPr/>
        <a:lstStyle/>
        <a:p>
          <a:endParaRPr lang="ru-RU"/>
        </a:p>
      </dgm:t>
    </dgm:pt>
    <dgm:pt modelId="{553EA4CA-5EED-441B-8C15-7B2C8885D46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85000"/>
                  <a:lumOff val="15000"/>
                </a:schemeClr>
              </a:solidFill>
            </a:rPr>
            <a:t>Знаки дорожные</a:t>
          </a:r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43387B0-58E1-476E-8645-7205ED766CF3}" type="parTrans" cxnId="{7BC6BFE5-FB97-46E0-B55F-FBAA01BB5B2F}">
      <dgm:prSet/>
      <dgm:spPr/>
      <dgm:t>
        <a:bodyPr/>
        <a:lstStyle/>
        <a:p>
          <a:endParaRPr lang="ru-RU"/>
        </a:p>
      </dgm:t>
    </dgm:pt>
    <dgm:pt modelId="{B7754CE9-3118-46C6-AA2F-66407C885EBA}" type="sibTrans" cxnId="{7BC6BFE5-FB97-46E0-B55F-FBAA01BB5B2F}">
      <dgm:prSet/>
      <dgm:spPr/>
      <dgm:t>
        <a:bodyPr/>
        <a:lstStyle/>
        <a:p>
          <a:endParaRPr lang="ru-RU"/>
        </a:p>
      </dgm:t>
    </dgm:pt>
    <dgm:pt modelId="{9C31A58B-B4A0-40E1-A093-E72CD1D23A0B}" type="pres">
      <dgm:prSet presAssocID="{DC74CA72-8F12-49F6-8778-8D814FB16CD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90437B-2CBB-447B-BD3F-DC2CB2AC5DDA}" type="pres">
      <dgm:prSet presAssocID="{DC74CA72-8F12-49F6-8778-8D814FB16CD9}" presName="diamond" presStyleLbl="bgShp" presStyleIdx="0" presStyleCnt="1" custScaleX="150000" custLinFactNeighborX="-2500" custLinFactNeighborY="1250"/>
      <dgm:spPr/>
    </dgm:pt>
    <dgm:pt modelId="{19BD8DD0-025A-46E2-A969-663EE4FBEC5C}" type="pres">
      <dgm:prSet presAssocID="{DC74CA72-8F12-49F6-8778-8D814FB16CD9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3B57F-A0B4-4F8E-85BC-B9C16771DCE8}" type="pres">
      <dgm:prSet presAssocID="{DC74CA72-8F12-49F6-8778-8D814FB16CD9}" presName="quad2" presStyleLbl="node1" presStyleIdx="1" presStyleCnt="4" custLinFactNeighborX="5769" custLinFactNeighborY="28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C8124-8E6C-4DD2-B8B2-F087CFD72985}" type="pres">
      <dgm:prSet presAssocID="{DC74CA72-8F12-49F6-8778-8D814FB16CD9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1B334-6FC4-48AF-890C-5981D4B6D552}" type="pres">
      <dgm:prSet presAssocID="{DC74CA72-8F12-49F6-8778-8D814FB16CD9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43FA23-95ED-487D-8E33-4AF246B38D75}" srcId="{DC74CA72-8F12-49F6-8778-8D814FB16CD9}" destId="{0F67B42D-89DF-4924-823D-48E6FC96D729}" srcOrd="1" destOrd="0" parTransId="{F476DEA3-9F33-4C01-A39F-C0DFFBC87C08}" sibTransId="{A0EAC999-B4D5-4822-A5EF-C38A3825CA08}"/>
    <dgm:cxn modelId="{300FE71F-785D-4A07-A7DE-93B350933950}" type="presOf" srcId="{A0CC3EE5-D497-43C0-870D-49E42EA37200}" destId="{FA5C8124-8E6C-4DD2-B8B2-F087CFD72985}" srcOrd="0" destOrd="0" presId="urn:microsoft.com/office/officeart/2005/8/layout/matrix3"/>
    <dgm:cxn modelId="{368770CE-DEF5-463D-8753-FBF6763720B6}" type="presOf" srcId="{DC74CA72-8F12-49F6-8778-8D814FB16CD9}" destId="{9C31A58B-B4A0-40E1-A093-E72CD1D23A0B}" srcOrd="0" destOrd="0" presId="urn:microsoft.com/office/officeart/2005/8/layout/matrix3"/>
    <dgm:cxn modelId="{7BC6BFE5-FB97-46E0-B55F-FBAA01BB5B2F}" srcId="{DC74CA72-8F12-49F6-8778-8D814FB16CD9}" destId="{553EA4CA-5EED-441B-8C15-7B2C8885D469}" srcOrd="3" destOrd="0" parTransId="{743387B0-58E1-476E-8645-7205ED766CF3}" sibTransId="{B7754CE9-3118-46C6-AA2F-66407C885EBA}"/>
    <dgm:cxn modelId="{2FD1C77F-0699-4172-84F2-79E473569CD7}" type="presOf" srcId="{0F67B42D-89DF-4924-823D-48E6FC96D729}" destId="{4AB3B57F-A0B4-4F8E-85BC-B9C16771DCE8}" srcOrd="0" destOrd="0" presId="urn:microsoft.com/office/officeart/2005/8/layout/matrix3"/>
    <dgm:cxn modelId="{34259511-1A1C-4B8F-AB9F-B823185C8448}" type="presOf" srcId="{B5B9BE65-5817-48E4-97CE-5FFD99436F5C}" destId="{19BD8DD0-025A-46E2-A969-663EE4FBEC5C}" srcOrd="0" destOrd="0" presId="urn:microsoft.com/office/officeart/2005/8/layout/matrix3"/>
    <dgm:cxn modelId="{FAF5824A-BF67-46F9-841F-7BE88653610F}" type="presOf" srcId="{553EA4CA-5EED-441B-8C15-7B2C8885D469}" destId="{1121B334-6FC4-48AF-890C-5981D4B6D552}" srcOrd="0" destOrd="0" presId="urn:microsoft.com/office/officeart/2005/8/layout/matrix3"/>
    <dgm:cxn modelId="{FEA7E335-05A5-4A19-862A-6912B3256888}" srcId="{DC74CA72-8F12-49F6-8778-8D814FB16CD9}" destId="{B5B9BE65-5817-48E4-97CE-5FFD99436F5C}" srcOrd="0" destOrd="0" parTransId="{85A9FB33-F712-4038-A72B-3443826E8186}" sibTransId="{7013655C-D8DB-4E58-9429-BACEA3073981}"/>
    <dgm:cxn modelId="{39BB4EA9-29D2-4643-9E8C-80CCC9E2E14B}" srcId="{DC74CA72-8F12-49F6-8778-8D814FB16CD9}" destId="{A0CC3EE5-D497-43C0-870D-49E42EA37200}" srcOrd="2" destOrd="0" parTransId="{1D8108AC-14A2-45EC-8B87-8ADE58C50504}" sibTransId="{8C03D208-FC55-4587-8A8F-87C9D7B376E5}"/>
    <dgm:cxn modelId="{805E7A96-8EB6-40A3-85BA-DE31B052D120}" type="presParOf" srcId="{9C31A58B-B4A0-40E1-A093-E72CD1D23A0B}" destId="{3B90437B-2CBB-447B-BD3F-DC2CB2AC5DDA}" srcOrd="0" destOrd="0" presId="urn:microsoft.com/office/officeart/2005/8/layout/matrix3"/>
    <dgm:cxn modelId="{D23E554C-BAE3-4660-915B-5FC8A2ED8315}" type="presParOf" srcId="{9C31A58B-B4A0-40E1-A093-E72CD1D23A0B}" destId="{19BD8DD0-025A-46E2-A969-663EE4FBEC5C}" srcOrd="1" destOrd="0" presId="urn:microsoft.com/office/officeart/2005/8/layout/matrix3"/>
    <dgm:cxn modelId="{BDB6C61F-EA30-4C94-9B08-2C2CBEDA49FF}" type="presParOf" srcId="{9C31A58B-B4A0-40E1-A093-E72CD1D23A0B}" destId="{4AB3B57F-A0B4-4F8E-85BC-B9C16771DCE8}" srcOrd="2" destOrd="0" presId="urn:microsoft.com/office/officeart/2005/8/layout/matrix3"/>
    <dgm:cxn modelId="{8591EBC5-4970-4283-B460-FA6367CCFB61}" type="presParOf" srcId="{9C31A58B-B4A0-40E1-A093-E72CD1D23A0B}" destId="{FA5C8124-8E6C-4DD2-B8B2-F087CFD72985}" srcOrd="3" destOrd="0" presId="urn:microsoft.com/office/officeart/2005/8/layout/matrix3"/>
    <dgm:cxn modelId="{CCDF1461-4AC3-4859-9A3A-156F8095F189}" type="presParOf" srcId="{9C31A58B-B4A0-40E1-A093-E72CD1D23A0B}" destId="{1121B334-6FC4-48AF-890C-5981D4B6D552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0437B-2CBB-447B-BD3F-DC2CB2AC5DDA}">
      <dsp:nvSpPr>
        <dsp:cNvPr id="0" name=""/>
        <dsp:cNvSpPr/>
      </dsp:nvSpPr>
      <dsp:spPr>
        <a:xfrm>
          <a:off x="-1409699" y="0"/>
          <a:ext cx="8915399" cy="59436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BD8DD0-025A-46E2-A969-663EE4FBEC5C}">
      <dsp:nvSpPr>
        <dsp:cNvPr id="0" name=""/>
        <dsp:cNvSpPr/>
      </dsp:nvSpPr>
      <dsp:spPr>
        <a:xfrm>
          <a:off x="640842" y="564642"/>
          <a:ext cx="2318004" cy="2318004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Говорящая</a:t>
          </a:r>
          <a:r>
            <a:rPr lang="ru-RU" sz="3100" kern="1200" dirty="0" smtClean="0"/>
            <a:t> </a:t>
          </a:r>
          <a:r>
            <a:rPr lang="ru-RU" sz="31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дорога</a:t>
          </a:r>
          <a:endParaRPr lang="ru-RU" sz="31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53998" y="677798"/>
        <a:ext cx="2091692" cy="2091692"/>
      </dsp:txXfrm>
    </dsp:sp>
    <dsp:sp modelId="{4AB3B57F-A0B4-4F8E-85BC-B9C16771DCE8}">
      <dsp:nvSpPr>
        <dsp:cNvPr id="0" name=""/>
        <dsp:cNvSpPr/>
      </dsp:nvSpPr>
      <dsp:spPr>
        <a:xfrm>
          <a:off x="3270879" y="631516"/>
          <a:ext cx="2318004" cy="2318004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Дорожная азбука</a:t>
          </a:r>
          <a:endParaRPr lang="ru-RU" sz="31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384035" y="744672"/>
        <a:ext cx="2091692" cy="2091692"/>
      </dsp:txXfrm>
    </dsp:sp>
    <dsp:sp modelId="{FA5C8124-8E6C-4DD2-B8B2-F087CFD72985}">
      <dsp:nvSpPr>
        <dsp:cNvPr id="0" name=""/>
        <dsp:cNvSpPr/>
      </dsp:nvSpPr>
      <dsp:spPr>
        <a:xfrm>
          <a:off x="640842" y="3060954"/>
          <a:ext cx="2318004" cy="2318004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Проспект знаний</a:t>
          </a:r>
          <a:endParaRPr lang="ru-RU" sz="31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753998" y="3174110"/>
        <a:ext cx="2091692" cy="2091692"/>
      </dsp:txXfrm>
    </dsp:sp>
    <dsp:sp modelId="{1121B334-6FC4-48AF-890C-5981D4B6D552}">
      <dsp:nvSpPr>
        <dsp:cNvPr id="0" name=""/>
        <dsp:cNvSpPr/>
      </dsp:nvSpPr>
      <dsp:spPr>
        <a:xfrm>
          <a:off x="3137154" y="3060954"/>
          <a:ext cx="2318004" cy="2318004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Знаки дорожные</a:t>
          </a:r>
          <a:endParaRPr lang="ru-RU" sz="310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250310" y="3174110"/>
        <a:ext cx="2091692" cy="2091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904A13-69C2-4862-8BC9-99B3096D764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B048EDD-CD6F-4ED2-8504-FA249CA6A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53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8339C-DB3A-4174-AF3F-5EF74A1E12D9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CA4E2-AE24-41DB-AF64-382ADE274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65D09-1F03-4978-A46C-F7AA3FA7008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06D2A-A73F-4766-AE97-8EBDA4AD4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A8A30-48FE-4C9E-91FE-7BAB470B9AB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46CB-673F-4060-9267-9D2DCC2BA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EA84D-8F2E-4EA4-B183-84551438692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55212-CC22-4FD8-97DF-443626094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F50D0-8141-4846-AA67-E7DF295B811F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AD7AF-DDA4-47EA-9F78-60E5AA950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90FEF-4FF1-47AC-91BC-FECE15B6AF2E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2C274-194E-4D2E-A98A-DCC8EF7E2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FD714-63AE-49AA-B084-C5E8E75B82A9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9B54A-BFD1-42DD-BA02-73FD70DB2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602F1-31E7-4F2C-816D-CEBAAA7236B4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B962C-FD84-4277-99C5-E67F3261D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FFA63-A2C4-44A1-ACC5-1CA774E98C82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2D99B-B0F4-4133-8BF6-A1ABD2766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45498-4E7B-4FD3-AFB2-B4FBFF8B42D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7D451-3C58-49AC-BD94-6589DEFDC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BA873-E73C-4E3B-A59F-2F829E94F93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5824-D12D-46D9-82D2-554BD0DEF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61B58B-8908-48E2-AFD6-5D216BE49457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F3C20C-3FB0-4405-B8E0-4815483DD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2;&#1086;&#1080;%20&#1076;&#1086;&#1082;&#1091;&#1084;&#1077;&#1085;&#1090;&#1099;\&#1046;&#1072;&#1089;&#1084;&#1080;&#1085;_-_&#1057;&#1074;&#1077;&#1090;&#1086;&#1092;&#1086;&#1088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gi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еун 0078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81000"/>
            <a:ext cx="1206500" cy="18415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кеун 00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4986337"/>
            <a:ext cx="1800225" cy="1871663"/>
          </a:xfrm>
          <a:prstGeom prst="plaqu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5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96188" y="188913"/>
            <a:ext cx="1343025" cy="1028700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ерфолента 5"/>
          <p:cNvSpPr/>
          <p:nvPr/>
        </p:nvSpPr>
        <p:spPr>
          <a:xfrm>
            <a:off x="914400" y="2057400"/>
            <a:ext cx="6934200" cy="2514600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ДОРОЖНЫЙ 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МАРАФОН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33600" y="11430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Игра - соревнование</a:t>
            </a:r>
          </a:p>
        </p:txBody>
      </p:sp>
      <p:pic>
        <p:nvPicPr>
          <p:cNvPr id="8" name="Жасмин_-_Светофо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" descr="http://26206s010.edusite.ru/images/0002-003-dorogie-deti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48400" y="3455988"/>
            <a:ext cx="2895600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698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Авт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838200"/>
            <a:ext cx="784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Картинка 622 из 1174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228600"/>
            <a:ext cx="7315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150" y="476250"/>
            <a:ext cx="12239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7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1557338"/>
            <a:ext cx="1008062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8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8175" y="2852738"/>
            <a:ext cx="10795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2" name="WordArt 12"/>
          <p:cNvSpPr>
            <a:spLocks noChangeArrowheads="1" noChangeShapeType="1" noTextEdit="1"/>
          </p:cNvSpPr>
          <p:nvPr/>
        </p:nvSpPr>
        <p:spPr bwMode="auto">
          <a:xfrm>
            <a:off x="4140200" y="620713"/>
            <a:ext cx="2160588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- стой</a:t>
            </a:r>
          </a:p>
        </p:txBody>
      </p:sp>
      <p:sp>
        <p:nvSpPr>
          <p:cNvPr id="97293" name="WordArt 13"/>
          <p:cNvSpPr>
            <a:spLocks noChangeArrowheads="1" noChangeShapeType="1" noTextEdit="1"/>
          </p:cNvSpPr>
          <p:nvPr/>
        </p:nvSpPr>
        <p:spPr bwMode="auto">
          <a:xfrm>
            <a:off x="4140200" y="1844675"/>
            <a:ext cx="21605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- жди</a:t>
            </a:r>
          </a:p>
        </p:txBody>
      </p:sp>
      <p:sp>
        <p:nvSpPr>
          <p:cNvPr id="97294" name="WordArt 14"/>
          <p:cNvSpPr>
            <a:spLocks noChangeArrowheads="1" noChangeShapeType="1" noTextEdit="1"/>
          </p:cNvSpPr>
          <p:nvPr/>
        </p:nvSpPr>
        <p:spPr bwMode="auto">
          <a:xfrm>
            <a:off x="4140200" y="3213100"/>
            <a:ext cx="3024188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-проходи</a:t>
            </a:r>
          </a:p>
        </p:txBody>
      </p:sp>
      <p:sp>
        <p:nvSpPr>
          <p:cNvPr id="97295" name="Text Box 15"/>
          <p:cNvSpPr txBox="1">
            <a:spLocks noChangeArrowheads="1"/>
          </p:cNvSpPr>
          <p:nvPr/>
        </p:nvSpPr>
        <p:spPr bwMode="auto">
          <a:xfrm>
            <a:off x="1187450" y="4529138"/>
            <a:ext cx="72723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imes New Roman" pitchFamily="18" charset="0"/>
              </a:rPr>
              <a:t>Пусть запомнят все вокруг:</a:t>
            </a:r>
          </a:p>
          <a:p>
            <a:r>
              <a:rPr lang="ru-RU" sz="4000">
                <a:solidFill>
                  <a:srgbClr val="FF0000"/>
                </a:solidFill>
                <a:latin typeface="Times New Roman" pitchFamily="18" charset="0"/>
              </a:rPr>
              <a:t>Светофор ваш лучший друг.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7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2" grpId="0" animBg="1"/>
      <p:bldP spid="97293" grpId="0" animBg="1"/>
      <p:bldP spid="97294" grpId="0" animBg="1"/>
      <p:bldP spid="972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кеун 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45125" y="260350"/>
            <a:ext cx="36988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0" name="WordArt 6"/>
          <p:cNvSpPr>
            <a:spLocks noChangeArrowheads="1" noChangeShapeType="1" noTextEdit="1"/>
          </p:cNvSpPr>
          <p:nvPr/>
        </p:nvSpPr>
        <p:spPr bwMode="auto">
          <a:xfrm>
            <a:off x="179388" y="1341438"/>
            <a:ext cx="5205412" cy="374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1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Светофор –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греческое слово,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оно означает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«несущий свет».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afp.com.ua/static_html_images/b13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381000"/>
            <a:ext cx="7162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9" descr="http://www.photohost.ru/pictures/4140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5/svetilo8.a/0_2d6a_4c4066f7_XL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85728"/>
            <a:ext cx="2921802" cy="3786214"/>
          </a:xfrm>
          <a:prstGeom prst="roundRect">
            <a:avLst>
              <a:gd name="adj" fmla="val 11111"/>
            </a:avLst>
          </a:prstGeom>
          <a:ln w="76200" cap="rnd">
            <a:solidFill>
              <a:srgbClr val="CC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/>
            <a:extrusionClr>
              <a:srgbClr val="FFFFFF"/>
            </a:extrusionClr>
          </a:sp3d>
        </p:spPr>
      </p:pic>
      <p:pic>
        <p:nvPicPr>
          <p:cNvPr id="7" name="Рисунок 6" descr="http://live4fun.ru/small_pictures/img_14601661_302_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1285860"/>
            <a:ext cx="2286016" cy="2786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rgbClr val="CC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00063" y="4429125"/>
            <a:ext cx="2673350" cy="1816100"/>
          </a:xfrm>
          <a:prstGeom prst="rect">
            <a:avLst/>
          </a:prstGeom>
          <a:solidFill>
            <a:srgbClr val="DE0000">
              <a:alpha val="37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Первый светофор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 Москве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1930 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5063" y="4429125"/>
            <a:ext cx="2643187" cy="1816100"/>
          </a:xfrm>
          <a:prstGeom prst="rect">
            <a:avLst/>
          </a:prstGeom>
          <a:solidFill>
            <a:srgbClr val="DE0000">
              <a:alpha val="37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Памятник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первому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светофору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 Новосибирске</a:t>
            </a:r>
          </a:p>
        </p:txBody>
      </p:sp>
      <p:pic>
        <p:nvPicPr>
          <p:cNvPr id="29698" name="Picture 2" descr=" (700x524, 108Kb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285728"/>
            <a:ext cx="2748473" cy="3786214"/>
          </a:xfrm>
          <a:prstGeom prst="roundRect">
            <a:avLst>
              <a:gd name="adj" fmla="val 16667"/>
            </a:avLst>
          </a:prstGeom>
          <a:ln w="28575">
            <a:solidFill>
              <a:srgbClr val="DE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 flipV="1">
            <a:off x="3124200" y="6858000"/>
            <a:ext cx="2895600" cy="685800"/>
          </a:xfrm>
        </p:spPr>
        <p:txBody>
          <a:bodyPr/>
          <a:lstStyle/>
          <a:p>
            <a:pPr>
              <a:defRPr/>
            </a:pPr>
            <a:endParaRPr lang="ru-RU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82 из 202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05400" y="228600"/>
            <a:ext cx="30670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Картинка 77 из 202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276600"/>
            <a:ext cx="41148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Картинка 10 из 202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2000" y="381000"/>
            <a:ext cx="3505200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Картинка 75 из 202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8200" y="3200400"/>
            <a:ext cx="38671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1 из 839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457200"/>
            <a:ext cx="2190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Картинка 27 из 839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67000" y="1981200"/>
            <a:ext cx="28098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Картинка 69 из 839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38800" y="457200"/>
            <a:ext cx="3200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381000"/>
          <a:ext cx="6096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музыка+изображение\внекл работа\ЗНАКИ ДД\cross[1]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4226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Картинка 105 из 38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7400" y="1447800"/>
            <a:ext cx="3810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Картинка 6 из 269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2590800"/>
            <a:ext cx="3657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26035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3573463"/>
            <a:ext cx="4608513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" descr="3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10200" y="533400"/>
            <a:ext cx="3443288" cy="611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10 из 167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533400"/>
            <a:ext cx="3352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4-tub-ru.yandex.net/i?id=388809012-09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33700" y="19431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4-tub-ru.yandex.net/i?id=174138782-09-7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38800" y="37338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кеун 0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404813"/>
            <a:ext cx="8153400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4648200"/>
            <a:ext cx="327935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ДОРОЖНАЯ</a:t>
            </a:r>
            <a:r>
              <a:rPr lang="ru-RU" sz="2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АЗБУКА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148263" y="4762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Б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51482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5148263" y="1341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З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51482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5148263" y="22050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5148263" y="26368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51482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С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5148263" y="3500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Н</a:t>
            </a: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51482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5148263" y="43656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С</a:t>
            </a: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51482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51482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Ь</a:t>
            </a: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25558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34194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И</a:t>
            </a: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29876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Д</a:t>
            </a: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21240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В</a:t>
            </a: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3851275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42846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4716463" y="52292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Л</a:t>
            </a:r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4284663" y="6092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И</a:t>
            </a:r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4284663" y="56610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42846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Д</a:t>
            </a: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25558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2555875" y="35004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2555875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Л</a:t>
            </a: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2555875" y="43656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2555875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Ф</a:t>
            </a: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2555875" y="56610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Н</a:t>
            </a: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77406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Р</a:t>
            </a: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73088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6877050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У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4436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60118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23" name="Rectangle 51"/>
          <p:cNvSpPr>
            <a:spLocks noChangeArrowheads="1"/>
          </p:cNvSpPr>
          <p:nvPr/>
        </p:nvSpPr>
        <p:spPr bwMode="auto">
          <a:xfrm>
            <a:off x="5580063" y="47974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Р</a:t>
            </a: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3851275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Д</a:t>
            </a: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60118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55800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Г</a:t>
            </a: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42846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4716463" y="393382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Р</a:t>
            </a: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34194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В</a:t>
            </a: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3851275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42846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Л</a:t>
            </a: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47164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6877050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Д</a:t>
            </a: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auto">
          <a:xfrm>
            <a:off x="64436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auto">
          <a:xfrm>
            <a:off x="60118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</a:t>
            </a:r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5580063" y="30686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И</a:t>
            </a:r>
          </a:p>
        </p:txBody>
      </p:sp>
      <p:sp>
        <p:nvSpPr>
          <p:cNvPr id="3137" name="Rectangle 65"/>
          <p:cNvSpPr>
            <a:spLocks noChangeArrowheads="1"/>
          </p:cNvSpPr>
          <p:nvPr/>
        </p:nvSpPr>
        <p:spPr bwMode="auto">
          <a:xfrm>
            <a:off x="64436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Р</a:t>
            </a:r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auto">
          <a:xfrm>
            <a:off x="60118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55800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Ф</a:t>
            </a:r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auto">
          <a:xfrm>
            <a:off x="3419475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С</a:t>
            </a:r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auto">
          <a:xfrm>
            <a:off x="3851275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В</a:t>
            </a:r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auto">
          <a:xfrm>
            <a:off x="42846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4716463" y="1773238"/>
            <a:ext cx="431800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Т</a:t>
            </a:r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auto">
          <a:xfrm>
            <a:off x="3851275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</a:t>
            </a:r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55800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Х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60118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О</a:t>
            </a:r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auto">
          <a:xfrm>
            <a:off x="64436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Д</a:t>
            </a:r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auto">
          <a:xfrm>
            <a:off x="42846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Е</a:t>
            </a:r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auto">
          <a:xfrm>
            <a:off x="4716463" y="908050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Ш</a:t>
            </a:r>
          </a:p>
        </p:txBody>
      </p:sp>
      <p:sp>
        <p:nvSpPr>
          <p:cNvPr id="3152" name="Rectangle 80"/>
          <p:cNvSpPr>
            <a:spLocks noChangeArrowheads="1"/>
          </p:cNvSpPr>
          <p:nvPr/>
        </p:nvSpPr>
        <p:spPr bwMode="auto">
          <a:xfrm>
            <a:off x="179388" y="1196975"/>
            <a:ext cx="3240087" cy="3311525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Человек, находящийся вне транспортного средства, участник движения</a:t>
            </a: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395288" y="2420938"/>
            <a:ext cx="3565525" cy="27368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Техническое средство, регулирующее дорожное движение на перекрёстке</a:t>
            </a:r>
          </a:p>
        </p:txBody>
      </p:sp>
      <p:sp>
        <p:nvSpPr>
          <p:cNvPr id="3155" name="Rectangle 83"/>
          <p:cNvSpPr>
            <a:spLocks noChangeArrowheads="1"/>
          </p:cNvSpPr>
          <p:nvPr/>
        </p:nvSpPr>
        <p:spPr bwMode="auto">
          <a:xfrm>
            <a:off x="250825" y="260350"/>
            <a:ext cx="4392613" cy="22320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У него два колеса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И седло на раме,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Две педали есть внизу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Крутят их ногами.</a:t>
            </a:r>
          </a:p>
        </p:txBody>
      </p:sp>
      <p:pic>
        <p:nvPicPr>
          <p:cNvPr id="3160" name="Picture 88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98107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1" name="Picture 89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675" y="184467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2" name="Picture 90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113" y="306863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3" name="Rectangle 91"/>
          <p:cNvSpPr>
            <a:spLocks noChangeArrowheads="1"/>
          </p:cNvSpPr>
          <p:nvPr/>
        </p:nvSpPr>
        <p:spPr bwMode="auto">
          <a:xfrm>
            <a:off x="4787900" y="908050"/>
            <a:ext cx="3887788" cy="27368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Полоса земли чаще  покрытая асфальтом для движения транспортных средств</a:t>
            </a:r>
          </a:p>
        </p:txBody>
      </p:sp>
      <p:pic>
        <p:nvPicPr>
          <p:cNvPr id="3164" name="Picture 92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39338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5" name="Rectangle 93"/>
          <p:cNvSpPr>
            <a:spLocks noChangeArrowheads="1"/>
          </p:cNvSpPr>
          <p:nvPr/>
        </p:nvSpPr>
        <p:spPr bwMode="auto">
          <a:xfrm>
            <a:off x="4859338" y="2492375"/>
            <a:ext cx="3960812" cy="16573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Часть дороги для передвижения пешеходов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ru-RU" sz="2800" b="1">
              <a:solidFill>
                <a:srgbClr val="663300"/>
              </a:solidFill>
              <a:latin typeface="+mn-lt"/>
            </a:endParaRPr>
          </a:p>
        </p:txBody>
      </p:sp>
      <p:pic>
        <p:nvPicPr>
          <p:cNvPr id="3166" name="Picture 94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47974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7" name="Picture 95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713" y="5300663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8" name="Rectangle 96"/>
          <p:cNvSpPr>
            <a:spLocks noChangeArrowheads="1"/>
          </p:cNvSpPr>
          <p:nvPr/>
        </p:nvSpPr>
        <p:spPr bwMode="auto">
          <a:xfrm>
            <a:off x="1476375" y="2708275"/>
            <a:ext cx="3455988" cy="22320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   Человек, управляющий каким-либо транспортным средством</a:t>
            </a:r>
          </a:p>
        </p:txBody>
      </p:sp>
      <p:pic>
        <p:nvPicPr>
          <p:cNvPr id="3169" name="Picture 97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3068638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0" name="Rectangle 98"/>
          <p:cNvSpPr>
            <a:spLocks noChangeArrowheads="1"/>
          </p:cNvSpPr>
          <p:nvPr/>
        </p:nvSpPr>
        <p:spPr bwMode="auto">
          <a:xfrm>
            <a:off x="3348038" y="3573463"/>
            <a:ext cx="4968875" cy="1871662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CC"/>
              </a:gs>
              <a:gs pos="100000">
                <a:srgbClr val="FF3300"/>
              </a:gs>
            </a:gsLst>
            <a:lin ang="18900000" scaled="1"/>
          </a:gradFill>
          <a:ln w="76200" cmpd="tri">
            <a:solidFill>
              <a:srgbClr val="FF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Аппарат для передачи информации на расстоянии. (мобильный …)</a:t>
            </a:r>
          </a:p>
        </p:txBody>
      </p:sp>
      <p:pic>
        <p:nvPicPr>
          <p:cNvPr id="3171" name="Picture 99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275" y="479742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2" name="Picture 100" descr="ar19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476250"/>
            <a:ext cx="358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5076825" y="2781300"/>
            <a:ext cx="3816350" cy="26638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FF00"/>
              </a:gs>
            </a:gsLst>
            <a:lin ang="18900000" scaled="1"/>
          </a:gradFill>
          <a:ln w="76200" cmpd="tri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3200" b="1">
                <a:solidFill>
                  <a:srgbClr val="663300"/>
                </a:solidFill>
                <a:latin typeface="+mn-lt"/>
              </a:rPr>
              <a:t>Дорожный знак, который  устанавливают вблизи школ? «Осторожно…»</a:t>
            </a:r>
            <a:r>
              <a:rPr lang="ru-RU" sz="3200">
                <a:latin typeface="+mn-lt"/>
              </a:rPr>
              <a:t> </a:t>
            </a: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539750" y="1557338"/>
            <a:ext cx="4033838" cy="49688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18900000" scaled="1"/>
          </a:gradFill>
          <a:ln w="76200" cmpd="tri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Состояние, когда не угрожает опасность.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663300"/>
                </a:solidFill>
                <a:latin typeface="+mn-lt"/>
              </a:rPr>
              <a:t>Оно может быть обеспечено, при условии соблюдения правил всеми участниками дорожного движения.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3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3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3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3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3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500"/>
                            </p:stCondLst>
                            <p:childTnLst>
                              <p:par>
                                <p:cTn id="1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3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3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0" dur="500"/>
                                        <p:tgtEl>
                                          <p:spTgt spid="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4" dur="500"/>
                                        <p:tgtEl>
                                          <p:spTgt spid="3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3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500"/>
                            </p:stCondLst>
                            <p:childTnLst>
                              <p:par>
                                <p:cTn id="1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3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3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0" dur="500"/>
                                        <p:tgtEl>
                                          <p:spTgt spid="3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20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3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3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0" dur="500"/>
                                        <p:tgtEl>
                                          <p:spTgt spid="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3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8" dur="500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500"/>
                            </p:stCondLst>
                            <p:childTnLst>
                              <p:par>
                                <p:cTn id="2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2" dur="500"/>
                                        <p:tgtEl>
                                          <p:spTgt spid="3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3000"/>
                            </p:stCondLst>
                            <p:childTnLst>
                              <p:par>
                                <p:cTn id="2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3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2000"/>
                                        <p:tgtEl>
                                          <p:spTgt spid="3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000"/>
                                        <p:tgtEl>
                                          <p:spTgt spid="3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8" dur="500"/>
                                        <p:tgtEl>
                                          <p:spTgt spid="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00"/>
                            </p:stCondLst>
                            <p:childTnLst>
                              <p:par>
                                <p:cTn id="2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2" dur="500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000"/>
                            </p:stCondLst>
                            <p:childTnLst>
                              <p:par>
                                <p:cTn id="2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6" dur="500"/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500"/>
                            </p:stCondLst>
                            <p:childTnLst>
                              <p:par>
                                <p:cTn id="2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0" dur="500"/>
                                        <p:tgtEl>
                                          <p:spTgt spid="3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2000"/>
                            </p:stCondLst>
                            <p:childTnLst>
                              <p:par>
                                <p:cTn id="2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4" dur="500"/>
                                        <p:tgtEl>
                                          <p:spTgt spid="3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500"/>
                            </p:stCondLst>
                            <p:childTnLst>
                              <p:par>
                                <p:cTn id="2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8" dur="500"/>
                                        <p:tgtEl>
                                          <p:spTgt spid="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000"/>
                            </p:stCondLst>
                            <p:childTnLst>
                              <p:par>
                                <p:cTn id="2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2" dur="500"/>
                                        <p:tgtEl>
                                          <p:spTgt spid="3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500"/>
                            </p:stCondLst>
                            <p:childTnLst>
                              <p:par>
                                <p:cTn id="2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6" dur="500"/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2000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8" dur="500"/>
                                        <p:tgtEl>
                                          <p:spTgt spid="3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500"/>
                            </p:stCondLst>
                            <p:childTnLst>
                              <p:par>
                                <p:cTn id="3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2" dur="500"/>
                                        <p:tgtEl>
                                          <p:spTgt spid="3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1000"/>
                            </p:stCondLst>
                            <p:childTnLst>
                              <p:par>
                                <p:cTn id="3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6" dur="500"/>
                                        <p:tgtEl>
                                          <p:spTgt spid="3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1500"/>
                            </p:stCondLst>
                            <p:childTnLst>
                              <p:par>
                                <p:cTn id="3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0" dur="500"/>
                                        <p:tgtEl>
                                          <p:spTgt spid="3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4" dur="500"/>
                                        <p:tgtEl>
                                          <p:spTgt spid="3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2500"/>
                            </p:stCondLst>
                            <p:childTnLst>
                              <p:par>
                                <p:cTn id="3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8" dur="500"/>
                                        <p:tgtEl>
                                          <p:spTgt spid="3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20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2000"/>
                                        <p:tgtEl>
                                          <p:spTgt spid="3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0" dur="500"/>
                                        <p:tgtEl>
                                          <p:spTgt spid="3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500"/>
                            </p:stCondLst>
                            <p:childTnLst>
                              <p:par>
                                <p:cTn id="3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4" dur="500"/>
                                        <p:tgtEl>
                                          <p:spTgt spid="3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1000"/>
                            </p:stCondLst>
                            <p:childTnLst>
                              <p:par>
                                <p:cTn id="3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8" dur="500"/>
                                        <p:tgtEl>
                                          <p:spTgt spid="3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0" dur="20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2000"/>
                                        <p:tgtEl>
                                          <p:spTgt spid="3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0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500"/>
                            </p:stCondLst>
                            <p:childTnLst>
                              <p:par>
                                <p:cTn id="3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4" dur="500"/>
                                        <p:tgtEl>
                                          <p:spTgt spid="3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1000"/>
                            </p:stCondLst>
                            <p:childTnLst>
                              <p:par>
                                <p:cTn id="3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8" dur="500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1500"/>
                            </p:stCondLst>
                            <p:childTnLst>
                              <p:par>
                                <p:cTn id="3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2" dur="500"/>
                                        <p:tgtEl>
                                          <p:spTgt spid="3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2000"/>
                            </p:stCondLst>
                            <p:childTnLst>
                              <p:par>
                                <p:cTn id="3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6" dur="500"/>
                                        <p:tgtEl>
                                          <p:spTgt spid="3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2500"/>
                            </p:stCondLst>
                            <p:childTnLst>
                              <p:par>
                                <p:cTn id="3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0" dur="500"/>
                                        <p:tgtEl>
                                          <p:spTgt spid="3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20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2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2" grpId="0" animBg="1"/>
      <p:bldP spid="3152" grpId="1" animBg="1"/>
      <p:bldP spid="3154" grpId="0" animBg="1"/>
      <p:bldP spid="3154" grpId="1" animBg="1"/>
      <p:bldP spid="3155" grpId="0" animBg="1"/>
      <p:bldP spid="3155" grpId="1" animBg="1"/>
      <p:bldP spid="3163" grpId="0" animBg="1"/>
      <p:bldP spid="3163" grpId="1" animBg="1"/>
      <p:bldP spid="3165" grpId="0" animBg="1"/>
      <p:bldP spid="3165" grpId="1" animBg="1"/>
      <p:bldP spid="3168" grpId="0" animBg="1"/>
      <p:bldP spid="3168" grpId="1" animBg="1"/>
      <p:bldP spid="3170" grpId="0" animBg="1"/>
      <p:bldP spid="3170" grpId="1" animBg="1"/>
      <p:bldP spid="3173" grpId="0" animBg="1"/>
      <p:bldP spid="3173" grpId="1" animBg="1"/>
      <p:bldP spid="3174" grpId="0" animBg="1"/>
      <p:bldP spid="317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ветофор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4800"/>
            <a:ext cx="8839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886200"/>
            <a:ext cx="361649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ПРОСПЕКТ ЗНАНИЙ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762000" y="762000"/>
            <a:ext cx="7772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1. Пешеход - это:</a:t>
            </a:r>
            <a:br>
              <a:rPr lang="ru-RU" sz="4000" b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1. Человек, производящий работу на дороге. </a:t>
            </a:r>
            <a:br>
              <a:rPr lang="ru-RU" sz="4000">
                <a:latin typeface="Times New Roman" pitchFamily="18" charset="0"/>
              </a:rPr>
            </a:br>
            <a:r>
              <a:rPr lang="ru-RU" sz="4000" i="1">
                <a:latin typeface="Times New Roman" pitchFamily="18" charset="0"/>
              </a:rPr>
              <a:t>2. Лицо, идущее по тротуару. </a:t>
            </a:r>
            <a:br>
              <a:rPr lang="ru-RU" sz="4000" i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З. Лицо, находящееся вне транспортного средства на дороге и не производящее на ней работу.</a:t>
            </a:r>
          </a:p>
        </p:txBody>
      </p:sp>
      <p:pic>
        <p:nvPicPr>
          <p:cNvPr id="27651" name="Picture 25" descr="77e709039786bbed7042a75daf6bd005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7000" y="5105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14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. Какие из перечисленных ситуаций могут стать причинами дорожно-транспортных происшествий?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ru-RU" sz="4000" i="1" smtClean="0"/>
              <a:t>1. Переход дороги в неустановленном месте. </a:t>
            </a:r>
            <a:br>
              <a:rPr lang="ru-RU" sz="4000" i="1" smtClean="0"/>
            </a:br>
            <a:r>
              <a:rPr lang="ru-RU" sz="4000" i="1" smtClean="0"/>
              <a:t>2. Игры на проезжей части. </a:t>
            </a:r>
            <a:br>
              <a:rPr lang="ru-RU" sz="4000" i="1" smtClean="0"/>
            </a:br>
            <a:r>
              <a:rPr lang="ru-RU" sz="4000" i="1" smtClean="0"/>
              <a:t>З. Хождение по проезжей части дороги.</a:t>
            </a:r>
            <a:endParaRPr lang="ru-RU" sz="4000" smtClean="0"/>
          </a:p>
          <a:p>
            <a:endParaRPr lang="ru-RU" sz="4000" smtClean="0"/>
          </a:p>
        </p:txBody>
      </p:sp>
      <p:pic>
        <p:nvPicPr>
          <p:cNvPr id="28676" name="Picture 22" descr="9199b20fc4ced2955bd583b763ba464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15200" y="2133600"/>
            <a:ext cx="1295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3. Что означает сочетание красного и жёлтого сигналов светофора?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ru-RU" smtClean="0"/>
              <a:t>1. Можно начинать переход.</a:t>
            </a:r>
            <a:endParaRPr lang="en-US" smtClean="0"/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i="1" smtClean="0"/>
              <a:t>2. Скоро будет включен зеленый сигнал.</a:t>
            </a:r>
            <a:endParaRPr lang="ru-RU" smtClean="0"/>
          </a:p>
          <a:p>
            <a:endParaRPr lang="ru-RU" smtClean="0"/>
          </a:p>
        </p:txBody>
      </p:sp>
      <p:pic>
        <p:nvPicPr>
          <p:cNvPr id="29700" name="Picture 18" descr="45b7b3c504b31db9e021adabfeb5abd2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24400" y="4648200"/>
            <a:ext cx="7953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143000" y="762000"/>
            <a:ext cx="6705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4. Что означает мигание зелёного сигнала светофора?</a:t>
            </a:r>
            <a:br>
              <a:rPr lang="ru-RU" sz="4000" b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1. Светофор не исправен.</a:t>
            </a:r>
            <a:br>
              <a:rPr lang="ru-RU" sz="4000">
                <a:latin typeface="Times New Roman" pitchFamily="18" charset="0"/>
              </a:rPr>
            </a:br>
            <a:r>
              <a:rPr lang="ru-RU" sz="4000" i="1">
                <a:latin typeface="Times New Roman" pitchFamily="18" charset="0"/>
              </a:rPr>
              <a:t>2. Время зелёного сигнала истекает.</a:t>
            </a:r>
            <a:br>
              <a:rPr lang="ru-RU" sz="4000" i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3. Движение запрещено.</a:t>
            </a:r>
          </a:p>
        </p:txBody>
      </p:sp>
      <p:pic>
        <p:nvPicPr>
          <p:cNvPr id="30723" name="Picture 16" descr="4724b299125d23ce8ebc609554f3edeb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91400" y="4343400"/>
            <a:ext cx="8731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609600" y="685800"/>
            <a:ext cx="8534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>
                <a:cs typeface="Times New Roman" pitchFamily="18" charset="0"/>
              </a:rPr>
              <a:t>Где разрешается кататься на санках и лыжах?</a:t>
            </a:r>
            <a:br>
              <a:rPr lang="ru-RU" sz="4000" b="1">
                <a:cs typeface="Times New Roman" pitchFamily="18" charset="0"/>
              </a:rPr>
            </a:br>
            <a:r>
              <a:rPr lang="ru-RU" sz="4000">
                <a:cs typeface="Times New Roman" pitchFamily="18" charset="0"/>
              </a:rPr>
              <a:t>1. По дороге, предназначенной для пешеходов. </a:t>
            </a:r>
            <a:br>
              <a:rPr lang="ru-RU" sz="4000">
                <a:cs typeface="Times New Roman" pitchFamily="18" charset="0"/>
              </a:rPr>
            </a:br>
            <a:r>
              <a:rPr lang="ru-RU" sz="4000">
                <a:cs typeface="Times New Roman" pitchFamily="18" charset="0"/>
              </a:rPr>
              <a:t>2. По правой стороне проезжей части. </a:t>
            </a:r>
            <a:br>
              <a:rPr lang="ru-RU" sz="4000">
                <a:cs typeface="Times New Roman" pitchFamily="18" charset="0"/>
              </a:rPr>
            </a:br>
            <a:r>
              <a:rPr lang="ru-RU" sz="4000" i="1">
                <a:cs typeface="Times New Roman" pitchFamily="18" charset="0"/>
              </a:rPr>
              <a:t>З. В парках, скверах, стадионах, т.е. там, где нет опасности выезда на проезжую часть. </a:t>
            </a:r>
            <a:endParaRPr lang="ru-RU" sz="4000"/>
          </a:p>
        </p:txBody>
      </p:sp>
      <p:pic>
        <p:nvPicPr>
          <p:cNvPr id="31747" name="Picture 10" descr="d1ea4531d113d4f58b929081d381d7b8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24600" y="4754563"/>
            <a:ext cx="25146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609600" y="457200"/>
            <a:ext cx="7772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Что такое тротуар?</a:t>
            </a:r>
            <a:br>
              <a:rPr lang="ru-RU" sz="4000" b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1. Дорога для велосипедистов.</a:t>
            </a:r>
            <a:br>
              <a:rPr lang="ru-RU" sz="4000">
                <a:latin typeface="Times New Roman" pitchFamily="18" charset="0"/>
              </a:rPr>
            </a:br>
            <a:r>
              <a:rPr lang="ru-RU" sz="4000" i="1">
                <a:latin typeface="Times New Roman" pitchFamily="18" charset="0"/>
              </a:rPr>
              <a:t>2. Дорога для пешеходов.</a:t>
            </a:r>
            <a:br>
              <a:rPr lang="ru-RU" sz="4000" i="1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3. Дорога для транспорта.</a:t>
            </a:r>
          </a:p>
        </p:txBody>
      </p:sp>
      <p:pic>
        <p:nvPicPr>
          <p:cNvPr id="32771" name="Picture 15" descr="0719930ba5bc2698f820a8f020105a07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0" y="5410200"/>
            <a:ext cx="19812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274638"/>
            <a:ext cx="54102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ГИБДД-Государствен</a:t>
            </a:r>
            <a:r>
              <a:rPr lang="en-US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ная</a:t>
            </a:r>
            <a:r>
              <a:rPr lang="ru-RU" sz="6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инспекция безопасности дорожного движения</a:t>
            </a:r>
            <a:endParaRPr lang="ru-RU" sz="6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3" name="Группа 3"/>
          <p:cNvGrpSpPr>
            <a:grpSpLocks/>
          </p:cNvGrpSpPr>
          <p:nvPr/>
        </p:nvGrpSpPr>
        <p:grpSpPr bwMode="auto">
          <a:xfrm>
            <a:off x="0" y="500063"/>
            <a:ext cx="2714625" cy="6143625"/>
            <a:chOff x="-142908" y="428604"/>
            <a:chExt cx="2714644" cy="6143668"/>
          </a:xfrm>
        </p:grpSpPr>
        <p:grpSp>
          <p:nvGrpSpPr>
            <p:cNvPr id="5124" name="Группа 14"/>
            <p:cNvGrpSpPr>
              <a:grpSpLocks/>
            </p:cNvGrpSpPr>
            <p:nvPr/>
          </p:nvGrpSpPr>
          <p:grpSpPr bwMode="auto">
            <a:xfrm>
              <a:off x="-142909" y="428604"/>
              <a:ext cx="2714643" cy="6143644"/>
              <a:chOff x="785786" y="714356"/>
              <a:chExt cx="2643206" cy="6143644"/>
            </a:xfrm>
          </p:grpSpPr>
          <p:pic>
            <p:nvPicPr>
              <p:cNvPr id="5126" name="Picture 2" descr="F:\музыка+изображение\внекл работа\Рисунок2.jpg"/>
              <p:cNvPicPr>
                <a:picLocks noChangeAspect="1" noChangeArrowheads="1"/>
              </p:cNvPicPr>
              <p:nvPr/>
            </p:nvPicPr>
            <p:blipFill>
              <a:blip r:embed="rId2" cstate="screen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4414" y="1064047"/>
                <a:ext cx="2214578" cy="57939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Прямоугольник 7"/>
              <p:cNvSpPr/>
              <p:nvPr/>
            </p:nvSpPr>
            <p:spPr>
              <a:xfrm>
                <a:off x="785787" y="714356"/>
                <a:ext cx="2500999" cy="5857916"/>
              </a:xfrm>
              <a:prstGeom prst="rect">
                <a:avLst/>
              </a:prstGeom>
              <a:solidFill>
                <a:schemeClr val="accent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pic>
          <p:nvPicPr>
            <p:cNvPr id="6" name="Рисунок 5" descr="http://www.5koleso.ru/media/pic/cn/1/inspektor_gibdd.jpg"/>
            <p:cNvPicPr/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285720" y="785793"/>
              <a:ext cx="2286016" cy="57864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0" y="0"/>
            <a:ext cx="91440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cs typeface="Times New Roman" pitchFamily="18" charset="0"/>
              </a:rPr>
              <a:t>C </a:t>
            </a:r>
            <a:r>
              <a:rPr lang="ru-RU" sz="4000" b="1">
                <a:cs typeface="Times New Roman" pitchFamily="18" charset="0"/>
              </a:rPr>
              <a:t>какого возраста можно ездить на велосипеде по проезжей части?</a:t>
            </a:r>
            <a:endParaRPr lang="ru-RU" sz="4000"/>
          </a:p>
          <a:p>
            <a:pPr eaLnBrk="0" hangingPunct="0"/>
            <a:r>
              <a:rPr lang="ru-RU" sz="4000">
                <a:cs typeface="Times New Roman" pitchFamily="18" charset="0"/>
              </a:rPr>
              <a:t>      </a:t>
            </a:r>
            <a:r>
              <a:rPr lang="ru-RU" sz="4000" i="1">
                <a:cs typeface="Times New Roman" pitchFamily="18" charset="0"/>
              </a:rPr>
              <a:t>1.  С 14 лет.</a:t>
            </a:r>
            <a:endParaRPr lang="ru-RU" sz="4000"/>
          </a:p>
          <a:p>
            <a:pPr eaLnBrk="0" hangingPunct="0"/>
            <a:r>
              <a:rPr lang="ru-RU" sz="4000">
                <a:cs typeface="Times New Roman" pitchFamily="18" charset="0"/>
              </a:rPr>
              <a:t>      2.  Когда выйдешь на пенсию.</a:t>
            </a:r>
            <a:endParaRPr lang="ru-RU" sz="4000"/>
          </a:p>
          <a:p>
            <a:r>
              <a:rPr lang="ru-RU" sz="4000">
                <a:cs typeface="Times New Roman" pitchFamily="18" charset="0"/>
              </a:rPr>
              <a:t>      3.  С самого рождения.</a:t>
            </a:r>
            <a:endParaRPr lang="en-US" sz="4000">
              <a:cs typeface="Times New Roman" pitchFamily="18" charset="0"/>
            </a:endParaRPr>
          </a:p>
          <a:p>
            <a:r>
              <a:rPr lang="en-US" sz="4000">
                <a:cs typeface="Times New Roman" pitchFamily="18" charset="0"/>
              </a:rPr>
              <a:t>       4</a:t>
            </a:r>
            <a:r>
              <a:rPr lang="ru-RU" sz="4000">
                <a:cs typeface="Times New Roman" pitchFamily="18" charset="0"/>
              </a:rPr>
              <a:t>. Когда получишь права.</a:t>
            </a:r>
            <a:endParaRPr lang="ru-RU" sz="3600"/>
          </a:p>
          <a:p>
            <a:pPr eaLnBrk="0" hangingPunct="0"/>
            <a:endParaRPr lang="ru-RU" sz="5400"/>
          </a:p>
          <a:p>
            <a:pPr eaLnBrk="0" hangingPunct="0"/>
            <a:endParaRPr lang="ru-RU" sz="4000"/>
          </a:p>
        </p:txBody>
      </p:sp>
      <p:pic>
        <p:nvPicPr>
          <p:cNvPr id="33795" name="Picture 12" descr="b4b247e5a23c4369fc87355648998c86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34200" y="4800600"/>
            <a:ext cx="160020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ВЕСЕЛЫЕ ВОПРОСЫ ПО ПДД</a:t>
            </a:r>
            <a:endParaRPr lang="ru-RU" dirty="0"/>
          </a:p>
        </p:txBody>
      </p:sp>
      <p:pic>
        <p:nvPicPr>
          <p:cNvPr id="5" name="Содержимое 4" descr="cvetofori-zameniat-na-lazerni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381375" y="2763838"/>
            <a:ext cx="2381250" cy="2381250"/>
          </a:xfrm>
        </p:spPr>
      </p:pic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500" y="2000250"/>
            <a:ext cx="18097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zn1_8.gif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25" y="1571625"/>
            <a:ext cx="12303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9" descr="44444444444.jpe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29200" y="4343400"/>
            <a:ext cx="17049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222222222.jpe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5" y="2928938"/>
            <a:ext cx="21828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19" descr="fb9530dbf3139944f2672bbbdc1db78c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00800" y="2667000"/>
            <a:ext cx="21018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714375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 какой дороге транспортные средства лучше тормозят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362200"/>
            <a:ext cx="8229600" cy="4495800"/>
          </a:xfrm>
        </p:spPr>
        <p:txBody>
          <a:bodyPr/>
          <a:lstStyle/>
          <a:p>
            <a:r>
              <a:rPr lang="ru-RU" sz="4000" smtClean="0">
                <a:solidFill>
                  <a:srgbClr val="99FF99"/>
                </a:solidFill>
              </a:rPr>
              <a:t>-на мокрой</a:t>
            </a:r>
          </a:p>
          <a:p>
            <a:r>
              <a:rPr lang="ru-RU" sz="4000" smtClean="0">
                <a:solidFill>
                  <a:srgbClr val="99FF99"/>
                </a:solidFill>
              </a:rPr>
              <a:t>-на обледенелой</a:t>
            </a:r>
          </a:p>
          <a:p>
            <a:r>
              <a:rPr lang="ru-RU" sz="4000" smtClean="0">
                <a:solidFill>
                  <a:srgbClr val="99FF99"/>
                </a:solidFill>
              </a:rPr>
              <a:t>-с ямками</a:t>
            </a:r>
          </a:p>
          <a:p>
            <a:r>
              <a:rPr lang="ru-RU" sz="4000" smtClean="0">
                <a:solidFill>
                  <a:srgbClr val="99FF99"/>
                </a:solidFill>
              </a:rPr>
              <a:t>-на сухой</a:t>
            </a:r>
          </a:p>
        </p:txBody>
      </p:sp>
      <p:pic>
        <p:nvPicPr>
          <p:cNvPr id="6149" name="Picture 5" descr="BMWCA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38" y="3503613"/>
            <a:ext cx="5364162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571500"/>
            <a:ext cx="7772400" cy="17367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Какие автомобили </a:t>
            </a:r>
            <a:r>
              <a:rPr lang="ru-RU" smtClean="0"/>
              <a:t>могут проехать </a:t>
            </a:r>
            <a:r>
              <a:rPr lang="ru-RU" dirty="0" smtClean="0"/>
              <a:t>на красный свет?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565400"/>
            <a:ext cx="8207375" cy="3887788"/>
          </a:xfrm>
        </p:spPr>
        <p:txBody>
          <a:bodyPr/>
          <a:lstStyle/>
          <a:p>
            <a:endParaRPr lang="ru-RU" smtClean="0"/>
          </a:p>
          <a:p>
            <a:pPr algn="l"/>
            <a:r>
              <a:rPr lang="ru-RU" sz="4000" smtClean="0">
                <a:solidFill>
                  <a:srgbClr val="CCCC00"/>
                </a:solidFill>
              </a:rPr>
              <a:t>-папина и мамина</a:t>
            </a:r>
          </a:p>
          <a:p>
            <a:pPr algn="l"/>
            <a:r>
              <a:rPr lang="ru-RU" sz="4000" smtClean="0">
                <a:solidFill>
                  <a:srgbClr val="CCCC00"/>
                </a:solidFill>
              </a:rPr>
              <a:t>-такси</a:t>
            </a:r>
          </a:p>
          <a:p>
            <a:pPr algn="l"/>
            <a:r>
              <a:rPr lang="ru-RU" sz="4000" smtClean="0">
                <a:solidFill>
                  <a:srgbClr val="CCCC00"/>
                </a:solidFill>
              </a:rPr>
              <a:t>-пожарная, скорая, спецмашины.</a:t>
            </a:r>
          </a:p>
          <a:p>
            <a:pPr algn="l"/>
            <a:r>
              <a:rPr lang="ru-RU" sz="4000" smtClean="0">
                <a:solidFill>
                  <a:srgbClr val="CCCC00"/>
                </a:solidFill>
              </a:rPr>
              <a:t>-гончая</a:t>
            </a:r>
          </a:p>
        </p:txBody>
      </p:sp>
      <p:pic>
        <p:nvPicPr>
          <p:cNvPr id="2052" name="Picture 4" descr="рису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752600"/>
            <a:ext cx="25209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8229600" cy="1498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6600"/>
                </a:solidFill>
              </a:rPr>
              <a:t>Когда загорелся зеленый  свет светофора, что ты будешь делать?</a:t>
            </a:r>
            <a:br>
              <a:rPr lang="ru-RU" sz="4000" dirty="0" smtClean="0">
                <a:solidFill>
                  <a:srgbClr val="FF6600"/>
                </a:solidFill>
              </a:rPr>
            </a:br>
            <a:endParaRPr lang="ru-RU" sz="4000" dirty="0" smtClean="0">
              <a:solidFill>
                <a:srgbClr val="FF66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229600" cy="4322762"/>
          </a:xfrm>
        </p:spPr>
        <p:txBody>
          <a:bodyPr/>
          <a:lstStyle/>
          <a:p>
            <a:r>
              <a:rPr lang="ru-RU" smtClean="0"/>
              <a:t>-</a:t>
            </a:r>
            <a:r>
              <a:rPr lang="ru-RU" sz="3600" smtClean="0">
                <a:solidFill>
                  <a:srgbClr val="33CC33"/>
                </a:solidFill>
              </a:rPr>
              <a:t>пропустишь всех старушек и даму с собачкой</a:t>
            </a:r>
          </a:p>
          <a:p>
            <a:r>
              <a:rPr lang="ru-RU" sz="3600" smtClean="0">
                <a:solidFill>
                  <a:srgbClr val="33CC33"/>
                </a:solidFill>
              </a:rPr>
              <a:t>-побежишь со всех ног</a:t>
            </a:r>
          </a:p>
          <a:p>
            <a:r>
              <a:rPr lang="ru-RU" sz="3600" smtClean="0">
                <a:solidFill>
                  <a:srgbClr val="33CC33"/>
                </a:solidFill>
              </a:rPr>
              <a:t>- останешься стоять на месте</a:t>
            </a:r>
          </a:p>
          <a:p>
            <a:r>
              <a:rPr lang="ru-RU" sz="3600" smtClean="0">
                <a:solidFill>
                  <a:srgbClr val="33CC33"/>
                </a:solidFill>
              </a:rPr>
              <a:t>-убедишься, что все транспортные средства остановились и перейдешь дорогу.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Дорогу можно переходить только  на?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4035425"/>
          </a:xfrm>
        </p:spPr>
        <p:txBody>
          <a:bodyPr/>
          <a:lstStyle/>
          <a:p>
            <a:r>
              <a:rPr lang="ru-RU" sz="4000" smtClean="0">
                <a:solidFill>
                  <a:srgbClr val="66FFCC"/>
                </a:solidFill>
              </a:rPr>
              <a:t>-красный мигающий свет светофора</a:t>
            </a:r>
          </a:p>
          <a:p>
            <a:r>
              <a:rPr lang="ru-RU" sz="4000" smtClean="0">
                <a:solidFill>
                  <a:srgbClr val="66FFCC"/>
                </a:solidFill>
              </a:rPr>
              <a:t>-мигающий  свет</a:t>
            </a:r>
          </a:p>
          <a:p>
            <a:r>
              <a:rPr lang="ru-RU" sz="4000" smtClean="0">
                <a:solidFill>
                  <a:srgbClr val="66FFCC"/>
                </a:solidFill>
              </a:rPr>
              <a:t>-зеленый свет</a:t>
            </a:r>
          </a:p>
          <a:p>
            <a:r>
              <a:rPr lang="ru-RU" sz="4000" smtClean="0">
                <a:solidFill>
                  <a:srgbClr val="66FFCC"/>
                </a:solidFill>
              </a:rPr>
              <a:t>-желтый </a:t>
            </a:r>
          </a:p>
        </p:txBody>
      </p:sp>
      <p:pic>
        <p:nvPicPr>
          <p:cNvPr id="10244" name="Picture 4" descr="bd07304_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2709863"/>
            <a:ext cx="36004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66FF"/>
                </a:solidFill>
              </a:rPr>
              <a:t>Для чего постовому нужен жезл?</a:t>
            </a:r>
            <a:br>
              <a:rPr lang="ru-RU" sz="4000" smtClean="0">
                <a:solidFill>
                  <a:srgbClr val="FF66FF"/>
                </a:solidFill>
              </a:rPr>
            </a:br>
            <a:endParaRPr lang="ru-RU" sz="4000" smtClean="0">
              <a:solidFill>
                <a:srgbClr val="FF66FF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00FFFF"/>
                </a:solidFill>
              </a:rPr>
              <a:t>-приветствовать знакомых</a:t>
            </a:r>
          </a:p>
          <a:p>
            <a:r>
              <a:rPr lang="ru-RU" sz="4000" smtClean="0">
                <a:solidFill>
                  <a:srgbClr val="00FFFF"/>
                </a:solidFill>
              </a:rPr>
              <a:t>- отгонять мух</a:t>
            </a:r>
          </a:p>
          <a:p>
            <a:r>
              <a:rPr lang="ru-RU" sz="4000" smtClean="0">
                <a:solidFill>
                  <a:srgbClr val="00FFFF"/>
                </a:solidFill>
              </a:rPr>
              <a:t>-для красоты</a:t>
            </a:r>
          </a:p>
          <a:p>
            <a:r>
              <a:rPr lang="ru-RU" sz="4000" smtClean="0">
                <a:solidFill>
                  <a:srgbClr val="00FFFF"/>
                </a:solidFill>
              </a:rPr>
              <a:t>-регулировать</a:t>
            </a:r>
          </a:p>
          <a:p>
            <a:pPr>
              <a:buFont typeface="Wingdings" pitchFamily="2" charset="2"/>
              <a:buNone/>
            </a:pPr>
            <a:r>
              <a:rPr lang="ru-RU" sz="4000" smtClean="0">
                <a:solidFill>
                  <a:srgbClr val="00FFFF"/>
                </a:solidFill>
              </a:rPr>
              <a:t>дорожное движение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48300" y="2420938"/>
            <a:ext cx="3408363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66FFFF"/>
                </a:solidFill>
              </a:rPr>
              <a:t>Как правильно и безопасно перейти улицу  после выхода из автобуса?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4035425"/>
          </a:xfrm>
        </p:spPr>
        <p:txBody>
          <a:bodyPr/>
          <a:lstStyle/>
          <a:p>
            <a:endParaRPr lang="ru-RU" smtClean="0"/>
          </a:p>
          <a:p>
            <a:r>
              <a:rPr lang="ru-RU" sz="3600" smtClean="0">
                <a:solidFill>
                  <a:srgbClr val="FFCC00"/>
                </a:solidFill>
              </a:rPr>
              <a:t>-подождать когда транспорт отъедет </a:t>
            </a:r>
          </a:p>
          <a:p>
            <a:r>
              <a:rPr lang="ru-RU" sz="3600" smtClean="0">
                <a:solidFill>
                  <a:srgbClr val="FFCC00"/>
                </a:solidFill>
              </a:rPr>
              <a:t>-сесть на капот другой машины, и попросить, чтобы перевезли </a:t>
            </a:r>
          </a:p>
          <a:p>
            <a:r>
              <a:rPr lang="ru-RU" sz="3600" smtClean="0">
                <a:solidFill>
                  <a:srgbClr val="FFCC00"/>
                </a:solidFill>
              </a:rPr>
              <a:t>-перейти по пешеходному переходу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3 из 73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-2209800" y="0"/>
            <a:ext cx="915122" cy="6248400"/>
          </a:xfrm>
          <a:prstGeom prst="rect">
            <a:avLst/>
          </a:prstGeom>
          <a:noFill/>
        </p:spPr>
        <p:txBody>
          <a:bodyPr vert="wordArtVert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34200" y="685801"/>
            <a:ext cx="1079334" cy="5257800"/>
          </a:xfrm>
          <a:prstGeom prst="rect">
            <a:avLst/>
          </a:prstGeom>
          <a:noFill/>
        </p:spPr>
        <p:txBody>
          <a:bodyPr vert="wordArtVer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ЗНАКИ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0" y="0"/>
            <a:ext cx="913712" cy="6857999"/>
          </a:xfrm>
          <a:prstGeom prst="rect">
            <a:avLst/>
          </a:prstGeom>
          <a:noFill/>
        </p:spPr>
        <p:txBody>
          <a:bodyPr vert="wordArtVer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ДОРОЖНЫЕ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/>
              <a:t>Знатоки дорожных знаков</a:t>
            </a:r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5364163" y="1268413"/>
            <a:ext cx="30591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Эй, водитель, осторожно!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Ехать быстро невозможно,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Знают люди все на свете: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В этом месте ходят </a:t>
            </a:r>
          </a:p>
        </p:txBody>
      </p:sp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539750" y="3484563"/>
            <a:ext cx="30908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На машинах здесь, друзья,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Ехать никому нельзя,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Можно ехать, знайте дети 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Только </a:t>
            </a:r>
          </a:p>
        </p:txBody>
      </p:sp>
      <p:sp>
        <p:nvSpPr>
          <p:cNvPr id="130055" name="Rectangle 7"/>
          <p:cNvSpPr>
            <a:spLocks noChangeArrowheads="1"/>
          </p:cNvSpPr>
          <p:nvPr/>
        </p:nvSpPr>
        <p:spPr bwMode="auto">
          <a:xfrm>
            <a:off x="5148263" y="3573463"/>
            <a:ext cx="3660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0663"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А здесь, ребята, не до смеха,</a:t>
            </a:r>
          </a:p>
          <a:p>
            <a:pPr indent="220663"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Ни на чем нельзя здесь ехать,</a:t>
            </a:r>
          </a:p>
          <a:p>
            <a:pPr indent="220663"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Можно только своим ходом,</a:t>
            </a:r>
          </a:p>
          <a:p>
            <a:pPr indent="220663"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Можно только </a:t>
            </a:r>
          </a:p>
        </p:txBody>
      </p:sp>
      <p:pic>
        <p:nvPicPr>
          <p:cNvPr id="130058" name="Picture 10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4500563" y="2205038"/>
            <a:ext cx="1728787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9" name="Picture 11" descr="sn4_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2988" y="522922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60" name="Picture 12" descr="sn4_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9338" y="5200650"/>
            <a:ext cx="12969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61" name="Rectangle 13"/>
          <p:cNvSpPr>
            <a:spLocks noChangeArrowheads="1"/>
          </p:cNvSpPr>
          <p:nvPr/>
        </p:nvSpPr>
        <p:spPr bwMode="auto">
          <a:xfrm>
            <a:off x="1187450" y="1341438"/>
            <a:ext cx="32400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>
                <a:latin typeface="Verdana" pitchFamily="34" charset="0"/>
              </a:rPr>
              <a:t>Всем знакомые полоски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>
                <a:latin typeface="Verdana" pitchFamily="34" charset="0"/>
              </a:rPr>
              <a:t>Знают дети, знает взрослый,</a:t>
            </a:r>
          </a:p>
          <a:p>
            <a:pPr marL="533400" indent="-533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>
                <a:latin typeface="Verdana" pitchFamily="34" charset="0"/>
              </a:rPr>
              <a:t>На ту сторону ведет</a:t>
            </a:r>
          </a:p>
        </p:txBody>
      </p:sp>
      <p:pic>
        <p:nvPicPr>
          <p:cNvPr id="130062" name="Picture 1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276475"/>
            <a:ext cx="1216025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63" name="Rectangle 15"/>
          <p:cNvSpPr>
            <a:spLocks noChangeArrowheads="1"/>
          </p:cNvSpPr>
          <p:nvPr/>
        </p:nvSpPr>
        <p:spPr bwMode="auto">
          <a:xfrm>
            <a:off x="1187450" y="2349500"/>
            <a:ext cx="2582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Пешеходный </a:t>
            </a:r>
            <a:r>
              <a:rPr lang="ru-RU" i="1">
                <a:latin typeface="Times New Roman" pitchFamily="18" charset="0"/>
              </a:rPr>
              <a:t>переход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30066" name="Rectangle 18"/>
          <p:cNvSpPr>
            <a:spLocks noChangeArrowheads="1"/>
          </p:cNvSpPr>
          <p:nvPr/>
        </p:nvSpPr>
        <p:spPr bwMode="auto">
          <a:xfrm>
            <a:off x="6443663" y="2349500"/>
            <a:ext cx="67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дети</a:t>
            </a:r>
          </a:p>
        </p:txBody>
      </p:sp>
      <p:sp>
        <p:nvSpPr>
          <p:cNvPr id="130067" name="Rectangle 19"/>
          <p:cNvSpPr>
            <a:spLocks noChangeArrowheads="1"/>
          </p:cNvSpPr>
          <p:nvPr/>
        </p:nvSpPr>
        <p:spPr bwMode="auto">
          <a:xfrm>
            <a:off x="1042988" y="4508500"/>
            <a:ext cx="1827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на велосипеде.</a:t>
            </a:r>
          </a:p>
        </p:txBody>
      </p:sp>
      <p:sp>
        <p:nvSpPr>
          <p:cNvPr id="130068" name="Rectangle 20"/>
          <p:cNvSpPr>
            <a:spLocks noChangeArrowheads="1"/>
          </p:cNvSpPr>
          <p:nvPr/>
        </p:nvSpPr>
        <p:spPr bwMode="auto">
          <a:xfrm>
            <a:off x="6300788" y="4724400"/>
            <a:ext cx="1404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пешеходам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0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0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0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0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0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0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0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/>
      <p:bldP spid="130054" grpId="0"/>
      <p:bldP spid="130055" grpId="0"/>
      <p:bldP spid="130059" grpId="0"/>
      <p:bldP spid="130060" grpId="0"/>
      <p:bldP spid="130063" grpId="0"/>
      <p:bldP spid="130066" grpId="0"/>
      <p:bldP spid="130067" grpId="0"/>
      <p:bldP spid="1300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0"/>
            <a:ext cx="7086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9550"/>
            <a:ext cx="7407275" cy="3397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Знаки дорожного движения в районе школы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3003550" cy="15113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Что мне делать?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Как мне быть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Нужно срочно позвонить.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Должен знать и ты, и он,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В этом месте </a:t>
            </a:r>
          </a:p>
        </p:txBody>
      </p:sp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468313" y="4483100"/>
            <a:ext cx="2628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Я не мыл в дороге рук,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Поел фрукты, овощи,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Заболел и вижу пункт</a:t>
            </a: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5508625" y="1196975"/>
            <a:ext cx="320198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Не шумите, музыканты,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Даже если вы таланты,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Здесь сигналить не годится: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Рядом школа иль </a:t>
            </a:r>
            <a:endParaRPr lang="ru-RU" i="1">
              <a:latin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i="1">
                <a:latin typeface="Times New Roman" pitchFamily="18" charset="0"/>
              </a:rPr>
              <a:t>больница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4211638" y="3997325"/>
            <a:ext cx="34432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Отчего бы это вдруг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Стрелки дружно встали в круг,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И машины друг за другом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Мчатся весело по кругу.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Что такое, в самом деле,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Словно мы на карусели!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Мы на площади с тобой,</a:t>
            </a:r>
          </a:p>
          <a:p>
            <a:pPr algn="ctr">
              <a:tabLst>
                <a:tab pos="457200" algn="l"/>
              </a:tabLst>
            </a:pPr>
            <a:r>
              <a:rPr lang="ru-RU">
                <a:latin typeface="Times New Roman" pitchFamily="18" charset="0"/>
              </a:rPr>
              <a:t>Здесь дороги нет прямой</a:t>
            </a:r>
            <a:endParaRPr lang="ru-RU" i="1">
              <a:latin typeface="Times New Roman" pitchFamily="18" charset="0"/>
            </a:endParaRPr>
          </a:p>
        </p:txBody>
      </p:sp>
      <p:pic>
        <p:nvPicPr>
          <p:cNvPr id="139271" name="Picture 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2492375"/>
            <a:ext cx="1076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73" name="Picture 9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1773238"/>
            <a:ext cx="2132012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74" name="Picture 10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4797425"/>
            <a:ext cx="11223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75" name="Picture 11" descr="sn4_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80288" y="4868863"/>
            <a:ext cx="1481137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76" name="Rectangle 12"/>
          <p:cNvSpPr>
            <a:spLocks noChangeArrowheads="1"/>
          </p:cNvSpPr>
          <p:nvPr/>
        </p:nvSpPr>
        <p:spPr bwMode="auto">
          <a:xfrm>
            <a:off x="755650" y="2781300"/>
            <a:ext cx="12001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i="1">
                <a:latin typeface="Times New Roman" pitchFamily="18" charset="0"/>
              </a:rPr>
              <a:t>телефон</a:t>
            </a:r>
          </a:p>
        </p:txBody>
      </p:sp>
      <p:sp>
        <p:nvSpPr>
          <p:cNvPr id="139277" name="Rectangle 13"/>
          <p:cNvSpPr>
            <a:spLocks noChangeArrowheads="1"/>
          </p:cNvSpPr>
          <p:nvPr/>
        </p:nvSpPr>
        <p:spPr bwMode="auto">
          <a:xfrm>
            <a:off x="468313" y="5445125"/>
            <a:ext cx="252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Медицинской помощи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/>
      <p:bldP spid="139269" grpId="0"/>
      <p:bldP spid="139270" grpId="0"/>
      <p:bldP spid="139270" grpId="1"/>
      <p:bldP spid="139275" grpId="0"/>
      <p:bldP spid="139276" grpId="0"/>
      <p:bldP spid="13927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762000" y="1411288"/>
            <a:ext cx="8382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>
                <a:solidFill>
                  <a:srgbClr val="339966"/>
                </a:solidFill>
                <a:cs typeface="Times New Roman" pitchFamily="18" charset="0"/>
              </a:rPr>
              <a:t>Помни! На дорогах трудностей так много!</a:t>
            </a:r>
            <a:endParaRPr lang="ru-RU" sz="4000"/>
          </a:p>
          <a:p>
            <a:pPr eaLnBrk="0" hangingPunct="0"/>
            <a:r>
              <a:rPr lang="ru-RU" sz="4000">
                <a:solidFill>
                  <a:srgbClr val="339966"/>
                </a:solidFill>
                <a:cs typeface="Times New Roman" pitchFamily="18" charset="0"/>
              </a:rPr>
              <a:t>Помни! На дорогах тысячи машин!</a:t>
            </a:r>
            <a:endParaRPr lang="ru-RU" sz="4000"/>
          </a:p>
          <a:p>
            <a:pPr eaLnBrk="0" hangingPunct="0"/>
            <a:r>
              <a:rPr lang="ru-RU" sz="4000">
                <a:solidFill>
                  <a:srgbClr val="339966"/>
                </a:solidFill>
                <a:cs typeface="Times New Roman" pitchFamily="18" charset="0"/>
              </a:rPr>
              <a:t>Помни! Перекрёстков много на дорогах!</a:t>
            </a:r>
            <a:endParaRPr lang="ru-RU" sz="4000"/>
          </a:p>
          <a:p>
            <a:pPr eaLnBrk="0" hangingPunct="0"/>
            <a:r>
              <a:rPr lang="ru-RU" sz="4000">
                <a:solidFill>
                  <a:srgbClr val="339966"/>
                </a:solidFill>
                <a:cs typeface="Times New Roman" pitchFamily="18" charset="0"/>
              </a:rPr>
              <a:t>Помни! Правила дорожные учи!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"В школу - по безопасной       </a:t>
            </a:r>
            <a:br>
              <a:rPr lang="ru-RU"/>
            </a:br>
            <a:r>
              <a:rPr lang="ru-RU"/>
              <a:t>                дороге".</a:t>
            </a:r>
          </a:p>
        </p:txBody>
      </p:sp>
      <p:pic>
        <p:nvPicPr>
          <p:cNvPr id="46083" name="Picture 8" descr="пешеход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62000" y="1905000"/>
            <a:ext cx="5562600" cy="4519613"/>
          </a:xfrm>
        </p:spPr>
      </p:pic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6629400" y="2209800"/>
            <a:ext cx="2514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Спасибо за внимание.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Будьте внимательны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на дороге!</a:t>
            </a:r>
          </a:p>
        </p:txBody>
      </p:sp>
      <p:pic>
        <p:nvPicPr>
          <p:cNvPr id="46085" name="Picture 10" descr="2bd80f411d746e70fd617691bad8ccb9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951663" y="4495800"/>
            <a:ext cx="1452562" cy="2362200"/>
          </a:xfrm>
        </p:spPr>
      </p:pic>
    </p:spTree>
  </p:cSld>
  <p:clrMapOvr>
    <a:masterClrMapping/>
  </p:clrMapOvr>
  <p:transition advTm="74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5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533400"/>
            <a:ext cx="7545387" cy="55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еун 0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381000"/>
            <a:ext cx="7177087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лошад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457200"/>
            <a:ext cx="777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еун 00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333375"/>
            <a:ext cx="7859712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еун 000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533400"/>
            <a:ext cx="7924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582</TotalTime>
  <Words>715</Words>
  <Application>Microsoft Office PowerPoint</Application>
  <PresentationFormat>Экран (4:3)</PresentationFormat>
  <Paragraphs>201</Paragraphs>
  <Slides>42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Апекс</vt:lpstr>
      <vt:lpstr>Презентация PowerPoint</vt:lpstr>
      <vt:lpstr>Презентация PowerPoint</vt:lpstr>
      <vt:lpstr>      ГИБДД-Государствен ная инспекция безопасности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 Какие из перечисленных ситуаций могут стать причинами дорожно-транспортных происшествий? </vt:lpstr>
      <vt:lpstr>3. Что означает сочетание красного и жёлтого сигналов светофора? </vt:lpstr>
      <vt:lpstr>Презентация PowerPoint</vt:lpstr>
      <vt:lpstr>Презентация PowerPoint</vt:lpstr>
      <vt:lpstr>Презентация PowerPoint</vt:lpstr>
      <vt:lpstr>Презентация PowerPoint</vt:lpstr>
      <vt:lpstr>ВЕСЕЛЫЕ ВОПРОСЫ ПО ПДД</vt:lpstr>
      <vt:lpstr>На какой дороге транспортные средства лучше тормозят </vt:lpstr>
      <vt:lpstr>Какие автомобили могут проехать на красный свет?</vt:lpstr>
      <vt:lpstr>Когда загорелся зеленый  свет светофора, что ты будешь делать? </vt:lpstr>
      <vt:lpstr>Дорогу можно переходить только  на? </vt:lpstr>
      <vt:lpstr>Для чего постовому нужен жезл? </vt:lpstr>
      <vt:lpstr>Как правильно и безопасно перейти улицу  после выхода из автобуса?</vt:lpstr>
      <vt:lpstr>Презентация PowerPoint</vt:lpstr>
      <vt:lpstr>Знатоки дорожных знаков</vt:lpstr>
      <vt:lpstr>Знаки дорожного движения в районе школы</vt:lpstr>
      <vt:lpstr>Презентация PowerPoint</vt:lpstr>
      <vt:lpstr>"В школу - по безопасной                        дороге".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КВЕ</cp:lastModifiedBy>
  <cp:revision>64</cp:revision>
  <dcterms:created xsi:type="dcterms:W3CDTF">2011-10-23T14:52:33Z</dcterms:created>
  <dcterms:modified xsi:type="dcterms:W3CDTF">2016-11-24T11:17:16Z</dcterms:modified>
</cp:coreProperties>
</file>