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8" r:id="rId11"/>
    <p:sldId id="266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9 с-ф</c:v>
                </c:pt>
                <c:pt idx="1">
                  <c:v>10 с-ф</c:v>
                </c:pt>
                <c:pt idx="2">
                  <c:v>11с-ф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9 с-ф</c:v>
                </c:pt>
                <c:pt idx="1">
                  <c:v>10 с-ф</c:v>
                </c:pt>
                <c:pt idx="2">
                  <c:v>11с-ф 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1">
                  <c:v>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9 с-ф</c:v>
                </c:pt>
                <c:pt idx="1">
                  <c:v>10 с-ф</c:v>
                </c:pt>
                <c:pt idx="2">
                  <c:v>11с-ф 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2" formatCode="0%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21707392"/>
        <c:axId val="21717376"/>
        <c:axId val="0"/>
      </c:bar3DChart>
      <c:catAx>
        <c:axId val="217073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0000"/>
                </a:solidFill>
              </a:defRPr>
            </a:pPr>
            <a:endParaRPr lang="ru-RU"/>
          </a:p>
        </c:txPr>
        <c:crossAx val="21717376"/>
        <c:crosses val="autoZero"/>
        <c:auto val="1"/>
        <c:lblAlgn val="ctr"/>
        <c:lblOffset val="100"/>
        <c:noMultiLvlLbl val="0"/>
      </c:catAx>
      <c:valAx>
        <c:axId val="2171737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0000"/>
                </a:solidFill>
              </a:defRPr>
            </a:pPr>
            <a:endParaRPr lang="ru-RU"/>
          </a:p>
        </c:txPr>
        <c:crossAx val="217073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18847576979706804"/>
          <c:w val="1"/>
          <c:h val="0.81152423020293196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2600" baseline="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>
                        <a:solidFill>
                          <a:srgbClr val="FF0000"/>
                        </a:solidFill>
                      </a:rPr>
                      <a:t>9 с-ф
</a:t>
                    </a:r>
                    <a:r>
                      <a:rPr lang="ru-RU" smtClean="0">
                        <a:solidFill>
                          <a:srgbClr val="FF0000"/>
                        </a:solidFill>
                      </a:rPr>
                      <a:t>100%</a:t>
                    </a:r>
                    <a:endParaRPr lang="ru-RU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>
                        <a:solidFill>
                          <a:srgbClr val="FF0000"/>
                        </a:solidFill>
                      </a:rPr>
                      <a:t>10 с-ф
</a:t>
                    </a:r>
                    <a:r>
                      <a:rPr lang="ru-RU" smtClean="0">
                        <a:solidFill>
                          <a:srgbClr val="FF0000"/>
                        </a:solidFill>
                      </a:rPr>
                      <a:t>100%</a:t>
                    </a:r>
                    <a:endParaRPr lang="ru-RU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>
                        <a:solidFill>
                          <a:srgbClr val="FF0000"/>
                        </a:solidFill>
                      </a:rPr>
                      <a:t>11 с-ф
</a:t>
                    </a:r>
                    <a:r>
                      <a:rPr lang="ru-RU" dirty="0" smtClean="0">
                        <a:solidFill>
                          <a:srgbClr val="FF0000"/>
                        </a:solidFill>
                      </a:rPr>
                      <a:t>100%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3"/>
                <c:pt idx="0">
                  <c:v>9 с-ф</c:v>
                </c:pt>
                <c:pt idx="1">
                  <c:v>10 с-ф</c:v>
                </c:pt>
                <c:pt idx="2">
                  <c:v>11 с-ф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9 c-ф</c:v>
                </c:pt>
                <c:pt idx="1">
                  <c:v>10 с-ф</c:v>
                </c:pt>
                <c:pt idx="2">
                  <c:v>11 с-ф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0.4</c:v>
                </c:pt>
                <c:pt idx="1">
                  <c:v>1</c:v>
                </c:pt>
                <c:pt idx="2">
                  <c:v>0.8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9 c-ф</c:v>
                </c:pt>
                <c:pt idx="1">
                  <c:v>10 с-ф</c:v>
                </c:pt>
                <c:pt idx="2">
                  <c:v>11 с-ф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 formatCode="0%">
                  <c:v>0.6</c:v>
                </c:pt>
                <c:pt idx="2" formatCode="0%">
                  <c:v>0.2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9 c-ф</c:v>
                </c:pt>
                <c:pt idx="1">
                  <c:v>10 с-ф</c:v>
                </c:pt>
                <c:pt idx="2">
                  <c:v>11 с-ф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1008640"/>
        <c:axId val="31010176"/>
        <c:axId val="0"/>
      </c:bar3DChart>
      <c:catAx>
        <c:axId val="310086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0000"/>
                </a:solidFill>
              </a:defRPr>
            </a:pPr>
            <a:endParaRPr lang="ru-RU"/>
          </a:p>
        </c:txPr>
        <c:crossAx val="31010176"/>
        <c:crosses val="autoZero"/>
        <c:auto val="1"/>
        <c:lblAlgn val="ctr"/>
        <c:lblOffset val="100"/>
        <c:noMultiLvlLbl val="0"/>
      </c:catAx>
      <c:valAx>
        <c:axId val="3101017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0000"/>
                </a:solidFill>
              </a:defRPr>
            </a:pPr>
            <a:endParaRPr lang="ru-RU"/>
          </a:p>
        </c:txPr>
        <c:crossAx val="310086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4.4715447154471545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FF0000"/>
                        </a:solidFill>
                      </a:rPr>
                      <a:t>9 c-</a:t>
                    </a:r>
                    <a:r>
                      <a:rPr lang="ru-RU" dirty="0">
                        <a:solidFill>
                          <a:srgbClr val="FF0000"/>
                        </a:solidFill>
                      </a:rPr>
                      <a:t>ф
</a:t>
                    </a:r>
                    <a:r>
                      <a:rPr lang="en-US" dirty="0" smtClean="0">
                        <a:solidFill>
                          <a:srgbClr val="FF0000"/>
                        </a:solidFill>
                      </a:rPr>
                      <a:t>40%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>
                        <a:solidFill>
                          <a:srgbClr val="FF0000"/>
                        </a:solidFill>
                      </a:rPr>
                      <a:t>10 с-ф</a:t>
                    </a:r>
                    <a:r>
                      <a:rPr lang="ru-RU">
                        <a:solidFill>
                          <a:srgbClr val="FF0000"/>
                        </a:solidFill>
                      </a:rPr>
                      <a:t>
</a:t>
                    </a:r>
                    <a:r>
                      <a:rPr lang="en-US" smtClean="0">
                        <a:solidFill>
                          <a:srgbClr val="FF0000"/>
                        </a:solidFill>
                      </a:rPr>
                      <a:t>80%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>
                        <a:solidFill>
                          <a:srgbClr val="FF0000"/>
                        </a:solidFill>
                      </a:rPr>
                      <a:t>11 с-ф</a:t>
                    </a:r>
                    <a:r>
                      <a:rPr lang="ru-RU">
                        <a:solidFill>
                          <a:srgbClr val="FF0000"/>
                        </a:solidFill>
                      </a:rPr>
                      <a:t>
</a:t>
                    </a:r>
                    <a:r>
                      <a:rPr lang="en-US" smtClean="0">
                        <a:solidFill>
                          <a:srgbClr val="FF0000"/>
                        </a:solidFill>
                      </a:rPr>
                      <a:t>100%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3"/>
                <c:pt idx="0">
                  <c:v>9 c-ф</c:v>
                </c:pt>
                <c:pt idx="1">
                  <c:v>10 с-ф</c:v>
                </c:pt>
                <c:pt idx="2">
                  <c:v>11 с-ф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0.4</c:v>
                </c:pt>
                <c:pt idx="1">
                  <c:v>0.8</c:v>
                </c:pt>
                <c:pt idx="2" formatCode="_(* #,##0.00_);_(* \(#,##0.00\);_(* &quot;-&quot;??_);_(@_)">
                  <c:v>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dLbl>
              <c:idx val="0"/>
              <c:spPr/>
              <c:txPr>
                <a:bodyPr/>
                <a:lstStyle/>
                <a:p>
                  <a:pPr>
                    <a:defRPr>
                      <a:solidFill>
                        <a:srgbClr val="FF0000"/>
                      </a:solidFill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4.0650406504065045E-3"/>
                  <c:y val="-8.130081300813009E-3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solidFill>
                          <a:srgbClr val="FF0000"/>
                        </a:solidFill>
                      </a:defRPr>
                    </a:pPr>
                    <a:r>
                      <a:rPr lang="ru-RU" dirty="0">
                        <a:solidFill>
                          <a:srgbClr val="FF0000"/>
                        </a:solidFill>
                      </a:rPr>
                      <a:t>10 с-ф
</a:t>
                    </a:r>
                    <a:r>
                      <a:rPr lang="ru-RU" dirty="0" smtClean="0">
                        <a:solidFill>
                          <a:srgbClr val="FF0000"/>
                        </a:solidFill>
                      </a:rPr>
                      <a:t>100%</a:t>
                    </a:r>
                    <a:endParaRPr lang="ru-RU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pPr>
                      <a:defRPr>
                        <a:solidFill>
                          <a:srgbClr val="FF0000"/>
                        </a:solidFill>
                      </a:defRPr>
                    </a:pPr>
                    <a:r>
                      <a:rPr lang="ru-RU">
                        <a:solidFill>
                          <a:srgbClr val="FF0000"/>
                        </a:solidFill>
                      </a:rPr>
                      <a:t>11 с-ф
</a:t>
                    </a:r>
                    <a:r>
                      <a:rPr lang="ru-RU" smtClean="0">
                        <a:solidFill>
                          <a:srgbClr val="FF0000"/>
                        </a:solidFill>
                      </a:rPr>
                      <a:t>65%</a:t>
                    </a:r>
                    <a:endParaRPr lang="ru-RU">
                      <a:solidFill>
                        <a:srgbClr val="FF0000"/>
                      </a:solidFill>
                    </a:endParaRPr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</c:dLbl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3"/>
                <c:pt idx="0">
                  <c:v>9 с-ф</c:v>
                </c:pt>
                <c:pt idx="1">
                  <c:v>10 с-ф</c:v>
                </c:pt>
                <c:pt idx="2">
                  <c:v>11 с-ф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</c:v>
                </c:pt>
                <c:pt idx="1">
                  <c:v>1</c:v>
                </c:pt>
                <c:pt idx="2">
                  <c:v>0.65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4246031746031744E-2"/>
          <c:y val="0.23397801837270341"/>
          <c:w val="0.83134920634920639"/>
          <c:h val="0.6543982939632545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>
                        <a:solidFill>
                          <a:srgbClr val="FF0000"/>
                        </a:solidFill>
                      </a:rPr>
                      <a:t>10 </a:t>
                    </a:r>
                    <a:r>
                      <a:rPr lang="ru-RU" dirty="0">
                        <a:solidFill>
                          <a:srgbClr val="FF0000"/>
                        </a:solidFill>
                      </a:rPr>
                      <a:t>с-ф</a:t>
                    </a:r>
                    <a:r>
                      <a:rPr lang="ru-RU">
                        <a:solidFill>
                          <a:srgbClr val="FF0000"/>
                        </a:solidFill>
                      </a:rPr>
                      <a:t>
</a:t>
                    </a:r>
                    <a:r>
                      <a:rPr lang="ru-RU" smtClean="0">
                        <a:solidFill>
                          <a:srgbClr val="FF0000"/>
                        </a:solidFill>
                      </a:rPr>
                      <a:t>34%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>
                        <a:solidFill>
                          <a:srgbClr val="FF0000"/>
                        </a:solidFill>
                      </a:rPr>
                      <a:t>11 с-ф
</a:t>
                    </a:r>
                    <a:r>
                      <a:rPr lang="ru-RU" sz="2000" dirty="0" smtClean="0">
                        <a:solidFill>
                          <a:srgbClr val="FF0000"/>
                        </a:solidFill>
                      </a:rPr>
                      <a:t>12</a:t>
                    </a:r>
                    <a:r>
                      <a:rPr lang="ru-RU" dirty="0" smtClean="0">
                        <a:solidFill>
                          <a:srgbClr val="FF0000"/>
                        </a:solidFill>
                      </a:rPr>
                      <a:t>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3"/>
                <c:pt idx="0">
                  <c:v>9 с-ф</c:v>
                </c:pt>
                <c:pt idx="1">
                  <c:v>10 с-ф</c:v>
                </c:pt>
                <c:pt idx="2">
                  <c:v>11 с-ф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</c:v>
                </c:pt>
                <c:pt idx="1">
                  <c:v>0.34</c:v>
                </c:pt>
                <c:pt idx="2">
                  <c:v>0.12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396393583847776"/>
          <c:y val="4.6875182268883056E-2"/>
          <c:w val="0.83603606416152232"/>
          <c:h val="0.69482247010790321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9-11 с-ф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0.8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9-11 с-ф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0815744"/>
        <c:axId val="30817280"/>
        <c:axId val="0"/>
      </c:bar3DChart>
      <c:catAx>
        <c:axId val="308157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0000"/>
                </a:solidFill>
              </a:defRPr>
            </a:pPr>
            <a:endParaRPr lang="ru-RU"/>
          </a:p>
        </c:txPr>
        <c:crossAx val="30817280"/>
        <c:crosses val="autoZero"/>
        <c:auto val="1"/>
        <c:lblAlgn val="ctr"/>
        <c:lblOffset val="100"/>
        <c:noMultiLvlLbl val="0"/>
      </c:catAx>
      <c:valAx>
        <c:axId val="3081728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0000"/>
                </a:solidFill>
              </a:defRPr>
            </a:pPr>
            <a:endParaRPr lang="ru-RU"/>
          </a:p>
        </c:txPr>
        <c:crossAx val="308157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2096886821040726"/>
          <c:y val="5.0123957277617523E-2"/>
          <c:w val="0.77903113178959271"/>
          <c:h val="0.68221096125360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9-11 c-ф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0.2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9-11 c-ф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9-11 c-ф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0846976"/>
        <c:axId val="30848512"/>
      </c:barChart>
      <c:catAx>
        <c:axId val="308469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0000"/>
                </a:solidFill>
              </a:defRPr>
            </a:pPr>
            <a:endParaRPr lang="ru-RU"/>
          </a:p>
        </c:txPr>
        <c:crossAx val="30848512"/>
        <c:crosses val="autoZero"/>
        <c:auto val="1"/>
        <c:lblAlgn val="ctr"/>
        <c:lblOffset val="100"/>
        <c:noMultiLvlLbl val="0"/>
      </c:catAx>
      <c:valAx>
        <c:axId val="3084851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0000"/>
                </a:solidFill>
              </a:defRPr>
            </a:pPr>
            <a:endParaRPr lang="ru-RU"/>
          </a:p>
        </c:txPr>
        <c:crossAx val="308469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8D9B5670-A81D-4862-8DC5-C08A63B4FB04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A1AF9-43F5-47DA-A2BA-1E1C94BB16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B5670-A81D-4862-8DC5-C08A63B4FB04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A1AF9-43F5-47DA-A2BA-1E1C94BB16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B5670-A81D-4862-8DC5-C08A63B4FB04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A1AF9-43F5-47DA-A2BA-1E1C94BB16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B5670-A81D-4862-8DC5-C08A63B4FB04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A1AF9-43F5-47DA-A2BA-1E1C94BB16FF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B5670-A81D-4862-8DC5-C08A63B4FB04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A1AF9-43F5-47DA-A2BA-1E1C94BB16FF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B5670-A81D-4862-8DC5-C08A63B4FB04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A1AF9-43F5-47DA-A2BA-1E1C94BB16FF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B5670-A81D-4862-8DC5-C08A63B4FB04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A1AF9-43F5-47DA-A2BA-1E1C94BB16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B5670-A81D-4862-8DC5-C08A63B4FB04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A1AF9-43F5-47DA-A2BA-1E1C94BB16FF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B5670-A81D-4862-8DC5-C08A63B4FB04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A1AF9-43F5-47DA-A2BA-1E1C94BB16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B5670-A81D-4862-8DC5-C08A63B4FB04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A1AF9-43F5-47DA-A2BA-1E1C94BB16F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B5670-A81D-4862-8DC5-C08A63B4FB04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A1AF9-43F5-47DA-A2BA-1E1C94BB16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8D9B5670-A81D-4862-8DC5-C08A63B4FB04}" type="datetimeFigureOut">
              <a:rPr lang="ru-RU" smtClean="0"/>
              <a:t>18.02.2016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29A1AF9-43F5-47DA-A2BA-1E1C94BB16F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060849"/>
            <a:ext cx="4797765" cy="2088232"/>
          </a:xfrm>
        </p:spPr>
        <p:txBody>
          <a:bodyPr>
            <a:normAutofit fontScale="90000"/>
          </a:bodyPr>
          <a:lstStyle/>
          <a:p>
            <a:r>
              <a:rPr lang="tt-RU" dirty="0" smtClean="0">
                <a:solidFill>
                  <a:srgbClr val="FF0000"/>
                </a:solidFill>
              </a:rPr>
              <a:t>Г.Ибраһимовның ХХ гасыр башы иҗатында яшьләр темасы.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20" descr="http://www.kitaphane.ru/ebooks/gibrag/13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1285860"/>
            <a:ext cx="2643206" cy="3636785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11319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Г.Ибраһимов иҗаты сезгә танышмы?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3534880"/>
              </p:ext>
            </p:extLst>
          </p:nvPr>
        </p:nvGraphicFramePr>
        <p:xfrm>
          <a:off x="1403648" y="2348880"/>
          <a:ext cx="64008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8323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2000" dirty="0" smtClean="0">
                <a:solidFill>
                  <a:srgbClr val="FF0000"/>
                </a:solidFill>
              </a:rPr>
              <a:t>Миңа охшаган әсәрләре:</a:t>
            </a:r>
            <a:r>
              <a:rPr lang="tt-RU" sz="1400" dirty="0" smtClean="0">
                <a:solidFill>
                  <a:srgbClr val="FF0000"/>
                </a:solidFill>
              </a:rPr>
              <a:t/>
            </a:r>
            <a:br>
              <a:rPr lang="tt-RU" sz="1400" dirty="0" smtClean="0">
                <a:solidFill>
                  <a:srgbClr val="FF0000"/>
                </a:solidFill>
              </a:rPr>
            </a:br>
            <a:r>
              <a:rPr lang="tt-RU" sz="1400" dirty="0" smtClean="0">
                <a:solidFill>
                  <a:srgbClr val="FF0000"/>
                </a:solidFill>
              </a:rPr>
              <a:t>“Яз башы”.</a:t>
            </a:r>
            <a:endParaRPr lang="ru-RU" sz="1400" dirty="0">
              <a:solidFill>
                <a:srgbClr val="FF000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407380602"/>
              </p:ext>
            </p:extLst>
          </p:nvPr>
        </p:nvGraphicFramePr>
        <p:xfrm flipH="1">
          <a:off x="4716016" y="2564904"/>
          <a:ext cx="2564432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253754784"/>
              </p:ext>
            </p:extLst>
          </p:nvPr>
        </p:nvGraphicFramePr>
        <p:xfrm>
          <a:off x="1371600" y="2438400"/>
          <a:ext cx="5360640" cy="312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9009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2400" dirty="0">
                <a:solidFill>
                  <a:srgbClr val="FF0000"/>
                </a:solidFill>
              </a:rPr>
              <a:t>“Диңгездә”</a:t>
            </a:r>
            <a:endParaRPr lang="ru-RU" sz="2400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8391090"/>
              </p:ext>
            </p:extLst>
          </p:nvPr>
        </p:nvGraphicFramePr>
        <p:xfrm>
          <a:off x="1371600" y="2438400"/>
          <a:ext cx="64008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4738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133089102"/>
              </p:ext>
            </p:extLst>
          </p:nvPr>
        </p:nvGraphicFramePr>
        <p:xfrm>
          <a:off x="1115616" y="2276872"/>
          <a:ext cx="3124200" cy="312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sz="2000" dirty="0" smtClean="0">
                <a:solidFill>
                  <a:srgbClr val="FF0000"/>
                </a:solidFill>
              </a:rPr>
              <a:t>“Яшь йөрәкләр”, “Табигать балалары”</a:t>
            </a:r>
            <a:endParaRPr lang="ru-RU" sz="2000" dirty="0">
              <a:solidFill>
                <a:srgbClr val="FF0000"/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1857540069"/>
              </p:ext>
            </p:extLst>
          </p:nvPr>
        </p:nvGraphicFramePr>
        <p:xfrm>
          <a:off x="4648200" y="2438400"/>
          <a:ext cx="3124200" cy="312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5323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“Сөю- Сәгадәт”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4927026"/>
              </p:ext>
            </p:extLst>
          </p:nvPr>
        </p:nvGraphicFramePr>
        <p:xfrm>
          <a:off x="1371600" y="2438400"/>
          <a:ext cx="64008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070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666152999"/>
              </p:ext>
            </p:extLst>
          </p:nvPr>
        </p:nvGraphicFramePr>
        <p:xfrm>
          <a:off x="1115616" y="2348880"/>
          <a:ext cx="3456384" cy="3175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Объект 7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3370685325"/>
              </p:ext>
            </p:extLst>
          </p:nvPr>
        </p:nvGraphicFramePr>
        <p:xfrm>
          <a:off x="5364088" y="2420888"/>
          <a:ext cx="2808287" cy="3141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flipV="1">
            <a:off x="6948264" y="1196752"/>
            <a:ext cx="856184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371600" y="1340768"/>
            <a:ext cx="3125788" cy="936103"/>
          </a:xfrm>
        </p:spPr>
        <p:txBody>
          <a:bodyPr>
            <a:normAutofit fontScale="92500" lnSpcReduction="20000"/>
          </a:bodyPr>
          <a:lstStyle/>
          <a:p>
            <a:r>
              <a:rPr lang="tt-RU" sz="2200" dirty="0" smtClean="0">
                <a:solidFill>
                  <a:srgbClr val="FF0000"/>
                </a:solidFill>
              </a:rPr>
              <a:t>“Яз башы”, ”Диңгездә”, ”Табигать балалары</a:t>
            </a:r>
            <a:r>
              <a:rPr lang="tt-RU" dirty="0" smtClean="0">
                <a:solidFill>
                  <a:srgbClr val="FF0000"/>
                </a:solidFill>
              </a:rPr>
              <a:t>”.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3127375" cy="1008112"/>
          </a:xfrm>
        </p:spPr>
        <p:txBody>
          <a:bodyPr>
            <a:normAutofit/>
          </a:bodyPr>
          <a:lstStyle/>
          <a:p>
            <a:r>
              <a:rPr lang="tt-RU" dirty="0" smtClean="0">
                <a:solidFill>
                  <a:srgbClr val="FF0000"/>
                </a:solidFill>
              </a:rPr>
              <a:t>“Яшь йөрәкләр”,        </a:t>
            </a:r>
          </a:p>
          <a:p>
            <a:r>
              <a:rPr lang="tt-RU" dirty="0" smtClean="0">
                <a:solidFill>
                  <a:srgbClr val="FF0000"/>
                </a:solidFill>
              </a:rPr>
              <a:t>”Сөю сәгадәт”.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13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340768"/>
            <a:ext cx="6608440" cy="4032448"/>
          </a:xfrm>
        </p:spPr>
        <p:txBody>
          <a:bodyPr>
            <a:normAutofit/>
          </a:bodyPr>
          <a:lstStyle/>
          <a:p>
            <a:r>
              <a:rPr lang="tt-RU" sz="2000" dirty="0" smtClean="0">
                <a:solidFill>
                  <a:srgbClr val="FF0000"/>
                </a:solidFill>
              </a:rPr>
              <a:t/>
            </a:r>
            <a:br>
              <a:rPr lang="tt-RU" sz="2000" dirty="0" smtClean="0">
                <a:solidFill>
                  <a:srgbClr val="FF0000"/>
                </a:solidFill>
              </a:rPr>
            </a:br>
            <a:r>
              <a:rPr lang="tt-RU" sz="2000" dirty="0">
                <a:solidFill>
                  <a:srgbClr val="FF0000"/>
                </a:solidFill>
              </a:rPr>
              <a:t/>
            </a:r>
            <a:br>
              <a:rPr lang="tt-RU" sz="2000" dirty="0">
                <a:solidFill>
                  <a:srgbClr val="FF0000"/>
                </a:solidFill>
              </a:rPr>
            </a:br>
            <a:r>
              <a:rPr lang="tt-RU" sz="2000" smtClean="0">
                <a:solidFill>
                  <a:srgbClr val="FF0000"/>
                </a:solidFill>
              </a:rPr>
              <a:t>Башкарды: </a:t>
            </a:r>
            <a:r>
              <a:rPr lang="tt-RU" sz="1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Шәрәфетдинова </a:t>
            </a:r>
            <a:r>
              <a:rPr lang="tt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Зөлфия Фәнис</a:t>
            </a:r>
            <a:r>
              <a:rPr lang="tt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кызы,</a:t>
            </a:r>
            <a:br>
              <a:rPr lang="tt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”ТР Буа районы Түбән </a:t>
            </a:r>
            <a:r>
              <a:rPr lang="tt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Наратбаш </a:t>
            </a:r>
            <a:r>
              <a:rPr lang="tt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гомуми белем </a:t>
            </a:r>
            <a:r>
              <a:rPr lang="tt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мәктәбе”</a:t>
            </a:r>
            <a:r>
              <a:rPr lang="tt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укучысы.</a:t>
            </a:r>
            <a:br>
              <a:rPr lang="tt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2000" dirty="0" smtClean="0">
                <a:solidFill>
                  <a:srgbClr val="FF0000"/>
                </a:solidFill>
                <a:cs typeface="Times New Roman" pitchFamily="18" charset="0"/>
              </a:rPr>
              <a:t>Укытучы:</a:t>
            </a:r>
            <a:r>
              <a:rPr lang="tt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Шәрәфетдинова Лилия Габделхак кызы,</a:t>
            </a:r>
            <a:br>
              <a:rPr lang="tt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“ТР Буа районы Түбән </a:t>
            </a:r>
            <a:r>
              <a:rPr lang="tt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Наратбаш гомуми </a:t>
            </a:r>
            <a:r>
              <a:rPr lang="tt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белем мәктәбе”нең </a:t>
            </a:r>
            <a:br>
              <a:rPr lang="tt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татар теле һәм әдәбияты укытучысы.</a:t>
            </a:r>
            <a:endParaRPr lang="ru-RU" sz="1600" dirty="0">
              <a:solidFill>
                <a:srgbClr val="FF0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47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464496"/>
          </a:xfrm>
        </p:spPr>
        <p:txBody>
          <a:bodyPr/>
          <a:lstStyle/>
          <a:p>
            <a:r>
              <a:rPr lang="ru-RU" sz="2400" dirty="0" err="1" smtClean="0">
                <a:solidFill>
                  <a:srgbClr val="FF0000"/>
                </a:solidFill>
              </a:rPr>
              <a:t>Күпме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</a:rPr>
              <a:t>михнәт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</a:rPr>
              <a:t>чиккән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</a:rPr>
              <a:t>безнең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</a:rPr>
              <a:t>халык</a:t>
            </a:r>
            <a:r>
              <a:rPr lang="ru-RU" sz="2400" dirty="0" smtClean="0">
                <a:solidFill>
                  <a:srgbClr val="FF0000"/>
                </a:solidFill>
              </a:rPr>
              <a:t>,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tt-RU" sz="2400" dirty="0" smtClean="0">
                <a:solidFill>
                  <a:srgbClr val="FF0000"/>
                </a:solidFill>
              </a:rPr>
              <a:t>Күпме күз яшьләре түгелгән.</a:t>
            </a:r>
            <a:br>
              <a:rPr lang="tt-RU" sz="2400" dirty="0" smtClean="0">
                <a:solidFill>
                  <a:srgbClr val="FF0000"/>
                </a:solidFill>
              </a:rPr>
            </a:br>
            <a:r>
              <a:rPr lang="tt-RU" sz="2400" dirty="0" smtClean="0">
                <a:solidFill>
                  <a:srgbClr val="FF0000"/>
                </a:solidFill>
              </a:rPr>
              <a:t>Милли хисләр белән ялкынланып,</a:t>
            </a:r>
            <a:br>
              <a:rPr lang="tt-RU" sz="2400" dirty="0" smtClean="0">
                <a:solidFill>
                  <a:srgbClr val="FF0000"/>
                </a:solidFill>
              </a:rPr>
            </a:br>
            <a:r>
              <a:rPr lang="tt-RU" sz="2400" dirty="0" smtClean="0">
                <a:solidFill>
                  <a:srgbClr val="FF0000"/>
                </a:solidFill>
              </a:rPr>
              <a:t>Сызлып-сызлып чыга күңелдән.          </a:t>
            </a:r>
            <a:br>
              <a:rPr lang="tt-RU" sz="2400" dirty="0" smtClean="0">
                <a:solidFill>
                  <a:srgbClr val="FF0000"/>
                </a:solidFill>
              </a:rPr>
            </a:br>
            <a:r>
              <a:rPr lang="tt-RU" sz="2400" dirty="0">
                <a:solidFill>
                  <a:srgbClr val="FF0000"/>
                </a:solidFill>
              </a:rPr>
              <a:t> </a:t>
            </a:r>
            <a:r>
              <a:rPr lang="tt-RU" sz="2400" dirty="0" smtClean="0">
                <a:solidFill>
                  <a:srgbClr val="FF0000"/>
                </a:solidFill>
              </a:rPr>
              <a:t>                    Габдулла Тукай</a:t>
            </a:r>
            <a:r>
              <a:rPr lang="tt-RU" sz="3200" dirty="0" smtClean="0">
                <a:solidFill>
                  <a:srgbClr val="FF0000"/>
                </a:solidFill>
              </a:rPr>
              <a:t>.                        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26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3357736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ХХ й</a:t>
            </a:r>
            <a:r>
              <a:rPr lang="tt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өз башында иҗат ителгән әсәрләре: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tt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.”Диңгездә”,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2.”Яз башы”,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3.”Табигать балалары”,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4.”Яшь йөрәкләр”,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5.”Сөю-сәгадәт”,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6.”Уты сүнгән җәһәннәм”.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946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124744"/>
            <a:ext cx="6400800" cy="3888432"/>
          </a:xfrm>
        </p:spPr>
        <p:txBody>
          <a:bodyPr>
            <a:normAutofit/>
          </a:bodyPr>
          <a:lstStyle/>
          <a:p>
            <a:r>
              <a:rPr lang="tt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Эшебезнең максаты – </a:t>
            </a:r>
            <a:r>
              <a:rPr lang="tt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Г</a:t>
            </a:r>
            <a:r>
              <a:rPr lang="tt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Ибраһимовның ХХ гасыр башы иҗатында яшьләр темасын тикшерү. 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82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700808"/>
            <a:ext cx="67687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tt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Бурычлар:</a:t>
            </a:r>
          </a:p>
          <a:p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t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1.”Табигать балалары”нда  романтик рухта язылган геройларның бирелешен ачыклау.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t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2.”Яшь йөрәкләр” – гадәти тормышта бәхетле булырга омтылучы яшьләр алдына килеп туган каршылыкларны күрсәтү.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t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3.Әдипнең яшьләр образларын тудыруда кулланган сәнгатьлелек алымнарын бирү.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764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443841"/>
            <a:ext cx="648072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2000" dirty="0">
                <a:solidFill>
                  <a:srgbClr val="FF0000"/>
                </a:solidFill>
              </a:rPr>
              <a:t> Эшебезнең структурасы:</a:t>
            </a:r>
            <a:endParaRPr lang="ru-RU" sz="2000" dirty="0">
              <a:solidFill>
                <a:srgbClr val="FF0000"/>
              </a:solidFill>
            </a:endParaRPr>
          </a:p>
          <a:p>
            <a:r>
              <a:rPr lang="tt-RU" sz="2000" dirty="0">
                <a:solidFill>
                  <a:srgbClr val="FF0000"/>
                </a:solidFill>
              </a:rPr>
              <a:t>Кереш.</a:t>
            </a:r>
            <a:endParaRPr lang="ru-RU" sz="2000" dirty="0">
              <a:solidFill>
                <a:srgbClr val="FF0000"/>
              </a:solidFill>
            </a:endParaRPr>
          </a:p>
          <a:p>
            <a:r>
              <a:rPr lang="tt-RU" sz="2000" dirty="0">
                <a:solidFill>
                  <a:srgbClr val="FF0000"/>
                </a:solidFill>
              </a:rPr>
              <a:t>I. Г.Ибраһимов иҗатында яшьләр темасының төрле аспектлары:</a:t>
            </a:r>
            <a:endParaRPr lang="ru-RU" sz="2000" dirty="0">
              <a:solidFill>
                <a:srgbClr val="FF0000"/>
              </a:solidFill>
            </a:endParaRPr>
          </a:p>
          <a:p>
            <a:r>
              <a:rPr lang="tt-RU" sz="2000" dirty="0" smtClean="0">
                <a:solidFill>
                  <a:srgbClr val="FF0000"/>
                </a:solidFill>
              </a:rPr>
              <a:t>         а</a:t>
            </a:r>
            <a:r>
              <a:rPr lang="tt-RU" sz="2000" dirty="0">
                <a:solidFill>
                  <a:srgbClr val="FF0000"/>
                </a:solidFill>
              </a:rPr>
              <a:t>) “Табигать балалары” нда  романтик рухта язылган геройларның бирелеше; </a:t>
            </a:r>
            <a:endParaRPr lang="ru-RU" sz="2000" dirty="0">
              <a:solidFill>
                <a:srgbClr val="FF0000"/>
              </a:solidFill>
            </a:endParaRPr>
          </a:p>
          <a:p>
            <a:r>
              <a:rPr lang="tt-RU" sz="2000" dirty="0">
                <a:solidFill>
                  <a:srgbClr val="FF0000"/>
                </a:solidFill>
              </a:rPr>
              <a:t>         ә) "Яшь йөрәкләр" - гадәти тормышта бәхетле булырга омтылучы яшьләр алдына килеп туган каршылыклар;</a:t>
            </a:r>
            <a:endParaRPr lang="ru-RU" sz="2000" dirty="0">
              <a:solidFill>
                <a:srgbClr val="FF0000"/>
              </a:solidFill>
            </a:endParaRPr>
          </a:p>
          <a:p>
            <a:r>
              <a:rPr lang="tt-RU" sz="2000" dirty="0">
                <a:solidFill>
                  <a:srgbClr val="FF0000"/>
                </a:solidFill>
              </a:rPr>
              <a:t>        б)   Әдипнең   яшьләр   образларын   тудыруда   кулланган   сәнгатьлелек алымнары.</a:t>
            </a:r>
            <a:endParaRPr lang="ru-RU" sz="2000" dirty="0">
              <a:solidFill>
                <a:srgbClr val="FF0000"/>
              </a:solidFill>
            </a:endParaRPr>
          </a:p>
          <a:p>
            <a:r>
              <a:rPr lang="tt-RU" sz="2000" dirty="0">
                <a:solidFill>
                  <a:srgbClr val="FF0000"/>
                </a:solidFill>
              </a:rPr>
              <a:t>II.  Йомгаклау.</a:t>
            </a:r>
            <a:endParaRPr lang="ru-RU" sz="2000" dirty="0">
              <a:solidFill>
                <a:srgbClr val="FF0000"/>
              </a:solidFill>
            </a:endParaRPr>
          </a:p>
          <a:p>
            <a:r>
              <a:rPr lang="tt-RU" sz="2000" dirty="0">
                <a:solidFill>
                  <a:srgbClr val="FF0000"/>
                </a:solidFill>
              </a:rPr>
              <a:t>Кулланылган әдәбият.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78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484784"/>
            <a:ext cx="712879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tt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“Яшисе, мең, миллион</a:t>
            </a:r>
          </a:p>
          <a:p>
            <a:pPr algn="ctr" eaLnBrk="0" hangingPunct="0"/>
            <a:r>
              <a:rPr lang="tt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ел яшисе килә. </a:t>
            </a:r>
          </a:p>
          <a:p>
            <a:pPr algn="ctr" eaLnBrk="0" hangingPunct="0"/>
            <a:r>
              <a:rPr lang="tt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Ләкин кызганыч </a:t>
            </a:r>
          </a:p>
          <a:p>
            <a:pPr algn="ctr" eaLnBrk="0" hangingPunct="0"/>
            <a:r>
              <a:rPr lang="tt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тән яшәве белән түгел, </a:t>
            </a:r>
          </a:p>
          <a:p>
            <a:pPr algn="ctr" eaLnBrk="0" hangingPunct="0"/>
            <a:r>
              <a:rPr lang="tt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матур, изге, </a:t>
            </a:r>
          </a:p>
          <a:p>
            <a:pPr algn="ctr" eaLnBrk="0" hangingPunct="0"/>
            <a:r>
              <a:rPr lang="tt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бөек яшәү белән </a:t>
            </a:r>
          </a:p>
          <a:p>
            <a:pPr algn="ctr" eaLnBrk="0" hangingPunct="0"/>
            <a:r>
              <a:rPr lang="tt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яшисе килә”.</a:t>
            </a:r>
            <a:endParaRPr lang="ru-RU" sz="3200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algn="ctr" eaLnBrk="0" hangingPunct="0"/>
            <a:r>
              <a:rPr lang="tt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tt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Г.Ибраһимов</a:t>
            </a:r>
            <a:endParaRPr lang="tt-RU" sz="3200" dirty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06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340768"/>
            <a:ext cx="6616824" cy="685800"/>
          </a:xfrm>
        </p:spPr>
        <p:txBody>
          <a:bodyPr>
            <a:normAutofit/>
          </a:bodyPr>
          <a:lstStyle/>
          <a:p>
            <a:r>
              <a:rPr lang="tt-RU" sz="2800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“Табигать Балалары”</a:t>
            </a:r>
            <a:endParaRPr lang="ru-RU" sz="2800" dirty="0">
              <a:solidFill>
                <a:srgbClr val="FF0000"/>
              </a:solidFill>
              <a:latin typeface="+mn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63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93440"/>
          </a:xfrm>
        </p:spPr>
        <p:txBody>
          <a:bodyPr>
            <a:normAutofit/>
          </a:bodyPr>
          <a:lstStyle/>
          <a:p>
            <a:r>
              <a:rPr lang="tt-RU" sz="3200" dirty="0" smtClean="0">
                <a:solidFill>
                  <a:srgbClr val="FF0000"/>
                </a:solidFill>
              </a:rPr>
              <a:t>“Яшь Йөрәкләр”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8125" y="2136339"/>
            <a:ext cx="64807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2400" dirty="0">
                <a:solidFill>
                  <a:srgbClr val="FF0000"/>
                </a:solidFill>
              </a:rPr>
              <a:t>“Яшь йөрәкләр” – роман. Анда искелек белән яңалыкның көрәшү дәверендәге хәлләр төрле каһарманнар аркылы тасвир ителгәннәр.Бар искелек каһарманнары: Җәләл мулла, Гәрәй мирза һәм аларның хатыннары; бар яңалык каһарманнары: Сабир,Зыя,Госман, Сәлим,Камилә һ.б.</a:t>
            </a:r>
            <a:endParaRPr lang="ru-RU" sz="2400" dirty="0">
              <a:solidFill>
                <a:srgbClr val="FF0000"/>
              </a:solidFill>
            </a:endParaRPr>
          </a:p>
          <a:p>
            <a:r>
              <a:rPr lang="tt-RU" sz="2400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               </a:t>
            </a:r>
            <a:endParaRPr lang="ru-RU" sz="2400" dirty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                                                     </a:t>
            </a:r>
            <a:r>
              <a:rPr lang="tt-RU" sz="2400" dirty="0">
                <a:solidFill>
                  <a:srgbClr val="FF0000"/>
                </a:solidFill>
              </a:rPr>
              <a:t>Г.Ибраһимов.</a:t>
            </a:r>
            <a:r>
              <a:rPr lang="en-US" sz="2400" dirty="0" smtClean="0">
                <a:solidFill>
                  <a:srgbClr val="FF0000"/>
                </a:solidFill>
              </a:rPr>
              <a:t>                                                                                                     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40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189</TotalTime>
  <Words>291</Words>
  <Application>Microsoft Office PowerPoint</Application>
  <PresentationFormat>Экран (4:3)</PresentationFormat>
  <Paragraphs>50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Кутюр</vt:lpstr>
      <vt:lpstr>Г.Ибраһимовның ХХ гасыр башы иҗатында яшьләр темасы.</vt:lpstr>
      <vt:lpstr>Күпме михнәт чиккән безнең халык, Күпме күз яшьләре түгелгән. Милли хисләр белән ялкынланып, Сызлып-сызлып чыга күңелдән.                                Габдулла Тукай.                        </vt:lpstr>
      <vt:lpstr>ХХ йөз башында иҗат ителгән әсәрләре:  1.”Диңгездә”, 2.”Яз башы”, 3.”Табигать балалары”, 4.”Яшь йөрәкләр”, 5.”Сөю-сәгадәт”, 6.”Уты сүнгән җәһәннәм”. </vt:lpstr>
      <vt:lpstr>Эшебезнең максаты –  Г. Ибраһимовның ХХ гасыр башы иҗатында яшьләр темасын тикшерү.  </vt:lpstr>
      <vt:lpstr>Презентация PowerPoint</vt:lpstr>
      <vt:lpstr>Презентация PowerPoint</vt:lpstr>
      <vt:lpstr>Презентация PowerPoint</vt:lpstr>
      <vt:lpstr>“Табигать Балалары”</vt:lpstr>
      <vt:lpstr>“Яшь Йөрәкләр”</vt:lpstr>
      <vt:lpstr>Г.Ибраһимов иҗаты сезгә танышмы?</vt:lpstr>
      <vt:lpstr>Миңа охшаган әсәрләре: “Яз башы”.</vt:lpstr>
      <vt:lpstr>“Диңгездә”</vt:lpstr>
      <vt:lpstr>“Яшь йөрәкләр”, “Табигать балалары”</vt:lpstr>
      <vt:lpstr>“Сөю- Сәгадәт”</vt:lpstr>
      <vt:lpstr>Презентация PowerPoint</vt:lpstr>
      <vt:lpstr>  Башкарды: Шәрәфетдинова Зөлфия Фәнис кызы, ”ТР Буа районы Түбән Наратбаш гомуми белем мәктәбе”  укучысы.   Укытучы:Шәрәфетдинова Лилия Габделхак кызы,  “ТР Буа районы Түбән Наратбаш гомуми белем мәктәбе”нең  татар теле һәм әдәбияты укытучысы.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20</cp:revision>
  <dcterms:created xsi:type="dcterms:W3CDTF">2011-01-03T08:28:04Z</dcterms:created>
  <dcterms:modified xsi:type="dcterms:W3CDTF">2016-02-18T17:34:46Z</dcterms:modified>
</cp:coreProperties>
</file>