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8"/>
  </p:notesMasterIdLst>
  <p:sldIdLst>
    <p:sldId id="256" r:id="rId2"/>
    <p:sldId id="257" r:id="rId3"/>
    <p:sldId id="262" r:id="rId4"/>
    <p:sldId id="258" r:id="rId5"/>
    <p:sldId id="259" r:id="rId6"/>
    <p:sldId id="263" r:id="rId7"/>
    <p:sldId id="268" r:id="rId8"/>
    <p:sldId id="272" r:id="rId9"/>
    <p:sldId id="274" r:id="rId10"/>
    <p:sldId id="269" r:id="rId11"/>
    <p:sldId id="270" r:id="rId12"/>
    <p:sldId id="277" r:id="rId13"/>
    <p:sldId id="276" r:id="rId14"/>
    <p:sldId id="261" r:id="rId15"/>
    <p:sldId id="267" r:id="rId16"/>
    <p:sldId id="264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Программы для шифрования информации</a:t>
            </a: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Использование в мире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satMod val="150000"/>
                  </a:schemeClr>
                </a:gs>
                <a:gs pos="72000">
                  <a:schemeClr val="accent1">
                    <a:tint val="90000"/>
                    <a:satMod val="135000"/>
                  </a:schemeClr>
                </a:gs>
                <a:gs pos="100000">
                  <a:schemeClr val="accent1">
                    <a:tint val="80000"/>
                    <a:satMod val="15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000000"/>
              </a:lightRig>
            </a:scene3d>
            <a:sp3d prstMaterial="matte">
              <a:bevelT w="63500" h="63500" prst="coolSlant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КриптоПро CSP 3.6</c:v>
                </c:pt>
                <c:pt idx="1">
                  <c:v>Secret Disk</c:v>
                </c:pt>
                <c:pt idx="2">
                  <c:v>Блокхост-ЭЦП</c:v>
                </c:pt>
                <c:pt idx="3">
                  <c:v>М-506А-XP </c:v>
                </c:pt>
                <c:pt idx="4">
                  <c:v>PGP</c:v>
                </c:pt>
                <c:pt idx="5">
                  <c:v>TrueCrypt</c:v>
                </c:pt>
                <c:pt idx="6">
                  <c:v>BestCrypt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2.4</c:v>
                </c:pt>
                <c:pt idx="1">
                  <c:v>2.7</c:v>
                </c:pt>
                <c:pt idx="2">
                  <c:v>1.7000000000000002</c:v>
                </c:pt>
                <c:pt idx="3">
                  <c:v>1.6</c:v>
                </c:pt>
                <c:pt idx="4">
                  <c:v>4.2</c:v>
                </c:pt>
                <c:pt idx="5">
                  <c:v>3.2</c:v>
                </c:pt>
                <c:pt idx="6">
                  <c:v>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Использование в России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8000"/>
                    <a:satMod val="150000"/>
                  </a:schemeClr>
                </a:gs>
                <a:gs pos="72000">
                  <a:schemeClr val="accent2">
                    <a:tint val="90000"/>
                    <a:satMod val="135000"/>
                  </a:schemeClr>
                </a:gs>
                <a:gs pos="100000">
                  <a:schemeClr val="accent2">
                    <a:tint val="80000"/>
                    <a:satMod val="15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000000"/>
              </a:lightRig>
            </a:scene3d>
            <a:sp3d prstMaterial="matte">
              <a:bevelT w="63500" h="63500" prst="coolSlant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КриптоПро CSP 3.6</c:v>
                </c:pt>
                <c:pt idx="1">
                  <c:v>Secret Disk</c:v>
                </c:pt>
                <c:pt idx="2">
                  <c:v>Блокхост-ЭЦП</c:v>
                </c:pt>
                <c:pt idx="3">
                  <c:v>М-506А-XP </c:v>
                </c:pt>
                <c:pt idx="4">
                  <c:v>PGP</c:v>
                </c:pt>
                <c:pt idx="5">
                  <c:v>TrueCrypt</c:v>
                </c:pt>
                <c:pt idx="6">
                  <c:v>BestCrypt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4.5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  <c:pt idx="4">
                  <c:v>1.2</c:v>
                </c:pt>
                <c:pt idx="5">
                  <c:v>3.5</c:v>
                </c:pt>
                <c:pt idx="6">
                  <c:v>2.5</c:v>
                </c:pt>
              </c:numCache>
            </c:numRef>
          </c:val>
        </c:ser>
        <c:dLbls>
          <c:showVal val="1"/>
        </c:dLbls>
        <c:shape val="box"/>
        <c:axId val="120593024"/>
        <c:axId val="122425728"/>
        <c:axId val="126247808"/>
      </c:bar3DChart>
      <c:catAx>
        <c:axId val="1205930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25728"/>
        <c:crosses val="autoZero"/>
        <c:auto val="1"/>
        <c:lblAlgn val="ctr"/>
        <c:lblOffset val="100"/>
      </c:catAx>
      <c:valAx>
        <c:axId val="12242572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20593024"/>
        <c:crosses val="autoZero"/>
        <c:crossBetween val="between"/>
      </c:valAx>
      <c:serAx>
        <c:axId val="126247808"/>
        <c:scaling>
          <c:orientation val="minMax"/>
        </c:scaling>
        <c:delete val="1"/>
        <c:axPos val="b"/>
        <c:majorTickMark val="none"/>
        <c:tickLblPos val="nextTo"/>
        <c:crossAx val="122425728"/>
        <c:crosses val="autoZero"/>
      </c:serAx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персональных данных в сети интернет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Защита персональных данных в сети интернет</c:v>
                </c:pt>
              </c:strCache>
            </c:strRef>
          </c:tx>
          <c:explosion val="25"/>
          <c:dPt>
            <c:idx val="0"/>
            <c:explosion val="11"/>
          </c:dPt>
          <c:dLbls>
            <c:spPr>
              <a:noFill/>
              <a:ln>
                <a:noFill/>
              </a:ln>
              <a:effectLst/>
            </c:spPr>
            <c:showPercent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</c:ser>
        <c:dLbls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1.jpeg"/><Relationship Id="rId1" Type="http://schemas.openxmlformats.org/officeDocument/2006/relationships/image" Target="../media/image41.jpeg"/><Relationship Id="rId4" Type="http://schemas.openxmlformats.org/officeDocument/2006/relationships/image" Target="../media/image7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F84629-CFC3-4CD1-8C2A-0E392AA0B702}" type="doc">
      <dgm:prSet loTypeId="urn:microsoft.com/office/officeart/2005/8/layout/pyramid2" loCatId="pyramid" qsTypeId="urn:microsoft.com/office/officeart/2005/8/quickstyle/3d7" qsCatId="3D" csTypeId="urn:microsoft.com/office/officeart/2005/8/colors/accent1_4" csCatId="accent1" phldr="1"/>
      <dgm:spPr/>
    </dgm:pt>
    <dgm:pt modelId="{00AE0282-61F3-44F5-9C2E-20A722EED64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Симметричные криптосистемы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CCA389C-7AAD-4E03-ABBC-868DEB56B7C5}" type="parTrans" cxnId="{DF64874B-D332-4FD5-8872-A08B9EFCEAD4}">
      <dgm:prSet/>
      <dgm:spPr/>
      <dgm:t>
        <a:bodyPr/>
        <a:lstStyle/>
        <a:p>
          <a:endParaRPr lang="ru-RU"/>
        </a:p>
      </dgm:t>
    </dgm:pt>
    <dgm:pt modelId="{3CCF83F6-E2D9-4815-A1FE-171D333F3CED}" type="sibTrans" cxnId="{DF64874B-D332-4FD5-8872-A08B9EFCEAD4}">
      <dgm:prSet/>
      <dgm:spPr/>
      <dgm:t>
        <a:bodyPr/>
        <a:lstStyle/>
        <a:p>
          <a:endParaRPr lang="ru-RU"/>
        </a:p>
      </dgm:t>
    </dgm:pt>
    <dgm:pt modelId="{62ED5225-0919-4BDD-8280-47AC39B96372}">
      <dgm:prSet phldrT="[Текст]" custT="1"/>
      <dgm:spPr/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Системы электронной подписи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169E4A4-F9D7-4CE1-9F9D-BBB6AE53732E}" type="parTrans" cxnId="{F4B93A47-F17F-4D36-B5FE-18A3C6918A28}">
      <dgm:prSet/>
      <dgm:spPr/>
      <dgm:t>
        <a:bodyPr/>
        <a:lstStyle/>
        <a:p>
          <a:endParaRPr lang="ru-RU"/>
        </a:p>
      </dgm:t>
    </dgm:pt>
    <dgm:pt modelId="{03D53605-7DD0-44D4-B215-F2E2D0060C63}" type="sibTrans" cxnId="{F4B93A47-F17F-4D36-B5FE-18A3C6918A28}">
      <dgm:prSet/>
      <dgm:spPr/>
      <dgm:t>
        <a:bodyPr/>
        <a:lstStyle/>
        <a:p>
          <a:endParaRPr lang="ru-RU"/>
        </a:p>
      </dgm:t>
    </dgm:pt>
    <dgm:pt modelId="{30D07A0B-4D36-47EE-899C-FC9B37A53BC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Криптосистемы с открытым ключом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D107649-371D-4BCD-9A96-F1EC70B648E2}" type="parTrans" cxnId="{48488BAC-4F81-4E40-90B2-BC643B774751}">
      <dgm:prSet/>
      <dgm:spPr/>
      <dgm:t>
        <a:bodyPr/>
        <a:lstStyle/>
        <a:p>
          <a:endParaRPr lang="ru-RU"/>
        </a:p>
      </dgm:t>
    </dgm:pt>
    <dgm:pt modelId="{C94801E0-714D-4287-A3B2-EEBB48BE7739}" type="sibTrans" cxnId="{48488BAC-4F81-4E40-90B2-BC643B774751}">
      <dgm:prSet/>
      <dgm:spPr/>
      <dgm:t>
        <a:bodyPr/>
        <a:lstStyle/>
        <a:p>
          <a:endParaRPr lang="ru-RU"/>
        </a:p>
      </dgm:t>
    </dgm:pt>
    <dgm:pt modelId="{286AE950-CE2C-4FAD-A415-871AD62CE746}">
      <dgm:prSet custT="1"/>
      <dgm:spPr/>
      <dgm:t>
        <a:bodyPr/>
        <a:lstStyle/>
        <a:p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Системы управления ключами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679DC3B-FA7B-4796-8879-2A93576FBEEC}" type="parTrans" cxnId="{006AB2E0-5E0F-4982-B6C7-79AF2AA39FA5}">
      <dgm:prSet/>
      <dgm:spPr/>
      <dgm:t>
        <a:bodyPr/>
        <a:lstStyle/>
        <a:p>
          <a:endParaRPr lang="ru-RU"/>
        </a:p>
      </dgm:t>
    </dgm:pt>
    <dgm:pt modelId="{4657A7F9-DCCF-4D55-B841-2FE1BCFB3EA6}" type="sibTrans" cxnId="{006AB2E0-5E0F-4982-B6C7-79AF2AA39FA5}">
      <dgm:prSet/>
      <dgm:spPr/>
      <dgm:t>
        <a:bodyPr/>
        <a:lstStyle/>
        <a:p>
          <a:endParaRPr lang="ru-RU"/>
        </a:p>
      </dgm:t>
    </dgm:pt>
    <dgm:pt modelId="{F58A924C-FE66-4724-9837-4D8F2835C5AE}" type="pres">
      <dgm:prSet presAssocID="{8EF84629-CFC3-4CD1-8C2A-0E392AA0B702}" presName="compositeShape" presStyleCnt="0">
        <dgm:presLayoutVars>
          <dgm:dir/>
          <dgm:resizeHandles/>
        </dgm:presLayoutVars>
      </dgm:prSet>
      <dgm:spPr/>
    </dgm:pt>
    <dgm:pt modelId="{AF0C46E6-583F-4C2E-BFA7-EB24AE50A420}" type="pres">
      <dgm:prSet presAssocID="{8EF84629-CFC3-4CD1-8C2A-0E392AA0B702}" presName="pyramid" presStyleLbl="node1" presStyleIdx="0" presStyleCnt="1" custLinFactNeighborX="-24577" custLinFactNeighborY="1508"/>
      <dgm:spPr>
        <a:blipFill dpi="0" rotWithShape="0">
          <a:blip xmlns:r="http://schemas.openxmlformats.org/officeDocument/2006/relationships" r:embed="rId1"/>
          <a:srcRect/>
          <a:stretch>
            <a:fillRect l="-12000" t="3000" r="4000" b="1000"/>
          </a:stretch>
        </a:blipFill>
      </dgm:spPr>
    </dgm:pt>
    <dgm:pt modelId="{7A26D71A-7BD1-4DF9-8D8B-40C63086FC6D}" type="pres">
      <dgm:prSet presAssocID="{8EF84629-CFC3-4CD1-8C2A-0E392AA0B702}" presName="theList" presStyleCnt="0"/>
      <dgm:spPr/>
    </dgm:pt>
    <dgm:pt modelId="{1680273A-CF3B-4755-9532-2A957329BF73}" type="pres">
      <dgm:prSet presAssocID="{00AE0282-61F3-44F5-9C2E-20A722EED64C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A8DDD-653E-49E0-A933-ECA190B8D620}" type="pres">
      <dgm:prSet presAssocID="{00AE0282-61F3-44F5-9C2E-20A722EED64C}" presName="aSpace" presStyleCnt="0"/>
      <dgm:spPr/>
    </dgm:pt>
    <dgm:pt modelId="{31E2E86B-9B62-4F16-8C0B-81E406D97A84}" type="pres">
      <dgm:prSet presAssocID="{62ED5225-0919-4BDD-8280-47AC39B96372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24EC0-168A-4E63-8EBF-14BC69D584A5}" type="pres">
      <dgm:prSet presAssocID="{62ED5225-0919-4BDD-8280-47AC39B96372}" presName="aSpace" presStyleCnt="0"/>
      <dgm:spPr/>
    </dgm:pt>
    <dgm:pt modelId="{C2C34D52-6C01-4EC8-98AE-DDAC97AEB1F2}" type="pres">
      <dgm:prSet presAssocID="{30D07A0B-4D36-47EE-899C-FC9B37A53BC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DD2D1-0A1A-4305-ACC8-ACD97302D7A7}" type="pres">
      <dgm:prSet presAssocID="{30D07A0B-4D36-47EE-899C-FC9B37A53BC5}" presName="aSpace" presStyleCnt="0"/>
      <dgm:spPr/>
    </dgm:pt>
    <dgm:pt modelId="{E8875D44-A910-48E5-B26F-EC124CA49A2E}" type="pres">
      <dgm:prSet presAssocID="{286AE950-CE2C-4FAD-A415-871AD62CE746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74BFF-32F1-44B8-ABBC-E155B9FD5D6C}" type="pres">
      <dgm:prSet presAssocID="{286AE950-CE2C-4FAD-A415-871AD62CE746}" presName="aSpace" presStyleCnt="0"/>
      <dgm:spPr/>
    </dgm:pt>
  </dgm:ptLst>
  <dgm:cxnLst>
    <dgm:cxn modelId="{6899E0E8-3C6F-48C1-B6C6-E6F979B3ACFB}" type="presOf" srcId="{62ED5225-0919-4BDD-8280-47AC39B96372}" destId="{31E2E86B-9B62-4F16-8C0B-81E406D97A84}" srcOrd="0" destOrd="0" presId="urn:microsoft.com/office/officeart/2005/8/layout/pyramid2"/>
    <dgm:cxn modelId="{48488BAC-4F81-4E40-90B2-BC643B774751}" srcId="{8EF84629-CFC3-4CD1-8C2A-0E392AA0B702}" destId="{30D07A0B-4D36-47EE-899C-FC9B37A53BC5}" srcOrd="2" destOrd="0" parTransId="{7D107649-371D-4BCD-9A96-F1EC70B648E2}" sibTransId="{C94801E0-714D-4287-A3B2-EEBB48BE7739}"/>
    <dgm:cxn modelId="{0B8464DF-7D17-4C44-AA17-9EC62827C35B}" type="presOf" srcId="{00AE0282-61F3-44F5-9C2E-20A722EED64C}" destId="{1680273A-CF3B-4755-9532-2A957329BF73}" srcOrd="0" destOrd="0" presId="urn:microsoft.com/office/officeart/2005/8/layout/pyramid2"/>
    <dgm:cxn modelId="{006AB2E0-5E0F-4982-B6C7-79AF2AA39FA5}" srcId="{8EF84629-CFC3-4CD1-8C2A-0E392AA0B702}" destId="{286AE950-CE2C-4FAD-A415-871AD62CE746}" srcOrd="3" destOrd="0" parTransId="{8679DC3B-FA7B-4796-8879-2A93576FBEEC}" sibTransId="{4657A7F9-DCCF-4D55-B841-2FE1BCFB3EA6}"/>
    <dgm:cxn modelId="{F4B93A47-F17F-4D36-B5FE-18A3C6918A28}" srcId="{8EF84629-CFC3-4CD1-8C2A-0E392AA0B702}" destId="{62ED5225-0919-4BDD-8280-47AC39B96372}" srcOrd="1" destOrd="0" parTransId="{2169E4A4-F9D7-4CE1-9F9D-BBB6AE53732E}" sibTransId="{03D53605-7DD0-44D4-B215-F2E2D0060C63}"/>
    <dgm:cxn modelId="{FB7C1EAC-CC96-42BA-8BD1-E410D28F8343}" type="presOf" srcId="{30D07A0B-4D36-47EE-899C-FC9B37A53BC5}" destId="{C2C34D52-6C01-4EC8-98AE-DDAC97AEB1F2}" srcOrd="0" destOrd="0" presId="urn:microsoft.com/office/officeart/2005/8/layout/pyramid2"/>
    <dgm:cxn modelId="{75C0F65F-13C7-4CD8-8C92-8660308B1092}" type="presOf" srcId="{8EF84629-CFC3-4CD1-8C2A-0E392AA0B702}" destId="{F58A924C-FE66-4724-9837-4D8F2835C5AE}" srcOrd="0" destOrd="0" presId="urn:microsoft.com/office/officeart/2005/8/layout/pyramid2"/>
    <dgm:cxn modelId="{DF64874B-D332-4FD5-8872-A08B9EFCEAD4}" srcId="{8EF84629-CFC3-4CD1-8C2A-0E392AA0B702}" destId="{00AE0282-61F3-44F5-9C2E-20A722EED64C}" srcOrd="0" destOrd="0" parTransId="{FCCA389C-7AAD-4E03-ABBC-868DEB56B7C5}" sibTransId="{3CCF83F6-E2D9-4815-A1FE-171D333F3CED}"/>
    <dgm:cxn modelId="{8E1A27F9-292D-476E-9B68-1C5350FCFB4A}" type="presOf" srcId="{286AE950-CE2C-4FAD-A415-871AD62CE746}" destId="{E8875D44-A910-48E5-B26F-EC124CA49A2E}" srcOrd="0" destOrd="0" presId="urn:microsoft.com/office/officeart/2005/8/layout/pyramid2"/>
    <dgm:cxn modelId="{27DCC6B5-7B8A-40A4-8134-5B650FF17D63}" type="presParOf" srcId="{F58A924C-FE66-4724-9837-4D8F2835C5AE}" destId="{AF0C46E6-583F-4C2E-BFA7-EB24AE50A420}" srcOrd="0" destOrd="0" presId="urn:microsoft.com/office/officeart/2005/8/layout/pyramid2"/>
    <dgm:cxn modelId="{39C70BCD-21CA-4E0D-A56A-A74EA43970E4}" type="presParOf" srcId="{F58A924C-FE66-4724-9837-4D8F2835C5AE}" destId="{7A26D71A-7BD1-4DF9-8D8B-40C63086FC6D}" srcOrd="1" destOrd="0" presId="urn:microsoft.com/office/officeart/2005/8/layout/pyramid2"/>
    <dgm:cxn modelId="{0956F88C-80EE-4F21-AA27-323D5F0FE1A0}" type="presParOf" srcId="{7A26D71A-7BD1-4DF9-8D8B-40C63086FC6D}" destId="{1680273A-CF3B-4755-9532-2A957329BF73}" srcOrd="0" destOrd="0" presId="urn:microsoft.com/office/officeart/2005/8/layout/pyramid2"/>
    <dgm:cxn modelId="{6F648F5C-BF95-428B-8849-9867E3769733}" type="presParOf" srcId="{7A26D71A-7BD1-4DF9-8D8B-40C63086FC6D}" destId="{2F4A8DDD-653E-49E0-A933-ECA190B8D620}" srcOrd="1" destOrd="0" presId="urn:microsoft.com/office/officeart/2005/8/layout/pyramid2"/>
    <dgm:cxn modelId="{B4CF4908-BE09-432D-A0EC-771328314BDA}" type="presParOf" srcId="{7A26D71A-7BD1-4DF9-8D8B-40C63086FC6D}" destId="{31E2E86B-9B62-4F16-8C0B-81E406D97A84}" srcOrd="2" destOrd="0" presId="urn:microsoft.com/office/officeart/2005/8/layout/pyramid2"/>
    <dgm:cxn modelId="{EEA74357-2250-4B4A-A3BB-E9CB2F66B291}" type="presParOf" srcId="{7A26D71A-7BD1-4DF9-8D8B-40C63086FC6D}" destId="{21424EC0-168A-4E63-8EBF-14BC69D584A5}" srcOrd="3" destOrd="0" presId="urn:microsoft.com/office/officeart/2005/8/layout/pyramid2"/>
    <dgm:cxn modelId="{FD1BE07E-DCD2-4C85-8673-1C648834611D}" type="presParOf" srcId="{7A26D71A-7BD1-4DF9-8D8B-40C63086FC6D}" destId="{C2C34D52-6C01-4EC8-98AE-DDAC97AEB1F2}" srcOrd="4" destOrd="0" presId="urn:microsoft.com/office/officeart/2005/8/layout/pyramid2"/>
    <dgm:cxn modelId="{12739688-C4D3-4FDA-AEB9-F66F39D4251E}" type="presParOf" srcId="{7A26D71A-7BD1-4DF9-8D8B-40C63086FC6D}" destId="{FC4DD2D1-0A1A-4305-ACC8-ACD97302D7A7}" srcOrd="5" destOrd="0" presId="urn:microsoft.com/office/officeart/2005/8/layout/pyramid2"/>
    <dgm:cxn modelId="{D4125E72-AEA3-49E5-8F87-A5139766B897}" type="presParOf" srcId="{7A26D71A-7BD1-4DF9-8D8B-40C63086FC6D}" destId="{E8875D44-A910-48E5-B26F-EC124CA49A2E}" srcOrd="6" destOrd="0" presId="urn:microsoft.com/office/officeart/2005/8/layout/pyramid2"/>
    <dgm:cxn modelId="{8AB91333-9AD9-4AE7-AB1B-B5CEC944569B}" type="presParOf" srcId="{7A26D71A-7BD1-4DF9-8D8B-40C63086FC6D}" destId="{44E74BFF-32F1-44B8-ABBC-E155B9FD5D6C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414F04-1546-4120-9207-B3C49537AA1A}" type="doc">
      <dgm:prSet loTypeId="urn:microsoft.com/office/officeart/2005/8/layout/vList3#1" loCatId="picture" qsTypeId="urn:microsoft.com/office/officeart/2005/8/quickstyle/simple1" qsCatId="simple" csTypeId="urn:microsoft.com/office/officeart/2005/8/colors/accent1_2" csCatId="accent1" phldr="1"/>
      <dgm:spPr/>
    </dgm:pt>
    <dgm:pt modelId="{63DF14B6-4767-4188-9FB2-28D87663FA34}">
      <dgm:prSet phldrT="[Текст]" custT="1"/>
      <dgm:spPr/>
      <dgm:t>
        <a:bodyPr/>
        <a:lstStyle/>
        <a:p>
          <a:pPr algn="l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Симметричные криптосистемы. В симметричных криптосистемах и для шифрования, и для дешифрования используется один и тот же ключ. 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869088-7872-4D69-BE97-798840F6236C}" type="parTrans" cxnId="{E59CDC83-95EB-4BC7-8D19-AAB743295D72}">
      <dgm:prSet/>
      <dgm:spPr/>
      <dgm:t>
        <a:bodyPr/>
        <a:lstStyle/>
        <a:p>
          <a:endParaRPr lang="ru-RU"/>
        </a:p>
      </dgm:t>
    </dgm:pt>
    <dgm:pt modelId="{29F60E02-F104-4F59-B699-828F2A8066C3}" type="sibTrans" cxnId="{E59CDC83-95EB-4BC7-8D19-AAB743295D72}">
      <dgm:prSet/>
      <dgm:spPr/>
      <dgm:t>
        <a:bodyPr/>
        <a:lstStyle/>
        <a:p>
          <a:endParaRPr lang="ru-RU"/>
        </a:p>
      </dgm:t>
    </dgm:pt>
    <dgm:pt modelId="{36C3CB7F-5CC9-432D-8596-39B7267EC440}">
      <dgm:prSet phldrT="[Текст]" custT="1"/>
      <dgm:spPr/>
      <dgm:t>
        <a:bodyPr/>
        <a:lstStyle/>
        <a:p>
          <a:pPr algn="l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Криптосистемы с открытым ключом. В системах с открытым ключом используются два ключа — открытый и закрытый, которые математически связаны друг с другом. 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E8B5D5-2ED5-47B9-A45B-7EF87EBD86B7}" type="parTrans" cxnId="{E48FCEA9-BBFF-4B2C-AD51-A3A896BE4F18}">
      <dgm:prSet/>
      <dgm:spPr/>
      <dgm:t>
        <a:bodyPr/>
        <a:lstStyle/>
        <a:p>
          <a:endParaRPr lang="ru-RU"/>
        </a:p>
      </dgm:t>
    </dgm:pt>
    <dgm:pt modelId="{107E06B7-ECD4-4367-B5CF-1CEAA9319D29}" type="sibTrans" cxnId="{E48FCEA9-BBFF-4B2C-AD51-A3A896BE4F18}">
      <dgm:prSet/>
      <dgm:spPr/>
      <dgm:t>
        <a:bodyPr/>
        <a:lstStyle/>
        <a:p>
          <a:endParaRPr lang="ru-RU"/>
        </a:p>
      </dgm:t>
    </dgm:pt>
    <dgm:pt modelId="{264CD1B5-1828-46AE-94B7-3EA96455EA3D}">
      <dgm:prSet phldrT="[Текст]" custT="1"/>
      <dgm:spPr/>
      <dgm:t>
        <a:bodyPr/>
        <a:lstStyle/>
        <a:p>
          <a:pPr algn="l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Электронная подпись. Системой электронной подписи. называется присоединяемое к тексту его криптографическое преобразование, которое позволяет при получении текста другим пользователем проверить авторство и подлинность сообщения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7E6389-A21D-4D57-A8CF-ED8BA989B697}" type="parTrans" cxnId="{56377953-207D-42BA-B9E4-C55D795E0F98}">
      <dgm:prSet/>
      <dgm:spPr/>
      <dgm:t>
        <a:bodyPr/>
        <a:lstStyle/>
        <a:p>
          <a:endParaRPr lang="ru-RU"/>
        </a:p>
      </dgm:t>
    </dgm:pt>
    <dgm:pt modelId="{D9ECDD51-99D9-44EE-A313-470D1E97D5B8}" type="sibTrans" cxnId="{56377953-207D-42BA-B9E4-C55D795E0F98}">
      <dgm:prSet/>
      <dgm:spPr/>
      <dgm:t>
        <a:bodyPr/>
        <a:lstStyle/>
        <a:p>
          <a:endParaRPr lang="ru-RU"/>
        </a:p>
      </dgm:t>
    </dgm:pt>
    <dgm:pt modelId="{80171B77-CB66-4C65-A849-AB4719A8B380}">
      <dgm:prSet custT="1"/>
      <dgm:spPr/>
      <dgm:t>
        <a:bodyPr/>
        <a:lstStyle/>
        <a:p>
          <a:pPr algn="l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Управление ключами. Это процесс системы обработки информации, содержанием которых является составление и распределение ключей между пользователями.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F492A3-2ABA-456F-8FAC-47F779B7F316}" type="parTrans" cxnId="{CD632B93-1730-49B1-ABE5-98E141B0F850}">
      <dgm:prSet/>
      <dgm:spPr/>
      <dgm:t>
        <a:bodyPr/>
        <a:lstStyle/>
        <a:p>
          <a:endParaRPr lang="ru-RU"/>
        </a:p>
      </dgm:t>
    </dgm:pt>
    <dgm:pt modelId="{8BC3B92C-7840-46C1-9C73-7C289B7BE1F5}" type="sibTrans" cxnId="{CD632B93-1730-49B1-ABE5-98E141B0F850}">
      <dgm:prSet/>
      <dgm:spPr/>
      <dgm:t>
        <a:bodyPr/>
        <a:lstStyle/>
        <a:p>
          <a:endParaRPr lang="ru-RU"/>
        </a:p>
      </dgm:t>
    </dgm:pt>
    <dgm:pt modelId="{1C9F484E-164D-499B-BC0C-B72C0746CDEE}" type="pres">
      <dgm:prSet presAssocID="{CB414F04-1546-4120-9207-B3C49537AA1A}" presName="linearFlow" presStyleCnt="0">
        <dgm:presLayoutVars>
          <dgm:dir/>
          <dgm:resizeHandles val="exact"/>
        </dgm:presLayoutVars>
      </dgm:prSet>
      <dgm:spPr/>
    </dgm:pt>
    <dgm:pt modelId="{D1391DA2-C746-4580-AD48-30B526A955C0}" type="pres">
      <dgm:prSet presAssocID="{63DF14B6-4767-4188-9FB2-28D87663FA34}" presName="composite" presStyleCnt="0"/>
      <dgm:spPr/>
    </dgm:pt>
    <dgm:pt modelId="{F8CE666C-8DB8-4957-9BF3-B0779DA30F3E}" type="pres">
      <dgm:prSet presAssocID="{63DF14B6-4767-4188-9FB2-28D87663FA34}" presName="imgShp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3000" r="-13000"/>
          </a:stretch>
        </a:blipFill>
      </dgm:spPr>
    </dgm:pt>
    <dgm:pt modelId="{240DDB5A-8E4E-4930-9549-C1E872943833}" type="pres">
      <dgm:prSet presAssocID="{63DF14B6-4767-4188-9FB2-28D87663FA34}" presName="txShp" presStyleLbl="node1" presStyleIdx="0" presStyleCnt="4" custScaleY="75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0380E-B767-455C-9EDC-7FB9213884C3}" type="pres">
      <dgm:prSet presAssocID="{29F60E02-F104-4F59-B699-828F2A8066C3}" presName="spacing" presStyleCnt="0"/>
      <dgm:spPr/>
    </dgm:pt>
    <dgm:pt modelId="{26B6523D-1314-416E-AA91-9CCE81C5E4EE}" type="pres">
      <dgm:prSet presAssocID="{36C3CB7F-5CC9-432D-8596-39B7267EC440}" presName="composite" presStyleCnt="0"/>
      <dgm:spPr/>
    </dgm:pt>
    <dgm:pt modelId="{1683C1FE-06A0-46E0-AF8C-20DD00172F75}" type="pres">
      <dgm:prSet presAssocID="{36C3CB7F-5CC9-432D-8596-39B7267EC440}" presName="imgShp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</dgm:spPr>
    </dgm:pt>
    <dgm:pt modelId="{16881326-14D9-4E4A-8302-DFB11D3BE555}" type="pres">
      <dgm:prSet presAssocID="{36C3CB7F-5CC9-432D-8596-39B7267EC440}" presName="txShp" presStyleLbl="node1" presStyleIdx="1" presStyleCnt="4" custScaleY="71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E1DD8-6A3C-445F-A3AD-BB367A31A929}" type="pres">
      <dgm:prSet presAssocID="{107E06B7-ECD4-4367-B5CF-1CEAA9319D29}" presName="spacing" presStyleCnt="0"/>
      <dgm:spPr/>
    </dgm:pt>
    <dgm:pt modelId="{7488EC5B-0F6B-48E5-8D3E-5F03633E20FF}" type="pres">
      <dgm:prSet presAssocID="{264CD1B5-1828-46AE-94B7-3EA96455EA3D}" presName="composite" presStyleCnt="0"/>
      <dgm:spPr/>
    </dgm:pt>
    <dgm:pt modelId="{9A7C71FF-FBB7-4C0D-A800-8318381F7623}" type="pres">
      <dgm:prSet presAssocID="{264CD1B5-1828-46AE-94B7-3EA96455EA3D}" presName="imgShp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</dgm:pt>
    <dgm:pt modelId="{FFBE4BAB-8A0C-46E8-BBD1-D51991D60D18}" type="pres">
      <dgm:prSet presAssocID="{264CD1B5-1828-46AE-94B7-3EA96455EA3D}" presName="txShp" presStyleLbl="node1" presStyleIdx="2" presStyleCnt="4" custScaleY="130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75CC34-33EF-46FB-887D-9E695755F3E6}" type="pres">
      <dgm:prSet presAssocID="{D9ECDD51-99D9-44EE-A313-470D1E97D5B8}" presName="spacing" presStyleCnt="0"/>
      <dgm:spPr/>
    </dgm:pt>
    <dgm:pt modelId="{095B64F3-A897-4719-BD45-77DD88D1779B}" type="pres">
      <dgm:prSet presAssocID="{80171B77-CB66-4C65-A849-AB4719A8B380}" presName="composite" presStyleCnt="0"/>
      <dgm:spPr/>
    </dgm:pt>
    <dgm:pt modelId="{D23A8B3F-F8C6-49FE-95A6-988819AAC732}" type="pres">
      <dgm:prSet presAssocID="{80171B77-CB66-4C65-A849-AB4719A8B380}" presName="imgShp" presStyleLbl="fgImgPlace1" presStyleIdx="3" presStyleCnt="4" custLinFactNeighborX="6351" custLinFactNeighborY="-4399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6000" r="-26000"/>
          </a:stretch>
        </a:blipFill>
      </dgm:spPr>
    </dgm:pt>
    <dgm:pt modelId="{40577B03-809D-4386-97BD-147B09677CFD}" type="pres">
      <dgm:prSet presAssocID="{80171B77-CB66-4C65-A849-AB4719A8B380}" presName="txShp" presStyleLbl="node1" presStyleIdx="3" presStyleCnt="4" custScaleY="69801" custLinFactNeighborX="-213" custLinFactNeighborY="-3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34219F-7214-450B-82BC-C4EF51D0F607}" type="presOf" srcId="{63DF14B6-4767-4188-9FB2-28D87663FA34}" destId="{240DDB5A-8E4E-4930-9549-C1E872943833}" srcOrd="0" destOrd="0" presId="urn:microsoft.com/office/officeart/2005/8/layout/vList3#1"/>
    <dgm:cxn modelId="{E59CDC83-95EB-4BC7-8D19-AAB743295D72}" srcId="{CB414F04-1546-4120-9207-B3C49537AA1A}" destId="{63DF14B6-4767-4188-9FB2-28D87663FA34}" srcOrd="0" destOrd="0" parTransId="{CD869088-7872-4D69-BE97-798840F6236C}" sibTransId="{29F60E02-F104-4F59-B699-828F2A8066C3}"/>
    <dgm:cxn modelId="{CD632B93-1730-49B1-ABE5-98E141B0F850}" srcId="{CB414F04-1546-4120-9207-B3C49537AA1A}" destId="{80171B77-CB66-4C65-A849-AB4719A8B380}" srcOrd="3" destOrd="0" parTransId="{87F492A3-2ABA-456F-8FAC-47F779B7F316}" sibTransId="{8BC3B92C-7840-46C1-9C73-7C289B7BE1F5}"/>
    <dgm:cxn modelId="{F6CB1D55-EF0E-4CF3-9884-E2882A754D38}" type="presOf" srcId="{264CD1B5-1828-46AE-94B7-3EA96455EA3D}" destId="{FFBE4BAB-8A0C-46E8-BBD1-D51991D60D18}" srcOrd="0" destOrd="0" presId="urn:microsoft.com/office/officeart/2005/8/layout/vList3#1"/>
    <dgm:cxn modelId="{F83BA8B0-41E0-4E3D-B729-1ADD72C0C142}" type="presOf" srcId="{36C3CB7F-5CC9-432D-8596-39B7267EC440}" destId="{16881326-14D9-4E4A-8302-DFB11D3BE555}" srcOrd="0" destOrd="0" presId="urn:microsoft.com/office/officeart/2005/8/layout/vList3#1"/>
    <dgm:cxn modelId="{51B43679-27C2-49D0-93C8-A05A3363254C}" type="presOf" srcId="{80171B77-CB66-4C65-A849-AB4719A8B380}" destId="{40577B03-809D-4386-97BD-147B09677CFD}" srcOrd="0" destOrd="0" presId="urn:microsoft.com/office/officeart/2005/8/layout/vList3#1"/>
    <dgm:cxn modelId="{E48FCEA9-BBFF-4B2C-AD51-A3A896BE4F18}" srcId="{CB414F04-1546-4120-9207-B3C49537AA1A}" destId="{36C3CB7F-5CC9-432D-8596-39B7267EC440}" srcOrd="1" destOrd="0" parTransId="{8BE8B5D5-2ED5-47B9-A45B-7EF87EBD86B7}" sibTransId="{107E06B7-ECD4-4367-B5CF-1CEAA9319D29}"/>
    <dgm:cxn modelId="{56377953-207D-42BA-B9E4-C55D795E0F98}" srcId="{CB414F04-1546-4120-9207-B3C49537AA1A}" destId="{264CD1B5-1828-46AE-94B7-3EA96455EA3D}" srcOrd="2" destOrd="0" parTransId="{F97E6389-A21D-4D57-A8CF-ED8BA989B697}" sibTransId="{D9ECDD51-99D9-44EE-A313-470D1E97D5B8}"/>
    <dgm:cxn modelId="{1EFF1D48-0E06-4677-B19A-61FCB9306189}" type="presOf" srcId="{CB414F04-1546-4120-9207-B3C49537AA1A}" destId="{1C9F484E-164D-499B-BC0C-B72C0746CDEE}" srcOrd="0" destOrd="0" presId="urn:microsoft.com/office/officeart/2005/8/layout/vList3#1"/>
    <dgm:cxn modelId="{03B8D18A-F7F4-4ADB-B40C-678935C973CF}" type="presParOf" srcId="{1C9F484E-164D-499B-BC0C-B72C0746CDEE}" destId="{D1391DA2-C746-4580-AD48-30B526A955C0}" srcOrd="0" destOrd="0" presId="urn:microsoft.com/office/officeart/2005/8/layout/vList3#1"/>
    <dgm:cxn modelId="{16906B4F-A9A8-452C-B52C-124475B629C0}" type="presParOf" srcId="{D1391DA2-C746-4580-AD48-30B526A955C0}" destId="{F8CE666C-8DB8-4957-9BF3-B0779DA30F3E}" srcOrd="0" destOrd="0" presId="urn:microsoft.com/office/officeart/2005/8/layout/vList3#1"/>
    <dgm:cxn modelId="{F79B4603-8836-4F22-9AE8-B8B9111D10AB}" type="presParOf" srcId="{D1391DA2-C746-4580-AD48-30B526A955C0}" destId="{240DDB5A-8E4E-4930-9549-C1E872943833}" srcOrd="1" destOrd="0" presId="urn:microsoft.com/office/officeart/2005/8/layout/vList3#1"/>
    <dgm:cxn modelId="{C5F29D6A-FDE3-4BFF-AF5E-0A7927BAE776}" type="presParOf" srcId="{1C9F484E-164D-499B-BC0C-B72C0746CDEE}" destId="{8980380E-B767-455C-9EDC-7FB9213884C3}" srcOrd="1" destOrd="0" presId="urn:microsoft.com/office/officeart/2005/8/layout/vList3#1"/>
    <dgm:cxn modelId="{7CB878E5-6C9A-4749-9366-B5827D5498E4}" type="presParOf" srcId="{1C9F484E-164D-499B-BC0C-B72C0746CDEE}" destId="{26B6523D-1314-416E-AA91-9CCE81C5E4EE}" srcOrd="2" destOrd="0" presId="urn:microsoft.com/office/officeart/2005/8/layout/vList3#1"/>
    <dgm:cxn modelId="{5523DE52-3645-4DBB-B6CA-1F06CA99D206}" type="presParOf" srcId="{26B6523D-1314-416E-AA91-9CCE81C5E4EE}" destId="{1683C1FE-06A0-46E0-AF8C-20DD00172F75}" srcOrd="0" destOrd="0" presId="urn:microsoft.com/office/officeart/2005/8/layout/vList3#1"/>
    <dgm:cxn modelId="{F68FDC7E-222F-413D-9BE2-998D3C98EBBB}" type="presParOf" srcId="{26B6523D-1314-416E-AA91-9CCE81C5E4EE}" destId="{16881326-14D9-4E4A-8302-DFB11D3BE555}" srcOrd="1" destOrd="0" presId="urn:microsoft.com/office/officeart/2005/8/layout/vList3#1"/>
    <dgm:cxn modelId="{63E7CBF2-39E4-4E27-BF7E-9293218E9EF1}" type="presParOf" srcId="{1C9F484E-164D-499B-BC0C-B72C0746CDEE}" destId="{1ABE1DD8-6A3C-445F-A3AD-BB367A31A929}" srcOrd="3" destOrd="0" presId="urn:microsoft.com/office/officeart/2005/8/layout/vList3#1"/>
    <dgm:cxn modelId="{25B82280-AFB4-4081-80CF-89FE44A7CE0C}" type="presParOf" srcId="{1C9F484E-164D-499B-BC0C-B72C0746CDEE}" destId="{7488EC5B-0F6B-48E5-8D3E-5F03633E20FF}" srcOrd="4" destOrd="0" presId="urn:microsoft.com/office/officeart/2005/8/layout/vList3#1"/>
    <dgm:cxn modelId="{36E80B27-F272-438A-B469-9E24CBCA3F38}" type="presParOf" srcId="{7488EC5B-0F6B-48E5-8D3E-5F03633E20FF}" destId="{9A7C71FF-FBB7-4C0D-A800-8318381F7623}" srcOrd="0" destOrd="0" presId="urn:microsoft.com/office/officeart/2005/8/layout/vList3#1"/>
    <dgm:cxn modelId="{594D608D-595C-42EA-8018-A8C17208A1F5}" type="presParOf" srcId="{7488EC5B-0F6B-48E5-8D3E-5F03633E20FF}" destId="{FFBE4BAB-8A0C-46E8-BBD1-D51991D60D18}" srcOrd="1" destOrd="0" presId="urn:microsoft.com/office/officeart/2005/8/layout/vList3#1"/>
    <dgm:cxn modelId="{94986A28-C26C-47FC-BF6A-EA4BF8A84007}" type="presParOf" srcId="{1C9F484E-164D-499B-BC0C-B72C0746CDEE}" destId="{5075CC34-33EF-46FB-887D-9E695755F3E6}" srcOrd="5" destOrd="0" presId="urn:microsoft.com/office/officeart/2005/8/layout/vList3#1"/>
    <dgm:cxn modelId="{DC69C390-089D-4CBB-9553-A03B756C83BC}" type="presParOf" srcId="{1C9F484E-164D-499B-BC0C-B72C0746CDEE}" destId="{095B64F3-A897-4719-BD45-77DD88D1779B}" srcOrd="6" destOrd="0" presId="urn:microsoft.com/office/officeart/2005/8/layout/vList3#1"/>
    <dgm:cxn modelId="{4F15D7C5-B064-48E8-886A-47D8BDD828E2}" type="presParOf" srcId="{095B64F3-A897-4719-BD45-77DD88D1779B}" destId="{D23A8B3F-F8C6-49FE-95A6-988819AAC732}" srcOrd="0" destOrd="0" presId="urn:microsoft.com/office/officeart/2005/8/layout/vList3#1"/>
    <dgm:cxn modelId="{A8707AB9-9154-4585-954F-D6FA892609B1}" type="presParOf" srcId="{095B64F3-A897-4719-BD45-77DD88D1779B}" destId="{40577B03-809D-4386-97BD-147B09677CF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C46E6-583F-4C2E-BFA7-EB24AE50A420}">
      <dsp:nvSpPr>
        <dsp:cNvPr id="0" name=""/>
        <dsp:cNvSpPr/>
      </dsp:nvSpPr>
      <dsp:spPr>
        <a:xfrm>
          <a:off x="502804" y="0"/>
          <a:ext cx="4957778" cy="4957778"/>
        </a:xfrm>
        <a:prstGeom prst="triangle">
          <a:avLst/>
        </a:prstGeom>
        <a:blipFill dpi="0" rotWithShape="0">
          <a:blip xmlns:r="http://schemas.openxmlformats.org/officeDocument/2006/relationships" r:embed="rId1"/>
          <a:srcRect/>
          <a:stretch>
            <a:fillRect l="-12000" t="3000" r="4000" b="1000"/>
          </a:stretch>
        </a:blip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80273A-CF3B-4755-9532-2A957329BF73}">
      <dsp:nvSpPr>
        <dsp:cNvPr id="0" name=""/>
        <dsp:cNvSpPr/>
      </dsp:nvSpPr>
      <dsp:spPr>
        <a:xfrm>
          <a:off x="4200166" y="496261"/>
          <a:ext cx="3222555" cy="8811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Симметричные криптосистемы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243181" y="539276"/>
        <a:ext cx="3136525" cy="795137"/>
      </dsp:txXfrm>
    </dsp:sp>
    <dsp:sp modelId="{31E2E86B-9B62-4F16-8C0B-81E406D97A84}">
      <dsp:nvSpPr>
        <dsp:cNvPr id="0" name=""/>
        <dsp:cNvSpPr/>
      </dsp:nvSpPr>
      <dsp:spPr>
        <a:xfrm>
          <a:off x="4200166" y="1487575"/>
          <a:ext cx="3222555" cy="8811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330281"/>
              <a:satOff val="-9616"/>
              <a:lumOff val="2445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Системы электронной подписи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243181" y="1530590"/>
        <a:ext cx="3136525" cy="795137"/>
      </dsp:txXfrm>
    </dsp:sp>
    <dsp:sp modelId="{C2C34D52-6C01-4EC8-98AE-DDAC97AEB1F2}">
      <dsp:nvSpPr>
        <dsp:cNvPr id="0" name=""/>
        <dsp:cNvSpPr/>
      </dsp:nvSpPr>
      <dsp:spPr>
        <a:xfrm>
          <a:off x="4200166" y="2478889"/>
          <a:ext cx="3222555" cy="8811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660562"/>
              <a:satOff val="-19232"/>
              <a:lumOff val="48917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Криптосистемы с открытым ключом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243181" y="2521904"/>
        <a:ext cx="3136525" cy="795137"/>
      </dsp:txXfrm>
    </dsp:sp>
    <dsp:sp modelId="{E8875D44-A910-48E5-B26F-EC124CA49A2E}">
      <dsp:nvSpPr>
        <dsp:cNvPr id="0" name=""/>
        <dsp:cNvSpPr/>
      </dsp:nvSpPr>
      <dsp:spPr>
        <a:xfrm>
          <a:off x="4200166" y="3470202"/>
          <a:ext cx="3222555" cy="8811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-330281"/>
              <a:satOff val="-9616"/>
              <a:lumOff val="2445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Системы управления ключами</a:t>
          </a:r>
          <a:endParaRPr lang="ru-RU" sz="2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243181" y="3513217"/>
        <a:ext cx="3136525" cy="795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DDB5A-8E4E-4930-9549-C1E872943833}">
      <dsp:nvSpPr>
        <dsp:cNvPr id="0" name=""/>
        <dsp:cNvSpPr/>
      </dsp:nvSpPr>
      <dsp:spPr>
        <a:xfrm rot="10800000">
          <a:off x="1938110" y="123682"/>
          <a:ext cx="6704323" cy="75062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9962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Симметричные криптосистемы. В симметричных криптосистемах и для шифрования, и для дешифрования используется один и тот же ключ. 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125766" y="123682"/>
        <a:ext cx="6516667" cy="750625"/>
      </dsp:txXfrm>
    </dsp:sp>
    <dsp:sp modelId="{F8CE666C-8DB8-4957-9BF3-B0779DA30F3E}">
      <dsp:nvSpPr>
        <dsp:cNvPr id="0" name=""/>
        <dsp:cNvSpPr/>
      </dsp:nvSpPr>
      <dsp:spPr>
        <a:xfrm>
          <a:off x="1439256" y="141"/>
          <a:ext cx="997708" cy="99770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881326-14D9-4E4A-8302-DFB11D3BE555}">
      <dsp:nvSpPr>
        <dsp:cNvPr id="0" name=""/>
        <dsp:cNvSpPr/>
      </dsp:nvSpPr>
      <dsp:spPr>
        <a:xfrm rot="10800000">
          <a:off x="1938110" y="1435651"/>
          <a:ext cx="6704323" cy="71775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9962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Криптосистемы с открытым ключом. В системах с открытым ключом используются два ключа — открытый и закрытый, которые математически связаны друг с другом. 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117548" y="1435651"/>
        <a:ext cx="6524885" cy="717751"/>
      </dsp:txXfrm>
    </dsp:sp>
    <dsp:sp modelId="{1683C1FE-06A0-46E0-AF8C-20DD00172F75}">
      <dsp:nvSpPr>
        <dsp:cNvPr id="0" name=""/>
        <dsp:cNvSpPr/>
      </dsp:nvSpPr>
      <dsp:spPr>
        <a:xfrm>
          <a:off x="1439256" y="1295673"/>
          <a:ext cx="997708" cy="99770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BE4BAB-8A0C-46E8-BBD1-D51991D60D18}">
      <dsp:nvSpPr>
        <dsp:cNvPr id="0" name=""/>
        <dsp:cNvSpPr/>
      </dsp:nvSpPr>
      <dsp:spPr>
        <a:xfrm rot="10800000">
          <a:off x="1938110" y="2591204"/>
          <a:ext cx="6704323" cy="129826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9962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Электронная подпись. Системой электронной подписи. называется присоединяемое к тексту его криптографическое преобразование, которое позволяет при получении текста другим пользователем проверить авторство и подлинность сообщения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262677" y="2591204"/>
        <a:ext cx="6379756" cy="1298267"/>
      </dsp:txXfrm>
    </dsp:sp>
    <dsp:sp modelId="{9A7C71FF-FBB7-4C0D-A800-8318381F7623}">
      <dsp:nvSpPr>
        <dsp:cNvPr id="0" name=""/>
        <dsp:cNvSpPr/>
      </dsp:nvSpPr>
      <dsp:spPr>
        <a:xfrm>
          <a:off x="1439256" y="2741484"/>
          <a:ext cx="997708" cy="99770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77B03-809D-4386-97BD-147B09677CFD}">
      <dsp:nvSpPr>
        <dsp:cNvPr id="0" name=""/>
        <dsp:cNvSpPr/>
      </dsp:nvSpPr>
      <dsp:spPr>
        <a:xfrm rot="10800000">
          <a:off x="1923829" y="4304252"/>
          <a:ext cx="6704323" cy="69641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9962" tIns="60960" rIns="113792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Управление ключами. Это процесс системы обработки информации, содержанием которых является составление и распределение ключей между пользователями.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097931" y="4304252"/>
        <a:ext cx="6530221" cy="696410"/>
      </dsp:txXfrm>
    </dsp:sp>
    <dsp:sp modelId="{D23A8B3F-F8C6-49FE-95A6-988819AAC732}">
      <dsp:nvSpPr>
        <dsp:cNvPr id="0" name=""/>
        <dsp:cNvSpPr/>
      </dsp:nvSpPr>
      <dsp:spPr>
        <a:xfrm>
          <a:off x="1502620" y="4143406"/>
          <a:ext cx="997708" cy="997708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2DA17-01A3-46BA-9C80-B9E3316EA6CC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8AC56-81EE-44B2-92D2-2A78CB46CF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2994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AC56-81EE-44B2-92D2-2A78CB46CF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552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8AC56-81EE-44B2-92D2-2A78CB46CF3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14422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Развитие и</a:t>
            </a:r>
            <a:r>
              <a:rPr lang="en-US" sz="3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</a:t>
            </a:r>
            <a:r>
              <a:rPr lang="ru-RU" sz="3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проблемы криптографической защиты информации</a:t>
            </a:r>
            <a:endParaRPr lang="ru-RU" sz="3600" b="1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500438"/>
            <a:ext cx="4357718" cy="2671770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Мороз Юрий  Иванович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Учащийся 11 класса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Старокрымский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УВК №3 «Школа-лицей»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Кальченко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Константин Викторович,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информатики,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Старокрымский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УВК №3 «Школа-лицей»</a:t>
            </a:r>
          </a:p>
        </p:txBody>
      </p:sp>
      <p:pic>
        <p:nvPicPr>
          <p:cNvPr id="1026" name="Picture 2" descr="J:\МАН\encryption-600x6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33882"/>
            <a:ext cx="2808312" cy="273488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МАН\metod_cript_1.png"/>
          <p:cNvPicPr>
            <a:picLocks noChangeAspect="1" noChangeArrowheads="1"/>
          </p:cNvPicPr>
          <p:nvPr/>
        </p:nvPicPr>
        <p:blipFill>
          <a:blip r:embed="rId2" cstate="print"/>
          <a:srcRect l="1709" t="23863" r="1568" b="3556"/>
          <a:stretch>
            <a:fillRect/>
          </a:stretch>
        </p:blipFill>
        <p:spPr bwMode="auto">
          <a:xfrm>
            <a:off x="785786" y="3929066"/>
            <a:ext cx="7821516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4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Шифрование - это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1500174"/>
            <a:ext cx="8286808" cy="25717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 Шифрование  — совокупность обратимых преобразований множества открытых текстов (т.е. исходного сообщения) на множество зашифрованных текстов, проводимых с целью их защиты. Конкретный вид преобразования определяется с помощью ключа шифрования.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Защита данных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643866" cy="4214842"/>
          </a:xfrm>
        </p:spPr>
        <p:txBody>
          <a:bodyPr>
            <a:noAutofit/>
          </a:bodyPr>
          <a:lstStyle/>
          <a:p>
            <a:pPr marL="36000" indent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сегодняшний день компьютерная безопасность - это карточный домик, который в любую минуту может рассыпаться.</a:t>
            </a:r>
          </a:p>
          <a:p>
            <a:pPr marL="36000" indent="0" algn="just">
              <a:buNone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Практически весь продукт разрабатывается и применяется отнюдь не в сотрудничестве с криптографами. Этим занимаются инженеры, для которых криптография - просто еще один компонент программы. Но криптография - это не компонент. Нельзя обеспечить безопасность системы, «вставляя» криптографию после ее разработки. На каждом этапе, от замысла до инсталляции, необходимо осознавать, что и зачем вы делаете. 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Сертифицированное программное обеспечение</a:t>
            </a:r>
            <a:endParaRPr lang="ru-RU" sz="4000" dirty="0"/>
          </a:p>
        </p:txBody>
      </p:sp>
      <p:graphicFrame>
        <p:nvGraphicFramePr>
          <p:cNvPr id="49" name="Объект 4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479034"/>
              </p:ext>
            </p:extLst>
          </p:nvPr>
        </p:nvGraphicFramePr>
        <p:xfrm>
          <a:off x="251520" y="1646238"/>
          <a:ext cx="8568952" cy="473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8169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Социальный опрос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4609" t="42188" r="32617" b="14844"/>
          <a:stretch>
            <a:fillRect/>
          </a:stretch>
        </p:blipFill>
        <p:spPr bwMode="auto">
          <a:xfrm>
            <a:off x="285720" y="3000372"/>
            <a:ext cx="4787645" cy="3607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5" name="Диаграмма 4"/>
          <p:cNvGraphicFramePr/>
          <p:nvPr/>
        </p:nvGraphicFramePr>
        <p:xfrm>
          <a:off x="3714744" y="18573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-357214"/>
            <a:ext cx="9286908" cy="2357454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39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Анализ проблемы криптографической защиты</a:t>
            </a:r>
            <a:br>
              <a:rPr lang="ru-RU" sz="39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</a:br>
            <a:endParaRPr kumimoji="0" lang="ru-RU" sz="39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7643866" cy="4214842"/>
          </a:xfrm>
        </p:spPr>
        <p:txBody>
          <a:bodyPr>
            <a:noAutofit/>
          </a:bodyPr>
          <a:lstStyle/>
          <a:p>
            <a:pPr marL="36000" indent="0" algn="just">
              <a:lnSpc>
                <a:spcPct val="16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сертификация криптографической защиты;</a:t>
            </a:r>
          </a:p>
          <a:p>
            <a:pPr marL="36000" indent="0" algn="just">
              <a:lnSpc>
                <a:spcPct val="16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стоимость защитных мероприятий;</a:t>
            </a:r>
          </a:p>
          <a:p>
            <a:pPr marL="36000" indent="0" algn="just">
              <a:lnSpc>
                <a:spcPct val="16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неудобства при использовании мер защиты;</a:t>
            </a:r>
          </a:p>
          <a:p>
            <a:pPr marL="36000" indent="0" algn="just">
              <a:lnSpc>
                <a:spcPct val="16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любой ключ из множества возможных должен обеспечивать надежную защиту информации;</a:t>
            </a:r>
          </a:p>
          <a:p>
            <a:pPr marL="36000" indent="0" algn="just">
              <a:lnSpc>
                <a:spcPct val="16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длина шифрованного текста должна быть равной длине исходного текста.</a:t>
            </a:r>
          </a:p>
          <a:p>
            <a:pPr marL="36000" indent="0" algn="just">
              <a:lnSpc>
                <a:spcPct val="160000"/>
              </a:lnSpc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6000" indent="0" algn="just">
              <a:lnSpc>
                <a:spcPct val="160000"/>
              </a:lnSpc>
            </a:pP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1500174"/>
            <a:ext cx="8286808" cy="45720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4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Анализ результатов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1500174"/>
            <a:ext cx="8286808" cy="257176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endParaRPr lang="ru-RU" sz="1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1357298"/>
            <a:ext cx="8321008" cy="40324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того, чтобы грамотно реализовать собственную криптосистему, необходимо не только ознакомится с ошибками других и понять причины, по которым они произошли, но и, возможно, применять особые защитные приемы программирования и специализированные средства разработки. На обеспечение компьютерной безопасности тратятся миллиарды долларов, причем большая часть денег выбрасывается на негодные продукты. </a:t>
            </a:r>
            <a:endParaRPr lang="ru-RU" sz="20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    На мой  взгляд,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найти компромисс между стоимостью защитный мероприятий, неудобствами при использовании мер защиты и важностью защищаемой информации. Только на основе тщательного анализа многочисленных взаимодействующих факторов можно принять более или менее разумное и эффективное решение о сбалансированности меры защиты от конкретных источников опасности.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285728"/>
            <a:ext cx="7643834" cy="4786322"/>
          </a:xfrm>
          <a:scene3d>
            <a:camera prst="perspectiveRelaxed"/>
            <a:lightRig rig="threePt" dir="t"/>
          </a:scene3d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115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J:\МАН\encryption-600x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429000"/>
            <a:ext cx="3143272" cy="2905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Relaxed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397000"/>
            <a:ext cx="8229600" cy="47752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Как правило, наибольшего успеха добивается тот, кто располагает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качественной информацией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lnSpc>
                <a:spcPct val="150000"/>
              </a:lnSpc>
              <a:buNone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ru-RU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Бенджамин Дизраэли</a:t>
            </a:r>
            <a:endParaRPr lang="ru-RU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  <a:effectLst/>
        </p:spPr>
        <p:txBody>
          <a:bodyPr/>
          <a:lstStyle/>
          <a:p>
            <a:pPr algn="ctr"/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Актуальность</a:t>
            </a:r>
            <a:endParaRPr lang="ru-RU" b="1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7572428" cy="4572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Криптография сегодня - это важнейшая часть всех информационных систем: от электронной почты до сотовой связи, от доступа к сети Internet до электронной наличности. 		Криптография обеспечивает прозрачность, точность и конфиденциальность. Она предотвращает попытки мошенничества в электронной коммерции и обеспечивает юридическую силу финансовых транзакций.</a:t>
            </a:r>
            <a:endParaRPr lang="ru-RU" sz="2400" b="1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Цели: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1472" y="1500174"/>
            <a:ext cx="7358114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Выявить проблемы, связанные с защитой информации в сети интернет;</a:t>
            </a: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Выявить проблемы криптографической защиты;</a:t>
            </a: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Исследовать сертифицированное программное обеспечение для защиты информации;</a:t>
            </a:r>
          </a:p>
          <a:p>
            <a:pPr marL="292100" lvl="0" indent="-292100" algn="just">
              <a:buClr>
                <a:schemeClr val="accent1"/>
              </a:buClr>
              <a:buSzPct val="70000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u="sng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понятия</a:t>
            </a: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криптография, шифрование,              защита данных, Internet</a:t>
            </a:r>
          </a:p>
          <a:p>
            <a:pPr marL="292100" lvl="0" indent="-292100" algn="just">
              <a:buClr>
                <a:schemeClr val="accent1"/>
              </a:buClr>
              <a:buSzPct val="70000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1" i="0" u="none" strike="noStrike" kern="1200" cap="none" spc="0" normalizeH="0" baseline="0" noProof="0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1500174"/>
            <a:ext cx="7643866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Дать общее определение термину криптография</a:t>
            </a: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Выявить основные элементы криптографической защиты</a:t>
            </a: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Проанализировать как можно защитить открытую информацию от ненадлежащего ее использования.</a:t>
            </a:r>
            <a:b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92100" lvl="0" indent="-292100" algn="just"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ru-RU" sz="2400" b="1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 fontScale="850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4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Методы решения поставленных задач: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42910" y="1844824"/>
            <a:ext cx="8001056" cy="42273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	Для решения поставленных задач использовались следующие методы: теоретико-методологический анализ научной литературы по исследуемой проблеме, социальный опрос, анализ результатов.</a:t>
            </a:r>
          </a:p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      Научно-исследовательская работа состоит из введения, основной части, заключения, списка использованной литературы и приложения.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143116"/>
            <a:ext cx="8215370" cy="39290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92100" lvl="0" indent="-292100" algn="just">
              <a:buClr>
                <a:schemeClr val="accent1"/>
              </a:buClr>
              <a:buSzPct val="70000"/>
            </a:pPr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		Криптография — наука о защите информации от несанкционированного прочтения ее посторонними лицами. Криптография занимается разработкой и исследованием методов шифрования информации. Криптография помогает установить вашу личность, но и обеспечивает вам анонимность.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034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4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Криптография – это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2164093"/>
              </p:ext>
            </p:extLst>
          </p:nvPr>
        </p:nvGraphicFramePr>
        <p:xfrm>
          <a:off x="0" y="1571612"/>
          <a:ext cx="9144000" cy="4957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85728"/>
            <a:ext cx="8183880" cy="1051560"/>
          </a:xfrm>
          <a:prstGeom prst="rect">
            <a:avLst/>
          </a:prstGeom>
          <a:effectLst/>
        </p:spPr>
        <p:txBody>
          <a:bodyPr rIns="91440" anchor="b">
            <a:normAutofit fontScale="925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>
              <a:spcBef>
                <a:spcPct val="0"/>
              </a:spcBef>
            </a:pPr>
            <a:r>
              <a:rPr lang="ru-RU" sz="4600" b="1" dirty="0" smtClean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Криптография включает</a:t>
            </a:r>
            <a:endParaRPr kumimoji="0" lang="ru-RU" sz="4600" b="1" i="0" u="none" strike="noStrike" kern="1200" cap="none" spc="0" normalizeH="0" baseline="0" noProof="0" dirty="0">
              <a:ln w="12700">
                <a:noFill/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n w="12700">
                  <a:noFill/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Криптография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688618129"/>
              </p:ext>
            </p:extLst>
          </p:nvPr>
        </p:nvGraphicFramePr>
        <p:xfrm>
          <a:off x="-285784" y="1500174"/>
          <a:ext cx="10081690" cy="5185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3556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ccc6e65d4d9c3e72f347fad5c4455b4e31eda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54593</TotalTime>
  <Words>319</Words>
  <Application>Microsoft Office PowerPoint</Application>
  <PresentationFormat>Экран (4:3)</PresentationFormat>
  <Paragraphs>66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Литейная</vt:lpstr>
      <vt:lpstr>Развитие и проблемы криптографической защиты информации</vt:lpstr>
      <vt:lpstr>Слайд 2</vt:lpstr>
      <vt:lpstr>Актуальность</vt:lpstr>
      <vt:lpstr>Слайд 4</vt:lpstr>
      <vt:lpstr>Слайд 5</vt:lpstr>
      <vt:lpstr>Слайд 6</vt:lpstr>
      <vt:lpstr>Слайд 7</vt:lpstr>
      <vt:lpstr>Слайд 8</vt:lpstr>
      <vt:lpstr>Криптография</vt:lpstr>
      <vt:lpstr>Слайд 10</vt:lpstr>
      <vt:lpstr>Защита данных</vt:lpstr>
      <vt:lpstr>Сертифицированное программное обеспечение</vt:lpstr>
      <vt:lpstr>Социальный опрос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защиты интеллектуальной собственности в сети Интернет</dc:title>
  <dc:creator>Кальченко</dc:creator>
  <cp:lastModifiedBy>Учитель</cp:lastModifiedBy>
  <cp:revision>114</cp:revision>
  <dcterms:created xsi:type="dcterms:W3CDTF">2013-10-27T20:13:52Z</dcterms:created>
  <dcterms:modified xsi:type="dcterms:W3CDTF">2016-10-16T13:50:19Z</dcterms:modified>
</cp:coreProperties>
</file>