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Default Extension="vml" ContentType="application/vnd.openxmlformats-officedocument.vmlDrawing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7" r:id="rId1"/>
  </p:sldMasterIdLst>
  <p:notesMasterIdLst>
    <p:notesMasterId r:id="rId47"/>
  </p:notesMasterIdLst>
  <p:sldIdLst>
    <p:sldId id="262" r:id="rId2"/>
    <p:sldId id="256" r:id="rId3"/>
    <p:sldId id="359" r:id="rId4"/>
    <p:sldId id="360" r:id="rId5"/>
    <p:sldId id="343" r:id="rId6"/>
    <p:sldId id="340" r:id="rId7"/>
    <p:sldId id="361" r:id="rId8"/>
    <p:sldId id="263" r:id="rId9"/>
    <p:sldId id="362" r:id="rId10"/>
    <p:sldId id="264" r:id="rId11"/>
    <p:sldId id="332" r:id="rId12"/>
    <p:sldId id="346" r:id="rId13"/>
    <p:sldId id="289" r:id="rId14"/>
    <p:sldId id="378" r:id="rId15"/>
    <p:sldId id="364" r:id="rId16"/>
    <p:sldId id="363" r:id="rId17"/>
    <p:sldId id="384" r:id="rId18"/>
    <p:sldId id="366" r:id="rId19"/>
    <p:sldId id="365" r:id="rId20"/>
    <p:sldId id="391" r:id="rId21"/>
    <p:sldId id="393" r:id="rId22"/>
    <p:sldId id="368" r:id="rId23"/>
    <p:sldId id="367" r:id="rId24"/>
    <p:sldId id="379" r:id="rId25"/>
    <p:sldId id="380" r:id="rId26"/>
    <p:sldId id="386" r:id="rId27"/>
    <p:sldId id="387" r:id="rId28"/>
    <p:sldId id="369" r:id="rId29"/>
    <p:sldId id="370" r:id="rId30"/>
    <p:sldId id="381" r:id="rId31"/>
    <p:sldId id="382" r:id="rId32"/>
    <p:sldId id="383" r:id="rId33"/>
    <p:sldId id="371" r:id="rId34"/>
    <p:sldId id="372" r:id="rId35"/>
    <p:sldId id="388" r:id="rId36"/>
    <p:sldId id="389" r:id="rId37"/>
    <p:sldId id="373" r:id="rId38"/>
    <p:sldId id="394" r:id="rId39"/>
    <p:sldId id="374" r:id="rId40"/>
    <p:sldId id="375" r:id="rId41"/>
    <p:sldId id="351" r:id="rId42"/>
    <p:sldId id="352" r:id="rId43"/>
    <p:sldId id="376" r:id="rId44"/>
    <p:sldId id="377" r:id="rId45"/>
    <p:sldId id="341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C6F1FE"/>
    <a:srgbClr val="A1E7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354" autoAdjust="0"/>
    <p:restoredTop sz="99878" autoAdjust="0"/>
  </p:normalViewPr>
  <p:slideViewPr>
    <p:cSldViewPr>
      <p:cViewPr varScale="1">
        <p:scale>
          <a:sx n="73" d="100"/>
          <a:sy n="73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F7B6C6-B334-4873-9A00-8C4FCCBDC540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5AD391-936F-42FC-A3B6-5806E77D9D60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ru-RU" dirty="0" smtClean="0"/>
            <a:t>Руководствуясь программой «Знатоки дорог» Л.А. Кравченко , некоторые ее разделы  взяла за основу в своей работе , я наметила основные виды деятельностей, через которые нужно решить поставленные задач:</a:t>
          </a:r>
          <a:endParaRPr lang="ru-RU" dirty="0"/>
        </a:p>
      </dgm:t>
    </dgm:pt>
    <dgm:pt modelId="{9FCA257E-D43C-49BE-8B71-03FF39E8051C}" type="sibTrans" cxnId="{8D653C45-CFC0-479B-914F-9E2155FD5574}">
      <dgm:prSet/>
      <dgm:spPr/>
      <dgm:t>
        <a:bodyPr/>
        <a:lstStyle/>
        <a:p>
          <a:endParaRPr lang="ru-RU"/>
        </a:p>
      </dgm:t>
    </dgm:pt>
    <dgm:pt modelId="{EFF1A313-0983-44D5-8EFA-1408FF85875B}" type="parTrans" cxnId="{8D653C45-CFC0-479B-914F-9E2155FD5574}">
      <dgm:prSet/>
      <dgm:spPr/>
      <dgm:t>
        <a:bodyPr/>
        <a:lstStyle/>
        <a:p>
          <a:endParaRPr lang="ru-RU"/>
        </a:p>
      </dgm:t>
    </dgm:pt>
    <dgm:pt modelId="{506EF3E4-6840-437F-98F1-989FB7AD1E90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ru-RU" dirty="0" smtClean="0"/>
            <a:t> «Программе воспитания в детском саду», под редакцией Васильевой, по которой мы работаем.</a:t>
          </a:r>
        </a:p>
        <a:p>
          <a:pPr rtl="0">
            <a:lnSpc>
              <a:spcPct val="100000"/>
            </a:lnSpc>
          </a:pPr>
          <a:r>
            <a:rPr lang="ru-RU" dirty="0" smtClean="0"/>
            <a:t>«Дошкольникам о правилах дорожного движения»</a:t>
          </a:r>
        </a:p>
        <a:p>
          <a:pPr rtl="0">
            <a:lnSpc>
              <a:spcPct val="100000"/>
            </a:lnSpc>
          </a:pPr>
          <a:r>
            <a:rPr lang="ru-RU" dirty="0" smtClean="0"/>
            <a:t>Э.Я. </a:t>
          </a:r>
          <a:r>
            <a:rPr lang="ru-RU" dirty="0" err="1" smtClean="0"/>
            <a:t>Степоненкова</a:t>
          </a:r>
          <a:r>
            <a:rPr lang="ru-RU" dirty="0" smtClean="0"/>
            <a:t>, М.Ф. </a:t>
          </a:r>
          <a:r>
            <a:rPr lang="ru-RU" dirty="0" err="1" smtClean="0"/>
            <a:t>филенко</a:t>
          </a:r>
          <a:r>
            <a:rPr lang="ru-RU" dirty="0" smtClean="0"/>
            <a:t>.</a:t>
          </a:r>
          <a:endParaRPr lang="ru-RU" dirty="0"/>
        </a:p>
      </dgm:t>
    </dgm:pt>
    <dgm:pt modelId="{05CD50BB-7F96-4247-BC03-EDB1984D1F24}" type="sibTrans" cxnId="{45CC3C0E-95D4-4CB5-A11E-6B9553BEF11B}">
      <dgm:prSet/>
      <dgm:spPr/>
      <dgm:t>
        <a:bodyPr/>
        <a:lstStyle/>
        <a:p>
          <a:endParaRPr lang="ru-RU"/>
        </a:p>
      </dgm:t>
    </dgm:pt>
    <dgm:pt modelId="{F41294E1-39CF-485F-B5B3-7F227AEBB7D8}" type="parTrans" cxnId="{45CC3C0E-95D4-4CB5-A11E-6B9553BEF11B}">
      <dgm:prSet/>
      <dgm:spPr/>
      <dgm:t>
        <a:bodyPr/>
        <a:lstStyle/>
        <a:p>
          <a:endParaRPr lang="ru-RU"/>
        </a:p>
      </dgm:t>
    </dgm:pt>
    <dgm:pt modelId="{CEB56B55-9CA7-4B13-A454-1C20E87CB4B4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ru-RU" dirty="0" smtClean="0"/>
            <a:t>Использование программ:</a:t>
          </a:r>
        </a:p>
        <a:p>
          <a:pPr rtl="0">
            <a:lnSpc>
              <a:spcPct val="100000"/>
            </a:lnSpc>
          </a:pPr>
          <a:r>
            <a:rPr lang="ru-RU" dirty="0" smtClean="0"/>
            <a:t>Программа «Основы безопасности детей дошкольного возраста»</a:t>
          </a:r>
        </a:p>
        <a:p>
          <a:pPr rtl="0">
            <a:lnSpc>
              <a:spcPct val="100000"/>
            </a:lnSpc>
          </a:pPr>
          <a:r>
            <a:rPr lang="ru-RU" dirty="0" smtClean="0"/>
            <a:t> Н.Н.Авдеевой, О.Л. Князевой, Р.Б. </a:t>
          </a:r>
          <a:r>
            <a:rPr lang="ru-RU" dirty="0" err="1" smtClean="0"/>
            <a:t>Стёркиной</a:t>
          </a:r>
          <a:r>
            <a:rPr lang="ru-RU" dirty="0" smtClean="0"/>
            <a:t>. Р.М.Литвинова,  </a:t>
          </a:r>
        </a:p>
        <a:p>
          <a:pPr rtl="0">
            <a:lnSpc>
              <a:spcPct val="100000"/>
            </a:lnSpc>
          </a:pPr>
          <a:r>
            <a:rPr lang="ru-RU" dirty="0" smtClean="0"/>
            <a:t>М.Б. </a:t>
          </a:r>
          <a:r>
            <a:rPr lang="ru-RU" dirty="0" err="1" smtClean="0"/>
            <a:t>Перетрухина</a:t>
          </a:r>
          <a:r>
            <a:rPr lang="ru-RU" dirty="0" smtClean="0"/>
            <a:t> .</a:t>
          </a:r>
        </a:p>
        <a:p>
          <a:pPr rtl="0">
            <a:lnSpc>
              <a:spcPct val="100000"/>
            </a:lnSpc>
          </a:pPr>
          <a:r>
            <a:rPr lang="ru-RU" dirty="0" smtClean="0"/>
            <a:t> </a:t>
          </a:r>
          <a:endParaRPr lang="ru-RU" dirty="0"/>
        </a:p>
      </dgm:t>
    </dgm:pt>
    <dgm:pt modelId="{0A181D30-133E-42C7-AD6A-44D2C70ED465}" type="sibTrans" cxnId="{F80351D3-2D18-4149-B699-FE4B97602BE1}">
      <dgm:prSet/>
      <dgm:spPr/>
      <dgm:t>
        <a:bodyPr/>
        <a:lstStyle/>
        <a:p>
          <a:endParaRPr lang="ru-RU"/>
        </a:p>
      </dgm:t>
    </dgm:pt>
    <dgm:pt modelId="{669B188B-E296-4A4D-B6BF-3E5F40D29F0F}" type="parTrans" cxnId="{F80351D3-2D18-4149-B699-FE4B97602BE1}">
      <dgm:prSet/>
      <dgm:spPr/>
      <dgm:t>
        <a:bodyPr/>
        <a:lstStyle/>
        <a:p>
          <a:endParaRPr lang="ru-RU"/>
        </a:p>
      </dgm:t>
    </dgm:pt>
    <dgm:pt modelId="{11D8208F-497A-401A-B4C4-405AC6FB0F41}" type="pres">
      <dgm:prSet presAssocID="{53F7B6C6-B334-4873-9A00-8C4FCCBDC54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167436-A803-4D4B-8760-EA7E304F8E4C}" type="pres">
      <dgm:prSet presAssocID="{CEB56B55-9CA7-4B13-A454-1C20E87CB4B4}" presName="circle1" presStyleLbl="node1" presStyleIdx="0" presStyleCnt="3"/>
      <dgm:spPr/>
    </dgm:pt>
    <dgm:pt modelId="{93623E4F-71F5-4941-B26F-9368FDEE9868}" type="pres">
      <dgm:prSet presAssocID="{CEB56B55-9CA7-4B13-A454-1C20E87CB4B4}" presName="space" presStyleCnt="0"/>
      <dgm:spPr/>
    </dgm:pt>
    <dgm:pt modelId="{5C590524-6970-489A-AFCC-E8E61A27EF94}" type="pres">
      <dgm:prSet presAssocID="{CEB56B55-9CA7-4B13-A454-1C20E87CB4B4}" presName="rect1" presStyleLbl="alignAcc1" presStyleIdx="0" presStyleCnt="3"/>
      <dgm:spPr/>
      <dgm:t>
        <a:bodyPr/>
        <a:lstStyle/>
        <a:p>
          <a:endParaRPr lang="ru-RU"/>
        </a:p>
      </dgm:t>
    </dgm:pt>
    <dgm:pt modelId="{1CC1BC07-EACF-4131-AE16-882BF11D233B}" type="pres">
      <dgm:prSet presAssocID="{506EF3E4-6840-437F-98F1-989FB7AD1E90}" presName="vertSpace2" presStyleLbl="node1" presStyleIdx="0" presStyleCnt="3"/>
      <dgm:spPr/>
    </dgm:pt>
    <dgm:pt modelId="{2775EFF0-43ED-4F96-B2F4-82F675CB32FB}" type="pres">
      <dgm:prSet presAssocID="{506EF3E4-6840-437F-98F1-989FB7AD1E90}" presName="circle2" presStyleLbl="node1" presStyleIdx="1" presStyleCnt="3"/>
      <dgm:spPr/>
    </dgm:pt>
    <dgm:pt modelId="{E66685DD-6C08-4113-9F33-AAA0B8E817BA}" type="pres">
      <dgm:prSet presAssocID="{506EF3E4-6840-437F-98F1-989FB7AD1E90}" presName="rect2" presStyleLbl="alignAcc1" presStyleIdx="1" presStyleCnt="3"/>
      <dgm:spPr/>
      <dgm:t>
        <a:bodyPr/>
        <a:lstStyle/>
        <a:p>
          <a:endParaRPr lang="ru-RU"/>
        </a:p>
      </dgm:t>
    </dgm:pt>
    <dgm:pt modelId="{E15C2F11-BB10-4F8A-B0FB-CBB9C4672E0D}" type="pres">
      <dgm:prSet presAssocID="{C45AD391-936F-42FC-A3B6-5806E77D9D60}" presName="vertSpace3" presStyleLbl="node1" presStyleIdx="1" presStyleCnt="3"/>
      <dgm:spPr/>
    </dgm:pt>
    <dgm:pt modelId="{C14EAAF9-C420-42C1-A579-1349E6269E74}" type="pres">
      <dgm:prSet presAssocID="{C45AD391-936F-42FC-A3B6-5806E77D9D60}" presName="circle3" presStyleLbl="node1" presStyleIdx="2" presStyleCnt="3"/>
      <dgm:spPr/>
    </dgm:pt>
    <dgm:pt modelId="{56E82A84-061E-41C7-8BE7-5ABCD8D08C0E}" type="pres">
      <dgm:prSet presAssocID="{C45AD391-936F-42FC-A3B6-5806E77D9D60}" presName="rect3" presStyleLbl="alignAcc1" presStyleIdx="2" presStyleCnt="3"/>
      <dgm:spPr/>
      <dgm:t>
        <a:bodyPr/>
        <a:lstStyle/>
        <a:p>
          <a:endParaRPr lang="ru-RU"/>
        </a:p>
      </dgm:t>
    </dgm:pt>
    <dgm:pt modelId="{AE3DDD2C-8862-48B3-B4A1-0BA4A38DDB97}" type="pres">
      <dgm:prSet presAssocID="{CEB56B55-9CA7-4B13-A454-1C20E87CB4B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72919-C2D7-41F7-B6FE-EFC1FC8E51E5}" type="pres">
      <dgm:prSet presAssocID="{506EF3E4-6840-437F-98F1-989FB7AD1E90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2F7C47-3E14-401D-90E7-D4725EFCE896}" type="pres">
      <dgm:prSet presAssocID="{C45AD391-936F-42FC-A3B6-5806E77D9D6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14CF5B-B3AB-45EF-A3E8-30BAD94FA8A3}" type="presOf" srcId="{506EF3E4-6840-437F-98F1-989FB7AD1E90}" destId="{E66685DD-6C08-4113-9F33-AAA0B8E817BA}" srcOrd="0" destOrd="0" presId="urn:microsoft.com/office/officeart/2005/8/layout/target3"/>
    <dgm:cxn modelId="{F80351D3-2D18-4149-B699-FE4B97602BE1}" srcId="{53F7B6C6-B334-4873-9A00-8C4FCCBDC540}" destId="{CEB56B55-9CA7-4B13-A454-1C20E87CB4B4}" srcOrd="0" destOrd="0" parTransId="{669B188B-E296-4A4D-B6BF-3E5F40D29F0F}" sibTransId="{0A181D30-133E-42C7-AD6A-44D2C70ED465}"/>
    <dgm:cxn modelId="{1EC35803-1ACE-4040-80FE-C6E5152EDEBA}" type="presOf" srcId="{CEB56B55-9CA7-4B13-A454-1C20E87CB4B4}" destId="{AE3DDD2C-8862-48B3-B4A1-0BA4A38DDB97}" srcOrd="1" destOrd="0" presId="urn:microsoft.com/office/officeart/2005/8/layout/target3"/>
    <dgm:cxn modelId="{7465BCE5-5EF4-455B-80FA-CD8878F0B154}" type="presOf" srcId="{506EF3E4-6840-437F-98F1-989FB7AD1E90}" destId="{2B272919-C2D7-41F7-B6FE-EFC1FC8E51E5}" srcOrd="1" destOrd="0" presId="urn:microsoft.com/office/officeart/2005/8/layout/target3"/>
    <dgm:cxn modelId="{45CC3C0E-95D4-4CB5-A11E-6B9553BEF11B}" srcId="{53F7B6C6-B334-4873-9A00-8C4FCCBDC540}" destId="{506EF3E4-6840-437F-98F1-989FB7AD1E90}" srcOrd="1" destOrd="0" parTransId="{F41294E1-39CF-485F-B5B3-7F227AEBB7D8}" sibTransId="{05CD50BB-7F96-4247-BC03-EDB1984D1F24}"/>
    <dgm:cxn modelId="{EA947EDC-7C10-42F5-946A-4BB28F8A9E8C}" type="presOf" srcId="{C45AD391-936F-42FC-A3B6-5806E77D9D60}" destId="{56E82A84-061E-41C7-8BE7-5ABCD8D08C0E}" srcOrd="0" destOrd="0" presId="urn:microsoft.com/office/officeart/2005/8/layout/target3"/>
    <dgm:cxn modelId="{5637932D-BBB1-429D-9B35-0F3455BF7B09}" type="presOf" srcId="{C45AD391-936F-42FC-A3B6-5806E77D9D60}" destId="{8B2F7C47-3E14-401D-90E7-D4725EFCE896}" srcOrd="1" destOrd="0" presId="urn:microsoft.com/office/officeart/2005/8/layout/target3"/>
    <dgm:cxn modelId="{2E89E913-0252-476E-A66C-CC6AEE319810}" type="presOf" srcId="{53F7B6C6-B334-4873-9A00-8C4FCCBDC540}" destId="{11D8208F-497A-401A-B4C4-405AC6FB0F41}" srcOrd="0" destOrd="0" presId="urn:microsoft.com/office/officeart/2005/8/layout/target3"/>
    <dgm:cxn modelId="{8D653C45-CFC0-479B-914F-9E2155FD5574}" srcId="{53F7B6C6-B334-4873-9A00-8C4FCCBDC540}" destId="{C45AD391-936F-42FC-A3B6-5806E77D9D60}" srcOrd="2" destOrd="0" parTransId="{EFF1A313-0983-44D5-8EFA-1408FF85875B}" sibTransId="{9FCA257E-D43C-49BE-8B71-03FF39E8051C}"/>
    <dgm:cxn modelId="{D80E0225-9206-4192-80D0-D93EEF691A72}" type="presOf" srcId="{CEB56B55-9CA7-4B13-A454-1C20E87CB4B4}" destId="{5C590524-6970-489A-AFCC-E8E61A27EF94}" srcOrd="0" destOrd="0" presId="urn:microsoft.com/office/officeart/2005/8/layout/target3"/>
    <dgm:cxn modelId="{36040994-C23A-4A4F-AFFC-E59CB4437D2E}" type="presParOf" srcId="{11D8208F-497A-401A-B4C4-405AC6FB0F41}" destId="{61167436-A803-4D4B-8760-EA7E304F8E4C}" srcOrd="0" destOrd="0" presId="urn:microsoft.com/office/officeart/2005/8/layout/target3"/>
    <dgm:cxn modelId="{C3909E22-3738-48D3-8757-DEE392856D50}" type="presParOf" srcId="{11D8208F-497A-401A-B4C4-405AC6FB0F41}" destId="{93623E4F-71F5-4941-B26F-9368FDEE9868}" srcOrd="1" destOrd="0" presId="urn:microsoft.com/office/officeart/2005/8/layout/target3"/>
    <dgm:cxn modelId="{D357AAF1-2710-46C0-9FAB-1373106AC7C7}" type="presParOf" srcId="{11D8208F-497A-401A-B4C4-405AC6FB0F41}" destId="{5C590524-6970-489A-AFCC-E8E61A27EF94}" srcOrd="2" destOrd="0" presId="urn:microsoft.com/office/officeart/2005/8/layout/target3"/>
    <dgm:cxn modelId="{7E081E3A-5A1E-400D-AD6B-FFB3EC6665DD}" type="presParOf" srcId="{11D8208F-497A-401A-B4C4-405AC6FB0F41}" destId="{1CC1BC07-EACF-4131-AE16-882BF11D233B}" srcOrd="3" destOrd="0" presId="urn:microsoft.com/office/officeart/2005/8/layout/target3"/>
    <dgm:cxn modelId="{2B73B16F-800B-4BDC-BBEC-A6890548F5E2}" type="presParOf" srcId="{11D8208F-497A-401A-B4C4-405AC6FB0F41}" destId="{2775EFF0-43ED-4F96-B2F4-82F675CB32FB}" srcOrd="4" destOrd="0" presId="urn:microsoft.com/office/officeart/2005/8/layout/target3"/>
    <dgm:cxn modelId="{4D80B1D5-FDA6-4620-B33C-5EAE40CC1D73}" type="presParOf" srcId="{11D8208F-497A-401A-B4C4-405AC6FB0F41}" destId="{E66685DD-6C08-4113-9F33-AAA0B8E817BA}" srcOrd="5" destOrd="0" presId="urn:microsoft.com/office/officeart/2005/8/layout/target3"/>
    <dgm:cxn modelId="{D5267CD2-3F6F-4558-8ADA-F4F191894076}" type="presParOf" srcId="{11D8208F-497A-401A-B4C4-405AC6FB0F41}" destId="{E15C2F11-BB10-4F8A-B0FB-CBB9C4672E0D}" srcOrd="6" destOrd="0" presId="urn:microsoft.com/office/officeart/2005/8/layout/target3"/>
    <dgm:cxn modelId="{21B7E274-3488-4DEF-88BF-0333280EF8EC}" type="presParOf" srcId="{11D8208F-497A-401A-B4C4-405AC6FB0F41}" destId="{C14EAAF9-C420-42C1-A579-1349E6269E74}" srcOrd="7" destOrd="0" presId="urn:microsoft.com/office/officeart/2005/8/layout/target3"/>
    <dgm:cxn modelId="{2FDF2CF5-8D48-4AF3-A477-5CB493C385E0}" type="presParOf" srcId="{11D8208F-497A-401A-B4C4-405AC6FB0F41}" destId="{56E82A84-061E-41C7-8BE7-5ABCD8D08C0E}" srcOrd="8" destOrd="0" presId="urn:microsoft.com/office/officeart/2005/8/layout/target3"/>
    <dgm:cxn modelId="{E145BB81-7E71-47D2-9581-B65CF3BAC50D}" type="presParOf" srcId="{11D8208F-497A-401A-B4C4-405AC6FB0F41}" destId="{AE3DDD2C-8862-48B3-B4A1-0BA4A38DDB97}" srcOrd="9" destOrd="0" presId="urn:microsoft.com/office/officeart/2005/8/layout/target3"/>
    <dgm:cxn modelId="{57F8092E-D41D-441E-AA3C-DAEC6F384561}" type="presParOf" srcId="{11D8208F-497A-401A-B4C4-405AC6FB0F41}" destId="{2B272919-C2D7-41F7-B6FE-EFC1FC8E51E5}" srcOrd="10" destOrd="0" presId="urn:microsoft.com/office/officeart/2005/8/layout/target3"/>
    <dgm:cxn modelId="{070BCAD8-1E2A-457D-B6B7-F64FF4B0F392}" type="presParOf" srcId="{11D8208F-497A-401A-B4C4-405AC6FB0F41}" destId="{8B2F7C47-3E14-401D-90E7-D4725EFCE896}" srcOrd="11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57297B-0646-4E49-BEA3-DE0143B23CD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1D85AD-21A0-4AB6-99EF-3B5D14CBEB0A}">
      <dgm:prSet/>
      <dgm:spPr/>
      <dgm:t>
        <a:bodyPr/>
        <a:lstStyle/>
        <a:p>
          <a:pPr algn="l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На 1 этапе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мне было необходимо, заинтересовать детей, актуализировать, уточнить и систематизировать их  знания о правилах безопасности жизнедеятельности. Выяснить уровень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сформированности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знаний и умений о  правилах безопасного поведения у детей на начало учебного года. Одновременно,  мною,   проводилась  работа по анкетированию родителей с целью выяснения их знаний о безопасной жизнедеятельности и выявлению запросов родителей по укреплению здоровья детей.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E8E9926-0144-4988-AC13-F090CF7A50DD}" type="parTrans" cxnId="{4A2D2032-875E-403E-8301-56A6A656E406}">
      <dgm:prSet/>
      <dgm:spPr/>
      <dgm:t>
        <a:bodyPr/>
        <a:lstStyle/>
        <a:p>
          <a:endParaRPr lang="ru-RU"/>
        </a:p>
      </dgm:t>
    </dgm:pt>
    <dgm:pt modelId="{1A453B61-2D90-42F2-B20C-6982FF7A684B}" type="sibTrans" cxnId="{4A2D2032-875E-403E-8301-56A6A656E406}">
      <dgm:prSet/>
      <dgm:spPr/>
      <dgm:t>
        <a:bodyPr/>
        <a:lstStyle/>
        <a:p>
          <a:endParaRPr lang="ru-RU"/>
        </a:p>
      </dgm:t>
    </dgm:pt>
    <dgm:pt modelId="{1DBECF76-EEE7-43DE-B05D-2A5440FFBD26}">
      <dgm:prSet custT="1"/>
      <dgm:spPr/>
      <dgm:t>
        <a:bodyPr/>
        <a:lstStyle/>
        <a:p>
          <a:pPr algn="l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 2 этапе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я вводила правила безопасности в жизнь детей, показывала разнообразие их проявления в жизненных ситуациях, тренировала дошкольников в умении применять эти правила.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39A94C9-11A7-4E4A-AE41-6C40675F1E5E}" type="parTrans" cxnId="{2592AC84-9BC4-436B-93FD-948BC8B3F50B}">
      <dgm:prSet/>
      <dgm:spPr/>
      <dgm:t>
        <a:bodyPr/>
        <a:lstStyle/>
        <a:p>
          <a:endParaRPr lang="ru-RU"/>
        </a:p>
      </dgm:t>
    </dgm:pt>
    <dgm:pt modelId="{8F3EC287-FAB0-498B-BD36-CE6E8A8576E5}" type="sibTrans" cxnId="{2592AC84-9BC4-436B-93FD-948BC8B3F50B}">
      <dgm:prSet/>
      <dgm:spPr/>
      <dgm:t>
        <a:bodyPr/>
        <a:lstStyle/>
        <a:p>
          <a:endParaRPr lang="ru-RU"/>
        </a:p>
      </dgm:t>
    </dgm:pt>
    <dgm:pt modelId="{4980D96A-3805-4999-81C6-8C16A72B71D6}">
      <dgm:prSet custT="1"/>
      <dgm:spPr/>
      <dgm:t>
        <a:bodyPr/>
        <a:lstStyle/>
        <a:p>
          <a:pPr algn="l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 3 этапе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на основе усвоенных знаний и умений происходило  осознанное овладение реальными практическими действиями.          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E354A5A-9200-4E73-AEAB-AD5F8A60B105}" type="parTrans" cxnId="{4B7BD8CC-6A30-4644-9680-CC967CED35E3}">
      <dgm:prSet/>
      <dgm:spPr/>
      <dgm:t>
        <a:bodyPr/>
        <a:lstStyle/>
        <a:p>
          <a:endParaRPr lang="ru-RU"/>
        </a:p>
      </dgm:t>
    </dgm:pt>
    <dgm:pt modelId="{03C607FF-2DE2-4133-A3AD-A8BADED0E3CA}" type="sibTrans" cxnId="{4B7BD8CC-6A30-4644-9680-CC967CED35E3}">
      <dgm:prSet/>
      <dgm:spPr/>
      <dgm:t>
        <a:bodyPr/>
        <a:lstStyle/>
        <a:p>
          <a:endParaRPr lang="ru-RU"/>
        </a:p>
      </dgm:t>
    </dgm:pt>
    <dgm:pt modelId="{4AB3D832-3B7F-4EB2-A91E-E332E4F9196B}" type="pres">
      <dgm:prSet presAssocID="{5557297B-0646-4E49-BEA3-DE0143B23CD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EA8585-2FF6-47B0-AB47-AAA639930F40}" type="pres">
      <dgm:prSet presAssocID="{4F1D85AD-21A0-4AB6-99EF-3B5D14CBEB0A}" presName="circle1" presStyleLbl="node1" presStyleIdx="0" presStyleCnt="1"/>
      <dgm:spPr/>
    </dgm:pt>
    <dgm:pt modelId="{DE15C4F0-6FCE-4A9A-905C-BF6CDAB9E80B}" type="pres">
      <dgm:prSet presAssocID="{4F1D85AD-21A0-4AB6-99EF-3B5D14CBEB0A}" presName="space" presStyleCnt="0"/>
      <dgm:spPr/>
    </dgm:pt>
    <dgm:pt modelId="{6E06204A-7AFF-4DE3-B4F3-22A45372F37D}" type="pres">
      <dgm:prSet presAssocID="{4F1D85AD-21A0-4AB6-99EF-3B5D14CBEB0A}" presName="rect1" presStyleLbl="alignAcc1" presStyleIdx="0" presStyleCnt="1"/>
      <dgm:spPr/>
      <dgm:t>
        <a:bodyPr/>
        <a:lstStyle/>
        <a:p>
          <a:endParaRPr lang="ru-RU"/>
        </a:p>
      </dgm:t>
    </dgm:pt>
    <dgm:pt modelId="{2ABC64E2-9D1B-4399-A709-5FF0F40E78EE}" type="pres">
      <dgm:prSet presAssocID="{4F1D85AD-21A0-4AB6-99EF-3B5D14CBEB0A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7E9EC-6653-4566-BC34-F753BF1D5188}" type="pres">
      <dgm:prSet presAssocID="{4F1D85AD-21A0-4AB6-99EF-3B5D14CBEB0A}" presName="rect1ChTx" presStyleLbl="alignAcc1" presStyleIdx="0" presStyleCnt="1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34CE1A-2568-459F-8C21-8F46BD41A8B4}" type="presOf" srcId="{5557297B-0646-4E49-BEA3-DE0143B23CD3}" destId="{4AB3D832-3B7F-4EB2-A91E-E332E4F9196B}" srcOrd="0" destOrd="0" presId="urn:microsoft.com/office/officeart/2005/8/layout/target3"/>
    <dgm:cxn modelId="{27F6F532-F3F6-4754-B359-08AEF8A30F5D}" type="presOf" srcId="{4980D96A-3805-4999-81C6-8C16A72B71D6}" destId="{A1E7E9EC-6653-4566-BC34-F753BF1D5188}" srcOrd="0" destOrd="1" presId="urn:microsoft.com/office/officeart/2005/8/layout/target3"/>
    <dgm:cxn modelId="{4B7BD8CC-6A30-4644-9680-CC967CED35E3}" srcId="{4F1D85AD-21A0-4AB6-99EF-3B5D14CBEB0A}" destId="{4980D96A-3805-4999-81C6-8C16A72B71D6}" srcOrd="1" destOrd="0" parTransId="{AE354A5A-9200-4E73-AEAB-AD5F8A60B105}" sibTransId="{03C607FF-2DE2-4133-A3AD-A8BADED0E3CA}"/>
    <dgm:cxn modelId="{81A923C2-8828-4180-8106-54B1687061DC}" type="presOf" srcId="{4F1D85AD-21A0-4AB6-99EF-3B5D14CBEB0A}" destId="{2ABC64E2-9D1B-4399-A709-5FF0F40E78EE}" srcOrd="1" destOrd="0" presId="urn:microsoft.com/office/officeart/2005/8/layout/target3"/>
    <dgm:cxn modelId="{D5ABAA3B-F257-4DFA-B8A6-417A08E83C40}" type="presOf" srcId="{4F1D85AD-21A0-4AB6-99EF-3B5D14CBEB0A}" destId="{6E06204A-7AFF-4DE3-B4F3-22A45372F37D}" srcOrd="0" destOrd="0" presId="urn:microsoft.com/office/officeart/2005/8/layout/target3"/>
    <dgm:cxn modelId="{2592AC84-9BC4-436B-93FD-948BC8B3F50B}" srcId="{4F1D85AD-21A0-4AB6-99EF-3B5D14CBEB0A}" destId="{1DBECF76-EEE7-43DE-B05D-2A5440FFBD26}" srcOrd="0" destOrd="0" parTransId="{139A94C9-11A7-4E4A-AE41-6C40675F1E5E}" sibTransId="{8F3EC287-FAB0-498B-BD36-CE6E8A8576E5}"/>
    <dgm:cxn modelId="{4A2D2032-875E-403E-8301-56A6A656E406}" srcId="{5557297B-0646-4E49-BEA3-DE0143B23CD3}" destId="{4F1D85AD-21A0-4AB6-99EF-3B5D14CBEB0A}" srcOrd="0" destOrd="0" parTransId="{6E8E9926-0144-4988-AC13-F090CF7A50DD}" sibTransId="{1A453B61-2D90-42F2-B20C-6982FF7A684B}"/>
    <dgm:cxn modelId="{FFAE588B-994A-48C1-90DE-6A273F67938A}" type="presOf" srcId="{1DBECF76-EEE7-43DE-B05D-2A5440FFBD26}" destId="{A1E7E9EC-6653-4566-BC34-F753BF1D5188}" srcOrd="0" destOrd="0" presId="urn:microsoft.com/office/officeart/2005/8/layout/target3"/>
    <dgm:cxn modelId="{52304C74-4D1C-4BAC-945F-2758C82630A9}" type="presParOf" srcId="{4AB3D832-3B7F-4EB2-A91E-E332E4F9196B}" destId="{ACEA8585-2FF6-47B0-AB47-AAA639930F40}" srcOrd="0" destOrd="0" presId="urn:microsoft.com/office/officeart/2005/8/layout/target3"/>
    <dgm:cxn modelId="{0AA38FC7-979E-4B71-846A-6AF5D4B2A4AA}" type="presParOf" srcId="{4AB3D832-3B7F-4EB2-A91E-E332E4F9196B}" destId="{DE15C4F0-6FCE-4A9A-905C-BF6CDAB9E80B}" srcOrd="1" destOrd="0" presId="urn:microsoft.com/office/officeart/2005/8/layout/target3"/>
    <dgm:cxn modelId="{5D7B55D3-9501-4C78-BC4E-232EC20FA40F}" type="presParOf" srcId="{4AB3D832-3B7F-4EB2-A91E-E332E4F9196B}" destId="{6E06204A-7AFF-4DE3-B4F3-22A45372F37D}" srcOrd="2" destOrd="0" presId="urn:microsoft.com/office/officeart/2005/8/layout/target3"/>
    <dgm:cxn modelId="{829175CE-462E-4037-A885-BAF98BD31E05}" type="presParOf" srcId="{4AB3D832-3B7F-4EB2-A91E-E332E4F9196B}" destId="{2ABC64E2-9D1B-4399-A709-5FF0F40E78EE}" srcOrd="3" destOrd="0" presId="urn:microsoft.com/office/officeart/2005/8/layout/target3"/>
    <dgm:cxn modelId="{76CE5648-F759-48E6-9404-AC09D8DF9B5C}" type="presParOf" srcId="{4AB3D832-3B7F-4EB2-A91E-E332E4F9196B}" destId="{A1E7E9EC-6653-4566-BC34-F753BF1D5188}" srcOrd="4" destOrd="0" presId="urn:microsoft.com/office/officeart/2005/8/layout/targe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A4EBF-B084-4A9F-9FC7-336361FC782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7B931D-718E-4C01-A670-7D382E98717C}">
      <dgm:prSet/>
      <dgm:spPr/>
      <dgm:t>
        <a:bodyPr/>
        <a:lstStyle/>
        <a:p>
          <a:pPr rtl="0"/>
          <a:r>
            <a:rPr lang="ru-RU" dirty="0" smtClean="0"/>
            <a:t>Атрибуты  к  играм  дорожной  и  пожарной  безопасности.</a:t>
          </a:r>
          <a:endParaRPr lang="ru-RU" dirty="0"/>
        </a:p>
      </dgm:t>
    </dgm:pt>
    <dgm:pt modelId="{28F32FED-EECC-4DC9-A44B-FBE1831C9798}" type="parTrans" cxnId="{767363B0-0E3E-4983-A4E0-BEBCD921671C}">
      <dgm:prSet/>
      <dgm:spPr/>
      <dgm:t>
        <a:bodyPr/>
        <a:lstStyle/>
        <a:p>
          <a:endParaRPr lang="ru-RU"/>
        </a:p>
      </dgm:t>
    </dgm:pt>
    <dgm:pt modelId="{032DE89E-DE87-4830-ADCB-20D64B9593B5}" type="sibTrans" cxnId="{767363B0-0E3E-4983-A4E0-BEBCD921671C}">
      <dgm:prSet/>
      <dgm:spPr/>
      <dgm:t>
        <a:bodyPr/>
        <a:lstStyle/>
        <a:p>
          <a:endParaRPr lang="ru-RU"/>
        </a:p>
      </dgm:t>
    </dgm:pt>
    <dgm:pt modelId="{CB836ED4-B498-4A30-BF33-C6A3A4012BCE}">
      <dgm:prSet/>
      <dgm:spPr/>
      <dgm:t>
        <a:bodyPr/>
        <a:lstStyle/>
        <a:p>
          <a:pPr rtl="0"/>
          <a:r>
            <a:rPr lang="ru-RU" dirty="0" smtClean="0"/>
            <a:t>Светофор дорожные знаки , разметка на территории детского сада.</a:t>
          </a:r>
          <a:endParaRPr lang="ru-RU" dirty="0"/>
        </a:p>
      </dgm:t>
    </dgm:pt>
    <dgm:pt modelId="{6B0F063F-3C0C-4E95-AE18-98D466B65C96}" type="parTrans" cxnId="{960DB383-07B5-47D3-BF85-8C6FE701B07B}">
      <dgm:prSet/>
      <dgm:spPr/>
      <dgm:t>
        <a:bodyPr/>
        <a:lstStyle/>
        <a:p>
          <a:endParaRPr lang="ru-RU"/>
        </a:p>
      </dgm:t>
    </dgm:pt>
    <dgm:pt modelId="{02BDAD24-4810-4B57-B9ED-8C0218B58949}" type="sibTrans" cxnId="{960DB383-07B5-47D3-BF85-8C6FE701B07B}">
      <dgm:prSet/>
      <dgm:spPr/>
      <dgm:t>
        <a:bodyPr/>
        <a:lstStyle/>
        <a:p>
          <a:endParaRPr lang="ru-RU"/>
        </a:p>
      </dgm:t>
    </dgm:pt>
    <dgm:pt modelId="{89846CC2-6C04-47F9-B150-5C4EDF1CC882}">
      <dgm:prSet/>
      <dgm:spPr/>
      <dgm:t>
        <a:bodyPr/>
        <a:lstStyle/>
        <a:p>
          <a:pPr rtl="0"/>
          <a:r>
            <a:rPr lang="ru-RU" dirty="0" smtClean="0"/>
            <a:t>Макеты  дорожного движения.</a:t>
          </a:r>
          <a:endParaRPr lang="ru-RU" dirty="0"/>
        </a:p>
      </dgm:t>
    </dgm:pt>
    <dgm:pt modelId="{48BE201D-2931-45A9-A5F5-613AE7CC5929}" type="parTrans" cxnId="{B2B1A292-1615-48D1-92CA-ED7056FBFC8F}">
      <dgm:prSet/>
      <dgm:spPr/>
      <dgm:t>
        <a:bodyPr/>
        <a:lstStyle/>
        <a:p>
          <a:endParaRPr lang="ru-RU"/>
        </a:p>
      </dgm:t>
    </dgm:pt>
    <dgm:pt modelId="{73DC0C82-5DC5-4568-BA55-CE997CE969B4}" type="sibTrans" cxnId="{B2B1A292-1615-48D1-92CA-ED7056FBFC8F}">
      <dgm:prSet/>
      <dgm:spPr/>
      <dgm:t>
        <a:bodyPr/>
        <a:lstStyle/>
        <a:p>
          <a:endParaRPr lang="ru-RU"/>
        </a:p>
      </dgm:t>
    </dgm:pt>
    <dgm:pt modelId="{4432B670-C973-4115-B462-E9A8ED6B1B5B}">
      <dgm:prSet/>
      <dgm:spPr/>
      <dgm:t>
        <a:bodyPr/>
        <a:lstStyle/>
        <a:p>
          <a:pPr rtl="0"/>
          <a:r>
            <a:rPr lang="ru-RU" dirty="0" smtClean="0"/>
            <a:t>Сюжетно - ролевые игры.</a:t>
          </a:r>
          <a:endParaRPr lang="ru-RU" dirty="0"/>
        </a:p>
      </dgm:t>
    </dgm:pt>
    <dgm:pt modelId="{4B9549DA-F102-46AA-8D53-B5DB07BBC9C1}" type="parTrans" cxnId="{0D1CE60F-F02D-43C6-98BD-D2E3DE16DC02}">
      <dgm:prSet/>
      <dgm:spPr/>
      <dgm:t>
        <a:bodyPr/>
        <a:lstStyle/>
        <a:p>
          <a:endParaRPr lang="ru-RU"/>
        </a:p>
      </dgm:t>
    </dgm:pt>
    <dgm:pt modelId="{B33E36A4-3319-484F-9BB2-6E13BC4B9E20}" type="sibTrans" cxnId="{0D1CE60F-F02D-43C6-98BD-D2E3DE16DC02}">
      <dgm:prSet/>
      <dgm:spPr/>
      <dgm:t>
        <a:bodyPr/>
        <a:lstStyle/>
        <a:p>
          <a:endParaRPr lang="ru-RU"/>
        </a:p>
      </dgm:t>
    </dgm:pt>
    <dgm:pt modelId="{4A87D416-C4F5-4D7D-9520-768EFEBA3EBF}">
      <dgm:prSet/>
      <dgm:spPr/>
      <dgm:t>
        <a:bodyPr/>
        <a:lstStyle/>
        <a:p>
          <a:pPr rtl="0"/>
          <a:r>
            <a:rPr lang="ru-RU" dirty="0" smtClean="0"/>
            <a:t>Детская литература: сказки ,загадки, рассказы, стихи, головоломки.</a:t>
          </a:r>
          <a:endParaRPr lang="ru-RU" dirty="0"/>
        </a:p>
      </dgm:t>
    </dgm:pt>
    <dgm:pt modelId="{8FCE41FA-2E21-400D-BF5B-2D6D14445624}" type="parTrans" cxnId="{CD8980FF-3537-4BAC-8EC9-03D2501605B6}">
      <dgm:prSet/>
      <dgm:spPr/>
      <dgm:t>
        <a:bodyPr/>
        <a:lstStyle/>
        <a:p>
          <a:endParaRPr lang="ru-RU"/>
        </a:p>
      </dgm:t>
    </dgm:pt>
    <dgm:pt modelId="{F509094F-60A1-45F0-B5A9-B269EC285DCB}" type="sibTrans" cxnId="{CD8980FF-3537-4BAC-8EC9-03D2501605B6}">
      <dgm:prSet/>
      <dgm:spPr/>
      <dgm:t>
        <a:bodyPr/>
        <a:lstStyle/>
        <a:p>
          <a:endParaRPr lang="ru-RU"/>
        </a:p>
      </dgm:t>
    </dgm:pt>
    <dgm:pt modelId="{52BA0BBC-2F5D-43C7-99F3-F13B25E5FD39}">
      <dgm:prSet/>
      <dgm:spPr/>
      <dgm:t>
        <a:bodyPr/>
        <a:lstStyle/>
        <a:p>
          <a:pPr rtl="0"/>
          <a:r>
            <a:rPr lang="ru-RU" dirty="0" smtClean="0"/>
            <a:t>Конструкторы.</a:t>
          </a:r>
          <a:endParaRPr lang="ru-RU" dirty="0"/>
        </a:p>
      </dgm:t>
    </dgm:pt>
    <dgm:pt modelId="{81970460-EA6C-4EE7-8B56-6B959E13B369}" type="parTrans" cxnId="{7375D9F2-A8D0-490B-BD34-40FF51D47228}">
      <dgm:prSet/>
      <dgm:spPr/>
      <dgm:t>
        <a:bodyPr/>
        <a:lstStyle/>
        <a:p>
          <a:endParaRPr lang="ru-RU"/>
        </a:p>
      </dgm:t>
    </dgm:pt>
    <dgm:pt modelId="{5D72AC15-7CC3-4290-971F-5CDA82C360F8}" type="sibTrans" cxnId="{7375D9F2-A8D0-490B-BD34-40FF51D47228}">
      <dgm:prSet/>
      <dgm:spPr/>
      <dgm:t>
        <a:bodyPr/>
        <a:lstStyle/>
        <a:p>
          <a:endParaRPr lang="ru-RU"/>
        </a:p>
      </dgm:t>
    </dgm:pt>
    <dgm:pt modelId="{80B24B02-E4A3-4754-A212-FEEF252288C9}">
      <dgm:prSet/>
      <dgm:spPr/>
      <dgm:t>
        <a:bodyPr/>
        <a:lstStyle/>
        <a:p>
          <a:pPr rtl="0"/>
          <a:r>
            <a:rPr lang="ru-RU" dirty="0" smtClean="0"/>
            <a:t>Иллюстрации.</a:t>
          </a:r>
        </a:p>
        <a:p>
          <a:pPr rtl="0"/>
          <a:endParaRPr lang="ru-RU" dirty="0" smtClean="0"/>
        </a:p>
        <a:p>
          <a:pPr rtl="0"/>
          <a:r>
            <a:rPr lang="ru-RU" dirty="0" smtClean="0"/>
            <a:t>Компьютерные презентации</a:t>
          </a:r>
          <a:endParaRPr lang="ru-RU" dirty="0"/>
        </a:p>
      </dgm:t>
    </dgm:pt>
    <dgm:pt modelId="{40B3B7E0-8D46-4C0F-AB9A-3ECD4AE18737}" type="parTrans" cxnId="{B249E7CD-93F5-4E46-AA5F-920137DB36E2}">
      <dgm:prSet/>
      <dgm:spPr/>
      <dgm:t>
        <a:bodyPr/>
        <a:lstStyle/>
        <a:p>
          <a:endParaRPr lang="ru-RU"/>
        </a:p>
      </dgm:t>
    </dgm:pt>
    <dgm:pt modelId="{780B4C83-BF4F-4E01-9511-FC110F73C2D7}" type="sibTrans" cxnId="{B249E7CD-93F5-4E46-AA5F-920137DB36E2}">
      <dgm:prSet/>
      <dgm:spPr/>
      <dgm:t>
        <a:bodyPr/>
        <a:lstStyle/>
        <a:p>
          <a:endParaRPr lang="ru-RU"/>
        </a:p>
      </dgm:t>
    </dgm:pt>
    <dgm:pt modelId="{D2A78A9C-AC66-4F59-BC20-FEC1C73040FE}" type="pres">
      <dgm:prSet presAssocID="{DE4A4EBF-B084-4A9F-9FC7-336361FC782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9B4293-ABC8-4B17-8DE1-AC817CF5F88E}" type="pres">
      <dgm:prSet presAssocID="{CC7B931D-718E-4C01-A670-7D382E98717C}" presName="circ1" presStyleLbl="vennNode1" presStyleIdx="0" presStyleCnt="7"/>
      <dgm:spPr/>
    </dgm:pt>
    <dgm:pt modelId="{869D3995-C735-415C-87C8-30698A6645A8}" type="pres">
      <dgm:prSet presAssocID="{CC7B931D-718E-4C01-A670-7D382E98717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1DBC2-19C4-4311-A90C-F5670FE8DEA3}" type="pres">
      <dgm:prSet presAssocID="{CB836ED4-B498-4A30-BF33-C6A3A4012BCE}" presName="circ2" presStyleLbl="vennNode1" presStyleIdx="1" presStyleCnt="7"/>
      <dgm:spPr/>
    </dgm:pt>
    <dgm:pt modelId="{56D5F0FD-9957-4D73-A000-64397F66B543}" type="pres">
      <dgm:prSet presAssocID="{CB836ED4-B498-4A30-BF33-C6A3A4012BC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E6FC11-59EC-4FD7-A998-BEAD7C410A6A}" type="pres">
      <dgm:prSet presAssocID="{89846CC2-6C04-47F9-B150-5C4EDF1CC882}" presName="circ3" presStyleLbl="vennNode1" presStyleIdx="2" presStyleCnt="7"/>
      <dgm:spPr/>
    </dgm:pt>
    <dgm:pt modelId="{81FB7CF3-1778-44CE-94C5-CB043939C68C}" type="pres">
      <dgm:prSet presAssocID="{89846CC2-6C04-47F9-B150-5C4EDF1CC88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652DA-92F6-4793-BA2B-78039367E161}" type="pres">
      <dgm:prSet presAssocID="{4432B670-C973-4115-B462-E9A8ED6B1B5B}" presName="circ4" presStyleLbl="vennNode1" presStyleIdx="3" presStyleCnt="7"/>
      <dgm:spPr/>
    </dgm:pt>
    <dgm:pt modelId="{898E5777-1800-41EE-ACE9-5B4103E4AC06}" type="pres">
      <dgm:prSet presAssocID="{4432B670-C973-4115-B462-E9A8ED6B1B5B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7C0E6-06B2-492E-A538-4D5008FAF146}" type="pres">
      <dgm:prSet presAssocID="{4A87D416-C4F5-4D7D-9520-768EFEBA3EBF}" presName="circ5" presStyleLbl="vennNode1" presStyleIdx="4" presStyleCnt="7"/>
      <dgm:spPr/>
    </dgm:pt>
    <dgm:pt modelId="{FEDAA54A-EDC6-4F5E-AF30-F1487F518260}" type="pres">
      <dgm:prSet presAssocID="{4A87D416-C4F5-4D7D-9520-768EFEBA3EBF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B005B-D03D-41F6-968D-AD1A137F4201}" type="pres">
      <dgm:prSet presAssocID="{52BA0BBC-2F5D-43C7-99F3-F13B25E5FD39}" presName="circ6" presStyleLbl="vennNode1" presStyleIdx="5" presStyleCnt="7"/>
      <dgm:spPr/>
    </dgm:pt>
    <dgm:pt modelId="{2A155F30-531F-4865-B6AD-190609A2596B}" type="pres">
      <dgm:prSet presAssocID="{52BA0BBC-2F5D-43C7-99F3-F13B25E5FD39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D05148-D587-4828-A72C-36E6EC4C3BA4}" type="pres">
      <dgm:prSet presAssocID="{80B24B02-E4A3-4754-A212-FEEF252288C9}" presName="circ7" presStyleLbl="vennNode1" presStyleIdx="6" presStyleCnt="7"/>
      <dgm:spPr/>
    </dgm:pt>
    <dgm:pt modelId="{F3D11B30-FD44-45FA-B1C4-FE93A6258D7F}" type="pres">
      <dgm:prSet presAssocID="{80B24B02-E4A3-4754-A212-FEEF252288C9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75D9F2-A8D0-490B-BD34-40FF51D47228}" srcId="{DE4A4EBF-B084-4A9F-9FC7-336361FC7821}" destId="{52BA0BBC-2F5D-43C7-99F3-F13B25E5FD39}" srcOrd="5" destOrd="0" parTransId="{81970460-EA6C-4EE7-8B56-6B959E13B369}" sibTransId="{5D72AC15-7CC3-4290-971F-5CDA82C360F8}"/>
    <dgm:cxn modelId="{960DB383-07B5-47D3-BF85-8C6FE701B07B}" srcId="{DE4A4EBF-B084-4A9F-9FC7-336361FC7821}" destId="{CB836ED4-B498-4A30-BF33-C6A3A4012BCE}" srcOrd="1" destOrd="0" parTransId="{6B0F063F-3C0C-4E95-AE18-98D466B65C96}" sibTransId="{02BDAD24-4810-4B57-B9ED-8C0218B58949}"/>
    <dgm:cxn modelId="{0BA81699-D6C9-42C3-8238-D897ED85B0CA}" type="presOf" srcId="{89846CC2-6C04-47F9-B150-5C4EDF1CC882}" destId="{81FB7CF3-1778-44CE-94C5-CB043939C68C}" srcOrd="0" destOrd="0" presId="urn:microsoft.com/office/officeart/2005/8/layout/venn1"/>
    <dgm:cxn modelId="{B2B1A292-1615-48D1-92CA-ED7056FBFC8F}" srcId="{DE4A4EBF-B084-4A9F-9FC7-336361FC7821}" destId="{89846CC2-6C04-47F9-B150-5C4EDF1CC882}" srcOrd="2" destOrd="0" parTransId="{48BE201D-2931-45A9-A5F5-613AE7CC5929}" sibTransId="{73DC0C82-5DC5-4568-BA55-CE997CE969B4}"/>
    <dgm:cxn modelId="{D76A06E0-6BC1-44E1-9C38-311326BB8178}" type="presOf" srcId="{CC7B931D-718E-4C01-A670-7D382E98717C}" destId="{869D3995-C735-415C-87C8-30698A6645A8}" srcOrd="0" destOrd="0" presId="urn:microsoft.com/office/officeart/2005/8/layout/venn1"/>
    <dgm:cxn modelId="{B03EB2FF-60A8-45BB-A2D1-50784DE4156E}" type="presOf" srcId="{CB836ED4-B498-4A30-BF33-C6A3A4012BCE}" destId="{56D5F0FD-9957-4D73-A000-64397F66B543}" srcOrd="0" destOrd="0" presId="urn:microsoft.com/office/officeart/2005/8/layout/venn1"/>
    <dgm:cxn modelId="{CD8980FF-3537-4BAC-8EC9-03D2501605B6}" srcId="{DE4A4EBF-B084-4A9F-9FC7-336361FC7821}" destId="{4A87D416-C4F5-4D7D-9520-768EFEBA3EBF}" srcOrd="4" destOrd="0" parTransId="{8FCE41FA-2E21-400D-BF5B-2D6D14445624}" sibTransId="{F509094F-60A1-45F0-B5A9-B269EC285DCB}"/>
    <dgm:cxn modelId="{B30A84FE-36BB-4861-9470-AB1AAFD44EEE}" type="presOf" srcId="{4A87D416-C4F5-4D7D-9520-768EFEBA3EBF}" destId="{FEDAA54A-EDC6-4F5E-AF30-F1487F518260}" srcOrd="0" destOrd="0" presId="urn:microsoft.com/office/officeart/2005/8/layout/venn1"/>
    <dgm:cxn modelId="{08D56E59-7458-470F-8B42-3AEC6ACEE026}" type="presOf" srcId="{52BA0BBC-2F5D-43C7-99F3-F13B25E5FD39}" destId="{2A155F30-531F-4865-B6AD-190609A2596B}" srcOrd="0" destOrd="0" presId="urn:microsoft.com/office/officeart/2005/8/layout/venn1"/>
    <dgm:cxn modelId="{CA8B445B-A171-469C-A29E-03E0E81661A9}" type="presOf" srcId="{80B24B02-E4A3-4754-A212-FEEF252288C9}" destId="{F3D11B30-FD44-45FA-B1C4-FE93A6258D7F}" srcOrd="0" destOrd="0" presId="urn:microsoft.com/office/officeart/2005/8/layout/venn1"/>
    <dgm:cxn modelId="{1BD92245-6890-428B-A592-092727B3C7B2}" type="presOf" srcId="{DE4A4EBF-B084-4A9F-9FC7-336361FC7821}" destId="{D2A78A9C-AC66-4F59-BC20-FEC1C73040FE}" srcOrd="0" destOrd="0" presId="urn:microsoft.com/office/officeart/2005/8/layout/venn1"/>
    <dgm:cxn modelId="{229904DC-5296-4BF0-AD86-8D417BBDAF1F}" type="presOf" srcId="{4432B670-C973-4115-B462-E9A8ED6B1B5B}" destId="{898E5777-1800-41EE-ACE9-5B4103E4AC06}" srcOrd="0" destOrd="0" presId="urn:microsoft.com/office/officeart/2005/8/layout/venn1"/>
    <dgm:cxn modelId="{0D1CE60F-F02D-43C6-98BD-D2E3DE16DC02}" srcId="{DE4A4EBF-B084-4A9F-9FC7-336361FC7821}" destId="{4432B670-C973-4115-B462-E9A8ED6B1B5B}" srcOrd="3" destOrd="0" parTransId="{4B9549DA-F102-46AA-8D53-B5DB07BBC9C1}" sibTransId="{B33E36A4-3319-484F-9BB2-6E13BC4B9E20}"/>
    <dgm:cxn modelId="{B249E7CD-93F5-4E46-AA5F-920137DB36E2}" srcId="{DE4A4EBF-B084-4A9F-9FC7-336361FC7821}" destId="{80B24B02-E4A3-4754-A212-FEEF252288C9}" srcOrd="6" destOrd="0" parTransId="{40B3B7E0-8D46-4C0F-AB9A-3ECD4AE18737}" sibTransId="{780B4C83-BF4F-4E01-9511-FC110F73C2D7}"/>
    <dgm:cxn modelId="{767363B0-0E3E-4983-A4E0-BEBCD921671C}" srcId="{DE4A4EBF-B084-4A9F-9FC7-336361FC7821}" destId="{CC7B931D-718E-4C01-A670-7D382E98717C}" srcOrd="0" destOrd="0" parTransId="{28F32FED-EECC-4DC9-A44B-FBE1831C9798}" sibTransId="{032DE89E-DE87-4830-ADCB-20D64B9593B5}"/>
    <dgm:cxn modelId="{C38230D6-1CB6-4BA5-B08F-F7516F7AC2EC}" type="presParOf" srcId="{D2A78A9C-AC66-4F59-BC20-FEC1C73040FE}" destId="{8A9B4293-ABC8-4B17-8DE1-AC817CF5F88E}" srcOrd="0" destOrd="0" presId="urn:microsoft.com/office/officeart/2005/8/layout/venn1"/>
    <dgm:cxn modelId="{C641FD5F-22D7-4A33-9144-ED66ABA3DB39}" type="presParOf" srcId="{D2A78A9C-AC66-4F59-BC20-FEC1C73040FE}" destId="{869D3995-C735-415C-87C8-30698A6645A8}" srcOrd="1" destOrd="0" presId="urn:microsoft.com/office/officeart/2005/8/layout/venn1"/>
    <dgm:cxn modelId="{E7B8AEF8-110D-40D1-8D25-87054BE4A007}" type="presParOf" srcId="{D2A78A9C-AC66-4F59-BC20-FEC1C73040FE}" destId="{C8E1DBC2-19C4-4311-A90C-F5670FE8DEA3}" srcOrd="2" destOrd="0" presId="urn:microsoft.com/office/officeart/2005/8/layout/venn1"/>
    <dgm:cxn modelId="{3C51DB82-4981-41F1-A8B8-0E0A4A678AB5}" type="presParOf" srcId="{D2A78A9C-AC66-4F59-BC20-FEC1C73040FE}" destId="{56D5F0FD-9957-4D73-A000-64397F66B543}" srcOrd="3" destOrd="0" presId="urn:microsoft.com/office/officeart/2005/8/layout/venn1"/>
    <dgm:cxn modelId="{0E88E5E9-A890-47FF-8FC0-9A998D7A4C1A}" type="presParOf" srcId="{D2A78A9C-AC66-4F59-BC20-FEC1C73040FE}" destId="{8CE6FC11-59EC-4FD7-A998-BEAD7C410A6A}" srcOrd="4" destOrd="0" presId="urn:microsoft.com/office/officeart/2005/8/layout/venn1"/>
    <dgm:cxn modelId="{C6FDA47F-AACB-469D-912E-5DCB9F6B542F}" type="presParOf" srcId="{D2A78A9C-AC66-4F59-BC20-FEC1C73040FE}" destId="{81FB7CF3-1778-44CE-94C5-CB043939C68C}" srcOrd="5" destOrd="0" presId="urn:microsoft.com/office/officeart/2005/8/layout/venn1"/>
    <dgm:cxn modelId="{F2554462-AF77-454E-907D-4B89779DCC8F}" type="presParOf" srcId="{D2A78A9C-AC66-4F59-BC20-FEC1C73040FE}" destId="{264652DA-92F6-4793-BA2B-78039367E161}" srcOrd="6" destOrd="0" presId="urn:microsoft.com/office/officeart/2005/8/layout/venn1"/>
    <dgm:cxn modelId="{D4A9EB15-0D8B-4633-9348-15C3DDFEEF23}" type="presParOf" srcId="{D2A78A9C-AC66-4F59-BC20-FEC1C73040FE}" destId="{898E5777-1800-41EE-ACE9-5B4103E4AC06}" srcOrd="7" destOrd="0" presId="urn:microsoft.com/office/officeart/2005/8/layout/venn1"/>
    <dgm:cxn modelId="{729BC072-7FD7-4A31-9C32-3B7486FFF81F}" type="presParOf" srcId="{D2A78A9C-AC66-4F59-BC20-FEC1C73040FE}" destId="{C427C0E6-06B2-492E-A538-4D5008FAF146}" srcOrd="8" destOrd="0" presId="urn:microsoft.com/office/officeart/2005/8/layout/venn1"/>
    <dgm:cxn modelId="{C3020AB1-06E9-4C0B-B56B-EA9F85A71581}" type="presParOf" srcId="{D2A78A9C-AC66-4F59-BC20-FEC1C73040FE}" destId="{FEDAA54A-EDC6-4F5E-AF30-F1487F518260}" srcOrd="9" destOrd="0" presId="urn:microsoft.com/office/officeart/2005/8/layout/venn1"/>
    <dgm:cxn modelId="{A46C0ED9-8D4D-42A9-AE5F-48F897456403}" type="presParOf" srcId="{D2A78A9C-AC66-4F59-BC20-FEC1C73040FE}" destId="{0B8B005B-D03D-41F6-968D-AD1A137F4201}" srcOrd="10" destOrd="0" presId="urn:microsoft.com/office/officeart/2005/8/layout/venn1"/>
    <dgm:cxn modelId="{809C1078-E062-40CA-8647-9CDCA9504AA4}" type="presParOf" srcId="{D2A78A9C-AC66-4F59-BC20-FEC1C73040FE}" destId="{2A155F30-531F-4865-B6AD-190609A2596B}" srcOrd="11" destOrd="0" presId="urn:microsoft.com/office/officeart/2005/8/layout/venn1"/>
    <dgm:cxn modelId="{0899C8E5-2167-4FDC-B723-2F4E62C8C66B}" type="presParOf" srcId="{D2A78A9C-AC66-4F59-BC20-FEC1C73040FE}" destId="{0FD05148-D587-4828-A72C-36E6EC4C3BA4}" srcOrd="12" destOrd="0" presId="urn:microsoft.com/office/officeart/2005/8/layout/venn1"/>
    <dgm:cxn modelId="{163C1A51-AD19-4B8A-9FF4-ABEBE6E2771A}" type="presParOf" srcId="{D2A78A9C-AC66-4F59-BC20-FEC1C73040FE}" destId="{F3D11B30-FD44-45FA-B1C4-FE93A6258D7F}" srcOrd="13" destOrd="0" presId="urn:microsoft.com/office/officeart/2005/8/layout/ven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302F1A-C099-4E7F-B1B4-E92F8289029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3E119A-E73A-457D-B1BF-98B5E620D44B}">
      <dgm:prSet custT="1"/>
      <dgm:spPr>
        <a:gradFill rotWithShape="0">
          <a:gsLst>
            <a:gs pos="0">
              <a:schemeClr val="bg1"/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pPr algn="ctr" rtl="0"/>
          <a:r>
            <a:rPr lang="ru-RU" sz="4400" b="1" smtClean="0">
              <a:latin typeface="Times New Roman" pitchFamily="18" charset="0"/>
              <a:cs typeface="Times New Roman" pitchFamily="18" charset="0"/>
            </a:rPr>
            <a:t>Ребёнок дома</a:t>
          </a:r>
          <a:r>
            <a:rPr lang="ru-RU" sz="3600" dirty="0" smtClean="0"/>
            <a:t/>
          </a:r>
          <a:br>
            <a:rPr lang="ru-RU" sz="3600" dirty="0" smtClean="0"/>
          </a:br>
          <a:endParaRPr lang="ru-RU" sz="3600" dirty="0"/>
        </a:p>
      </dgm:t>
    </dgm:pt>
    <dgm:pt modelId="{598DD06F-AE77-42D4-98A7-40A2777F4CE9}" type="parTrans" cxnId="{962FD4C8-6CD8-4FEA-82E2-5E10432B36AC}">
      <dgm:prSet/>
      <dgm:spPr/>
      <dgm:t>
        <a:bodyPr/>
        <a:lstStyle/>
        <a:p>
          <a:endParaRPr lang="ru-RU"/>
        </a:p>
      </dgm:t>
    </dgm:pt>
    <dgm:pt modelId="{EF090691-90D2-4920-B164-CBC05A7994A5}" type="sibTrans" cxnId="{962FD4C8-6CD8-4FEA-82E2-5E10432B36AC}">
      <dgm:prSet/>
      <dgm:spPr/>
      <dgm:t>
        <a:bodyPr/>
        <a:lstStyle/>
        <a:p>
          <a:endParaRPr lang="ru-RU"/>
        </a:p>
      </dgm:t>
    </dgm:pt>
    <dgm:pt modelId="{26C323A1-B5EB-4F2A-88D1-0DFEA09348EF}" type="pres">
      <dgm:prSet presAssocID="{58302F1A-C099-4E7F-B1B4-E92F828902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BFF881-071C-4EEE-8DAF-DD93281D3471}" type="pres">
      <dgm:prSet presAssocID="{D93E119A-E73A-457D-B1BF-98B5E620D44B}" presName="parentText" presStyleLbl="node1" presStyleIdx="0" presStyleCnt="1" custLinFactNeighborX="520" custLinFactNeighborY="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752E30-6621-46D1-B08A-9F2CBE17E35A}" type="presOf" srcId="{58302F1A-C099-4E7F-B1B4-E92F82890298}" destId="{26C323A1-B5EB-4F2A-88D1-0DFEA09348EF}" srcOrd="0" destOrd="0" presId="urn:microsoft.com/office/officeart/2005/8/layout/vList2"/>
    <dgm:cxn modelId="{DFA8B937-B3A1-4F6C-A61B-B989142E0127}" type="presOf" srcId="{D93E119A-E73A-457D-B1BF-98B5E620D44B}" destId="{EEBFF881-071C-4EEE-8DAF-DD93281D3471}" srcOrd="0" destOrd="0" presId="urn:microsoft.com/office/officeart/2005/8/layout/vList2"/>
    <dgm:cxn modelId="{962FD4C8-6CD8-4FEA-82E2-5E10432B36AC}" srcId="{58302F1A-C099-4E7F-B1B4-E92F82890298}" destId="{D93E119A-E73A-457D-B1BF-98B5E620D44B}" srcOrd="0" destOrd="0" parTransId="{598DD06F-AE77-42D4-98A7-40A2777F4CE9}" sibTransId="{EF090691-90D2-4920-B164-CBC05A7994A5}"/>
    <dgm:cxn modelId="{B21D4036-895B-4F54-BF2C-D0D63E6022FF}" type="presParOf" srcId="{26C323A1-B5EB-4F2A-88D1-0DFEA09348EF}" destId="{EEBFF881-071C-4EEE-8DAF-DD93281D3471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B815EC-8B17-4754-850C-C74825D453D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7A4DAB-2453-491E-9E36-86BF11420B39}">
      <dgm:prSet/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Здоровье ребенка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7D6935B-B199-4365-ACA4-0811F06A0162}" type="parTrans" cxnId="{423501DB-0569-4040-8197-32FADB2B9C2F}">
      <dgm:prSet/>
      <dgm:spPr/>
      <dgm:t>
        <a:bodyPr/>
        <a:lstStyle/>
        <a:p>
          <a:endParaRPr lang="ru-RU"/>
        </a:p>
      </dgm:t>
    </dgm:pt>
    <dgm:pt modelId="{8537C98A-E3FE-493E-BF3C-68446478B7C1}" type="sibTrans" cxnId="{423501DB-0569-4040-8197-32FADB2B9C2F}">
      <dgm:prSet/>
      <dgm:spPr/>
      <dgm:t>
        <a:bodyPr/>
        <a:lstStyle/>
        <a:p>
          <a:endParaRPr lang="ru-RU"/>
        </a:p>
      </dgm:t>
    </dgm:pt>
    <dgm:pt modelId="{0915A644-105B-401A-A5C9-E79DEC2D7D27}" type="pres">
      <dgm:prSet presAssocID="{D8B815EC-8B17-4754-850C-C74825D453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031E21-2A07-4CB9-BBDF-3B4402B0BA79}" type="pres">
      <dgm:prSet presAssocID="{217A4DAB-2453-491E-9E36-86BF11420B3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3501DB-0569-4040-8197-32FADB2B9C2F}" srcId="{D8B815EC-8B17-4754-850C-C74825D453D9}" destId="{217A4DAB-2453-491E-9E36-86BF11420B39}" srcOrd="0" destOrd="0" parTransId="{37D6935B-B199-4365-ACA4-0811F06A0162}" sibTransId="{8537C98A-E3FE-493E-BF3C-68446478B7C1}"/>
    <dgm:cxn modelId="{ABECECAE-2AE9-44C4-BD29-138E3DAC6CAE}" type="presOf" srcId="{217A4DAB-2453-491E-9E36-86BF11420B39}" destId="{4C031E21-2A07-4CB9-BBDF-3B4402B0BA79}" srcOrd="0" destOrd="0" presId="urn:microsoft.com/office/officeart/2005/8/layout/vList2"/>
    <dgm:cxn modelId="{28B6B390-C4E0-48B1-9131-1D74B55C6D63}" type="presOf" srcId="{D8B815EC-8B17-4754-850C-C74825D453D9}" destId="{0915A644-105B-401A-A5C9-E79DEC2D7D27}" srcOrd="0" destOrd="0" presId="urn:microsoft.com/office/officeart/2005/8/layout/vList2"/>
    <dgm:cxn modelId="{155D2691-DA6C-4455-8077-FBDC5D4E1A5D}" type="presParOf" srcId="{0915A644-105B-401A-A5C9-E79DEC2D7D27}" destId="{4C031E21-2A07-4CB9-BBDF-3B4402B0BA79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CE01CE-66BF-4BE1-B394-9A8F2B523AB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0388CD-3B43-448D-ACA7-A07F522E1597}" type="pres">
      <dgm:prSet presAssocID="{EFCE01CE-66BF-4BE1-B394-9A8F2B523AB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C8694A3-D910-4BCA-8138-60D41B0A9284}" type="presOf" srcId="{EFCE01CE-66BF-4BE1-B394-9A8F2B523AB9}" destId="{9E0388CD-3B43-448D-ACA7-A07F522E1597}" srcOrd="0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EC3209-EADC-4177-89A6-33ADF5A9827B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68DF6B-746E-4E5F-A041-F410E87CFC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F1145-26F5-4A95-9522-5619BE770337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B04F7-7AA4-4228-ADD9-8582D82529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31AE1-6C67-4457-8B2D-5FC463FA8D6B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B83B6-63D4-45DE-A693-BA62B9C5C5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06A54-6AE5-4B1A-9F1A-41FBDA8555DE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38203-A476-46F8-B77E-2765B31FA0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BFE0-150E-4128-8932-A1DE12877107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BB00B-0B64-474B-BFF7-736538B145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38D76-F213-4B2A-B169-3F3C0CB4904C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D915-CAB1-4675-931F-CDC0038D36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57F1F-36BB-4DF1-B7A0-AE6BBB6BB988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4738D-9090-44E0-95DE-A7EF7E9CB5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77714-BF92-4231-A8BA-713CF4E3760A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13BB0-DD62-4F7D-943C-5745AD454D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D7772-EA4C-4CC1-B88B-F53AF6CD1BDE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862A2-CDFC-4ABA-A546-098342B79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00A18-9723-48CB-BEEB-53FB7521A989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25E05-95B8-474D-95D2-D260BC2EE1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70BCF-D4FF-4B1C-BCAB-3DD82AF51160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11E40-C538-413A-83F2-F59CC116FD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F945B-60A1-4CF4-8385-645DC1B161AA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47F87-2935-4949-949A-C68FC43AA7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867C35-459B-4C91-A52D-6A62DF4D429B}" type="datetimeFigureOut">
              <a:rPr lang="ru-RU"/>
              <a:pPr>
                <a:defRPr/>
              </a:pPr>
              <a:t>24.11.2016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D45FD1-A5CE-4DAB-B409-C927DF59C4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24" r:id="rId7"/>
    <p:sldLayoutId id="2147484425" r:id="rId8"/>
    <p:sldLayoutId id="2147484426" r:id="rId9"/>
    <p:sldLayoutId id="2147484427" r:id="rId10"/>
    <p:sldLayoutId id="21474844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2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4.xls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928813"/>
            <a:ext cx="7772400" cy="314325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«Формирование  основ безопасности  жизнедеятельности  детей»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Текст 3"/>
          <p:cNvSpPr>
            <a:spLocks noGrp="1"/>
          </p:cNvSpPr>
          <p:nvPr>
            <p:ph type="body" idx="1"/>
          </p:nvPr>
        </p:nvSpPr>
        <p:spPr>
          <a:xfrm>
            <a:off x="357188" y="214313"/>
            <a:ext cx="8143875" cy="1071562"/>
          </a:xfrm>
        </p:spPr>
        <p:txBody>
          <a:bodyPr rtlCol="0">
            <a:normAutofit fontScale="70000" lnSpcReduction="20000"/>
          </a:bodyPr>
          <a:lstStyle/>
          <a:p>
            <a:pPr marL="5397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«ДЕТСКИЙ САД </a:t>
            </a:r>
            <a:r>
              <a:rPr lang="ru-RU" sz="2600" dirty="0" smtClean="0">
                <a:solidFill>
                  <a:schemeClr val="tx1"/>
                </a:solidFill>
              </a:rPr>
              <a:t>общеразвивающего вида с приоритетным осуществлением художественно-эстетического развития воспитанников </a:t>
            </a:r>
            <a:r>
              <a:rPr lang="ru-RU" dirty="0" smtClean="0">
                <a:solidFill>
                  <a:schemeClr val="tx1"/>
                </a:solidFill>
              </a:rPr>
              <a:t>№20» </a:t>
            </a:r>
          </a:p>
          <a:p>
            <a:pPr marL="5397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ШПАКОВСКОГО МУНИЦИПАЛЬНОГО РАЙОНА СТАВРОПОЛЬСКОГО КРАЯ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28938" y="6286500"/>
            <a:ext cx="3357562" cy="35718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>г. Михайловск, 2016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развивающей среды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813" y="1571625"/>
          <a:ext cx="7772400" cy="5070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786063" y="0"/>
            <a:ext cx="3500437" cy="1143000"/>
          </a:xfrm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Разделы программы:</a:t>
            </a:r>
          </a:p>
        </p:txBody>
      </p:sp>
      <p:sp>
        <p:nvSpPr>
          <p:cNvPr id="4" name="Выноска-облако 3"/>
          <p:cNvSpPr/>
          <p:nvPr/>
        </p:nvSpPr>
        <p:spPr>
          <a:xfrm>
            <a:off x="357188" y="785813"/>
            <a:ext cx="2928937" cy="200025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/>
              <a:t> </a:t>
            </a:r>
          </a:p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Здоровье ребенка;</a:t>
            </a:r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571500" y="3143250"/>
            <a:ext cx="3071813" cy="221456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Ребёнок и другие люди;</a:t>
            </a:r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5929313" y="785813"/>
            <a:ext cx="3214687" cy="200025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Ребёнок и природа;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6000750" y="3214688"/>
            <a:ext cx="3000375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Ребёнок на улицах города;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3071813" y="1357313"/>
            <a:ext cx="2928937" cy="22860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Ребёнок дома;</a:t>
            </a: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2928938" y="4357688"/>
            <a:ext cx="3214687" cy="221456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sz="2400" b="1" dirty="0"/>
          </a:p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Эмоциональное благополучие ребенка.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dirty="0"/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Облако 3"/>
          <p:cNvSpPr/>
          <p:nvPr/>
        </p:nvSpPr>
        <p:spPr>
          <a:xfrm>
            <a:off x="1143000" y="1071563"/>
            <a:ext cx="6786563" cy="5286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85992"/>
            <a:ext cx="635798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pPr algn="ctr">
              <a:defRPr/>
            </a:pP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ребенка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5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раздела:</a:t>
            </a:r>
          </a:p>
        </p:txBody>
      </p:sp>
      <p:sp>
        <p:nvSpPr>
          <p:cNvPr id="20483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205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Здоровье — главная ценность человеческой жизни.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Изучаем свой организм.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Прислушаемся к своему организму.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 ценности здорового образа жизни.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 профилактике заболеваний.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 навыках личной гигиены.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Забота о здоровье окружающих.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Поговорим о болезнях.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Инфекционные болезни.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Врачи — наши друзья.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 роли лекарств и витаминов.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Правила оказания первой помощи.</a:t>
            </a:r>
            <a:r>
              <a:rPr lang="ru-RU" altLang="ru-RU" smtClean="0"/>
              <a:t>	</a:t>
            </a:r>
          </a:p>
          <a:p>
            <a:endParaRPr lang="ru-RU" altLang="ru-RU" smtClean="0"/>
          </a:p>
        </p:txBody>
      </p:sp>
      <p:pic>
        <p:nvPicPr>
          <p:cNvPr id="20484" name="Содержимое 4" descr="127841664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2143125"/>
            <a:ext cx="3286125" cy="371475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br>
              <a:rPr lang="ru-RU" alt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«Больница»</a:t>
            </a:r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1428750"/>
            <a:ext cx="6643688" cy="492918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Облако 3"/>
          <p:cNvSpPr/>
          <p:nvPr/>
        </p:nvSpPr>
        <p:spPr>
          <a:xfrm>
            <a:off x="1143000" y="1071563"/>
            <a:ext cx="6786563" cy="5286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85992"/>
            <a:ext cx="635798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Ребенок </a:t>
            </a:r>
          </a:p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другие люди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Содержание раздела: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несовпадении приятной внешности и добрых намерений.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Опасные ситуации контактов с незнакомыми людьми.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Ситуации насильственного поведения со стороны незнакомого взрослого.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Ребенок и другие дети, в том числе подростки.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«чужой» приходит в дом.</a:t>
            </a:r>
          </a:p>
          <a:p>
            <a:pPr marL="457200" indent="-457200"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Ребенок как объект сексуального насилия.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3556" name="Picture 6" descr="C:\Users\Андрей\Desktop\deti_i_neznakomc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4071938"/>
            <a:ext cx="364331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Беседы, сюжетно-ролевые игры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63" y="2357438"/>
            <a:ext cx="4038600" cy="3521075"/>
          </a:xfrm>
        </p:spPr>
      </p:pic>
      <p:pic>
        <p:nvPicPr>
          <p:cNvPr id="2458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357438"/>
            <a:ext cx="4038600" cy="3500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Облако 3"/>
          <p:cNvSpPr/>
          <p:nvPr/>
        </p:nvSpPr>
        <p:spPr>
          <a:xfrm>
            <a:off x="928688" y="1000125"/>
            <a:ext cx="7072312" cy="5286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85992"/>
            <a:ext cx="635798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</a:t>
            </a:r>
          </a:p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Содержание раздела:</a:t>
            </a:r>
            <a:endParaRPr lang="ru-RU" smtClean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В природе все взаимосвязано.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Загрязнение окружающей среды.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Ухудшение экологической ситуации.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Бережное отношение к живой природе.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Ядовитые растения.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Контакты с животными.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Восстановление окружающей среды.</a:t>
            </a:r>
          </a:p>
          <a:p>
            <a:endParaRPr lang="ru-RU" altLang="ru-RU" smtClean="0"/>
          </a:p>
        </p:txBody>
      </p:sp>
      <p:pic>
        <p:nvPicPr>
          <p:cNvPr id="26628" name="Picture 4" descr="C:\Users\Андрей\Desktop\child (251)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7038" y="3071813"/>
            <a:ext cx="29225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75" y="142875"/>
            <a:ext cx="8001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Лавренова Диана Александровна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5" y="1214438"/>
            <a:ext cx="4214813" cy="4357687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eaLnBrk="1" hangingPunct="1">
              <a:spcBef>
                <a:spcPct val="0"/>
              </a:spcBef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муниципального бюджетного дошкольного образовательного учреждения «Детский сад </a:t>
            </a:r>
            <a:r>
              <a:rPr lang="ru-RU" sz="2000" b="1" dirty="0" err="1" smtClean="0">
                <a:solidFill>
                  <a:schemeClr val="tx1"/>
                </a:solidFill>
              </a:rPr>
              <a:t>общеразвивающего</a:t>
            </a:r>
            <a:r>
              <a:rPr lang="ru-RU" sz="2000" b="1" dirty="0" smtClean="0">
                <a:solidFill>
                  <a:schemeClr val="tx1"/>
                </a:solidFill>
              </a:rPr>
              <a:t> вида с приоритетным осуществлением художественно-эстетического развития воспитанников №20»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Михайловска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Шпаковского района</a:t>
            </a:r>
          </a:p>
          <a:p>
            <a:pPr eaLnBrk="1" hangingPunct="1">
              <a:spcBef>
                <a:spcPct val="0"/>
              </a:spcBef>
              <a:defRPr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9220" name="Picture 5" descr="C:\Users\Андрей\Desktop\МОЯ ПАПКА\0fae8ecdd85d3195c7d6d732a21b33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214438"/>
            <a:ext cx="378618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8501063" y="357188"/>
            <a:ext cx="142875" cy="46037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Текст 4"/>
          <p:cNvSpPr>
            <a:spLocks noGrp="1"/>
          </p:cNvSpPr>
          <p:nvPr>
            <p:ph type="body" idx="1"/>
          </p:nvPr>
        </p:nvSpPr>
        <p:spPr>
          <a:xfrm>
            <a:off x="214313" y="357188"/>
            <a:ext cx="4040187" cy="639762"/>
          </a:xfrm>
        </p:spPr>
        <p:txBody>
          <a:bodyPr/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Грибы съедобные и ядовитые</a:t>
            </a:r>
            <a:endParaRPr lang="ru-RU" smtClean="0"/>
          </a:p>
        </p:txBody>
      </p:sp>
      <p:pic>
        <p:nvPicPr>
          <p:cNvPr id="27652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285875"/>
            <a:ext cx="2928938" cy="2197100"/>
          </a:xfrm>
        </p:spPr>
      </p:pic>
      <p:sp>
        <p:nvSpPr>
          <p:cNvPr id="27653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2714625"/>
            <a:ext cx="4041775" cy="6397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Методические пособия</a:t>
            </a:r>
            <a:endParaRPr lang="ru-RU" smtClean="0"/>
          </a:p>
        </p:txBody>
      </p:sp>
      <p:pic>
        <p:nvPicPr>
          <p:cNvPr id="27654" name="Picture 3" descr="C:\Users\Андрей\Desktop\uk10842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929063"/>
            <a:ext cx="3043237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на тему природа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1490663"/>
            <a:ext cx="5786437" cy="429577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Облако 3"/>
          <p:cNvSpPr/>
          <p:nvPr/>
        </p:nvSpPr>
        <p:spPr>
          <a:xfrm>
            <a:off x="928688" y="1000125"/>
            <a:ext cx="7072312" cy="5286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85992"/>
            <a:ext cx="635798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</a:t>
            </a:r>
          </a:p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дома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раздела:</a:t>
            </a:r>
            <a:endParaRPr lang="ru-RU" dirty="0" smtClean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Прямые запреты и умение правильно обращаться с некоторыми предметами.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Открытое окно, балкон как источники опасности.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Экстремальные ситуации в быту.</a:t>
            </a:r>
          </a:p>
          <a:p>
            <a:endParaRPr lang="ru-RU" altLang="ru-RU" smtClean="0"/>
          </a:p>
        </p:txBody>
      </p:sp>
      <p:pic>
        <p:nvPicPr>
          <p:cNvPr id="30724" name="Picture 4" descr="C:\Users\Андрей\Desktop\1398169442_elektr2_640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3143250"/>
            <a:ext cx="5595937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1747" name="Текст 4"/>
          <p:cNvSpPr>
            <a:spLocks noGrp="1"/>
          </p:cNvSpPr>
          <p:nvPr>
            <p:ph type="body" idx="1"/>
          </p:nvPr>
        </p:nvSpPr>
        <p:spPr>
          <a:xfrm>
            <a:off x="500063" y="785813"/>
            <a:ext cx="4040187" cy="639762"/>
          </a:xfrm>
        </p:spPr>
        <p:txBody>
          <a:bodyPr/>
          <a:lstStyle/>
          <a:p>
            <a:pPr algn="ctr"/>
            <a:r>
              <a:rPr lang="ru-RU" altLang="ru-RU" smtClean="0"/>
              <a:t>Центр «Безопасность дома»</a:t>
            </a:r>
          </a:p>
        </p:txBody>
      </p:sp>
      <p:sp>
        <p:nvSpPr>
          <p:cNvPr id="31748" name="Текст 6"/>
          <p:cNvSpPr>
            <a:spLocks noGrp="1"/>
          </p:cNvSpPr>
          <p:nvPr>
            <p:ph type="body" sz="quarter" idx="3"/>
          </p:nvPr>
        </p:nvSpPr>
        <p:spPr>
          <a:xfrm>
            <a:off x="4643438" y="785813"/>
            <a:ext cx="4041775" cy="639762"/>
          </a:xfrm>
        </p:spPr>
        <p:txBody>
          <a:bodyPr/>
          <a:lstStyle/>
          <a:p>
            <a:pPr algn="ctr"/>
            <a:r>
              <a:rPr lang="ru-RU" altLang="ru-RU" smtClean="0"/>
              <a:t>Пособие «Опасно»</a:t>
            </a:r>
          </a:p>
        </p:txBody>
      </p:sp>
      <p:pic>
        <p:nvPicPr>
          <p:cNvPr id="3174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2174875"/>
            <a:ext cx="3786188" cy="3951288"/>
          </a:xfrm>
        </p:spPr>
      </p:pic>
      <p:pic>
        <p:nvPicPr>
          <p:cNvPr id="31750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2214563"/>
            <a:ext cx="4041775" cy="385762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Текст 3"/>
          <p:cNvSpPr>
            <a:spLocks noGrp="1"/>
          </p:cNvSpPr>
          <p:nvPr>
            <p:ph type="body" idx="1"/>
          </p:nvPr>
        </p:nvSpPr>
        <p:spPr>
          <a:xfrm>
            <a:off x="428625" y="428625"/>
            <a:ext cx="4040188" cy="639763"/>
          </a:xfrm>
        </p:spPr>
        <p:txBody>
          <a:bodyPr/>
          <a:lstStyle/>
          <a:p>
            <a:pPr algn="ctr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Настольные игры один дома</a:t>
            </a:r>
            <a:endParaRPr lang="ru-RU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785938"/>
            <a:ext cx="4040187" cy="3313112"/>
          </a:xfrm>
        </p:spPr>
      </p:pic>
      <p:sp>
        <p:nvSpPr>
          <p:cNvPr id="32773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428625"/>
            <a:ext cx="4041775" cy="639763"/>
          </a:xfrm>
        </p:spPr>
        <p:txBody>
          <a:bodyPr/>
          <a:lstStyle/>
          <a:p>
            <a:pPr algn="ctr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Наглядное пособие </a:t>
            </a:r>
            <a:br>
              <a:rPr lang="ru-RU" alt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«С этим играть опасно»</a:t>
            </a:r>
            <a:endParaRPr lang="ru-RU" smtClean="0"/>
          </a:p>
        </p:txBody>
      </p:sp>
      <p:pic>
        <p:nvPicPr>
          <p:cNvPr id="327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5" y="1785938"/>
            <a:ext cx="4041775" cy="3286125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Пожарная безопасность</a:t>
            </a:r>
          </a:p>
        </p:txBody>
      </p:sp>
      <p:pic>
        <p:nvPicPr>
          <p:cNvPr id="3379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76550" y="1601788"/>
            <a:ext cx="3390900" cy="452437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Настольные игры, пособия.</a:t>
            </a: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643063"/>
            <a:ext cx="4038600" cy="4286250"/>
          </a:xfrm>
        </p:spPr>
      </p:pic>
      <p:pic>
        <p:nvPicPr>
          <p:cNvPr id="34820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1643063"/>
            <a:ext cx="4038600" cy="428625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Облако 3"/>
          <p:cNvSpPr/>
          <p:nvPr/>
        </p:nvSpPr>
        <p:spPr>
          <a:xfrm>
            <a:off x="928688" y="1000125"/>
            <a:ext cx="7072312" cy="5286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85992"/>
            <a:ext cx="6357982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Ребенок</a:t>
            </a:r>
          </a:p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улице</a:t>
            </a:r>
          </a:p>
          <a:p>
            <a:pPr algn="ctr">
              <a:defRPr/>
            </a:pP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раздела:</a:t>
            </a:r>
            <a:endParaRPr lang="ru-RU" dirty="0" smtClean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Устройство проезжей части.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«Зебра», светофор и другие дорожные знаки для пешеходов.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Дорожные знаки для водителей и пешеходов.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Правила езды на велосипеде.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 работе ГИБДД.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Милиционер-регулировщик.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Правила поведения в транспорте.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Если ребенок потерялся на улице.</a:t>
            </a:r>
          </a:p>
          <a:p>
            <a:endParaRPr lang="ru-RU" altLang="ru-RU" smtClean="0"/>
          </a:p>
        </p:txBody>
      </p:sp>
      <p:pic>
        <p:nvPicPr>
          <p:cNvPr id="36868" name="Picture 4" descr="C:\Users\Андрей\Desktop\hello_html_m2753707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2138" y="2786063"/>
            <a:ext cx="30908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42875" y="1428750"/>
            <a:ext cx="8543925" cy="469741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Современный динамично развивающийся мир предъявляет повышенные требования к людям в плане социальной адаптации и безопасного поведения в быту, на производстве, на улице, в природе. Социальная и экологическая обстановка вызывает крайнее беспокойство. В этих условиях особую актуальность приобретает изучение предмета основ безопасности жизнедеятельности. </a:t>
            </a:r>
          </a:p>
          <a:p>
            <a:pPr algn="just">
              <a:buFont typeface="Arial" charset="0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          В связи с этим у меня актуализировалась необходимость поиска механизма для формирования у дошкольников сознательного и ответственного отношения к вопросам личной безопасности и безопасности окружающих. Я считаю, что данная подготовка должна проходить на всех этапах жизни человека, и начинать необходимо с дошкольного возраста.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Настольные игры по пдд</a:t>
            </a:r>
          </a:p>
        </p:txBody>
      </p:sp>
      <p:pic>
        <p:nvPicPr>
          <p:cNvPr id="378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Центр ПДД</a:t>
            </a:r>
          </a:p>
        </p:txBody>
      </p:sp>
      <p:pic>
        <p:nvPicPr>
          <p:cNvPr id="389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1782763"/>
            <a:ext cx="8229600" cy="4160837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Работа на автоплощадках</a:t>
            </a:r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16063" y="1571625"/>
            <a:ext cx="5913437" cy="4429125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Облако 3"/>
          <p:cNvSpPr/>
          <p:nvPr/>
        </p:nvSpPr>
        <p:spPr>
          <a:xfrm>
            <a:off x="928688" y="1000125"/>
            <a:ext cx="7072312" cy="52863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285992"/>
            <a:ext cx="6357982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Эмоциональное благополучие </a:t>
            </a:r>
          </a:p>
          <a:p>
            <a:pPr algn="ctr"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algn="ctr">
              <a:defRPr/>
            </a:pP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раздела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Психическое здоровье.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Детские страхи.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Конфликты и ссоры между детьми.</a:t>
            </a:r>
          </a:p>
          <a:p>
            <a:pPr>
              <a:buFont typeface="Arial" charset="0"/>
              <a:buNone/>
            </a:pPr>
            <a:endParaRPr lang="ru-RU" altLang="ru-RU" sz="24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mtClean="0"/>
          </a:p>
        </p:txBody>
      </p:sp>
      <p:pic>
        <p:nvPicPr>
          <p:cNvPr id="41988" name="Picture 4" descr="C:\Users\Андрей\Desktop\e2d7674f860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4000500"/>
            <a:ext cx="76438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Текст 3"/>
          <p:cNvSpPr>
            <a:spLocks noGrp="1"/>
          </p:cNvSpPr>
          <p:nvPr>
            <p:ph type="body" idx="1"/>
          </p:nvPr>
        </p:nvSpPr>
        <p:spPr>
          <a:xfrm>
            <a:off x="428625" y="571500"/>
            <a:ext cx="4040188" cy="639763"/>
          </a:xfrm>
        </p:spPr>
        <p:txBody>
          <a:bodyPr/>
          <a:lstStyle/>
          <a:p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smtClean="0"/>
          </a:p>
        </p:txBody>
      </p:sp>
      <p:pic>
        <p:nvPicPr>
          <p:cNvPr id="4301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71688"/>
            <a:ext cx="4040188" cy="3592512"/>
          </a:xfrm>
        </p:spPr>
      </p:pic>
      <p:sp>
        <p:nvSpPr>
          <p:cNvPr id="43013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5" y="714375"/>
            <a:ext cx="4041775" cy="639763"/>
          </a:xfrm>
        </p:spPr>
        <p:txBody>
          <a:bodyPr/>
          <a:lstStyle/>
          <a:p>
            <a:pPr algn="ctr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Дидактические игры, пособия</a:t>
            </a:r>
            <a:endParaRPr lang="ru-RU" smtClean="0"/>
          </a:p>
        </p:txBody>
      </p:sp>
      <p:pic>
        <p:nvPicPr>
          <p:cNvPr id="4301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2143125"/>
            <a:ext cx="4041775" cy="3500438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Уголок уединения</a:t>
            </a:r>
          </a:p>
        </p:txBody>
      </p:sp>
      <p:pic>
        <p:nvPicPr>
          <p:cNvPr id="440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1143000"/>
            <a:ext cx="4124325" cy="4857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Результативность опыта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algn="just"/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После проведенного анкетирования родителей, был получен следующий результат: 100% родителей детей группы отмечают увеличение знаний детей по данной теме.  90% родителей отмечают увеличение словарного запаса своих детей. 75% отмечают изменения физического, психического, эмоционального здоровья детей в лучшую сторону. 90% заметили изменение отношения ребёнка к своему здоровью и здоровью других людей.</a:t>
            </a:r>
          </a:p>
          <a:p>
            <a:pPr algn="just"/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Дети стали более внимательными на дорогах города, в транспорте, в быту, в природе. Научились правильно вести себя с незнакомыми людьми. Стали больше внимания уделять гигиеническим процедурам, занятиям физкультурой и спортом. 85% родителей отметили, что повысился и их образовательный уровень по данной теме, они больше стали задумываться о здоровом  и безопасном образе жизни своей семьи, о необходимости его соблюдения не только в детском саду, но и дома.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500187"/>
          </a:xfrm>
        </p:spPr>
        <p:txBody>
          <a:bodyPr/>
          <a:lstStyle/>
          <a:p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Диагностика оценки качества педагогической деятельности по разделам: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05447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Ребёнок на улице;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Эмоциональное благополучие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Ребенок дома;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Здоровье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Ребенок и природа;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Ребенок и другие люди.</a:t>
            </a:r>
          </a:p>
          <a:p>
            <a:pPr>
              <a:buFont typeface="Wingdings" pitchFamily="2" charset="2"/>
              <a:buChar char="Ø"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Ребёнок на улице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928813"/>
          <a:ext cx="4257675" cy="4697412"/>
        </p:xfrm>
        <a:graphic>
          <a:graphicData uri="http://schemas.openxmlformats.org/presentationml/2006/ole">
            <p:oleObj spid="_x0000_s1026" r:id="rId3" imgW="4255377" imgH="4700423" progId="Excel.Sheet.8">
              <p:embed/>
            </p:oleObj>
          </a:graphicData>
        </a:graphic>
      </p:graphicFrame>
      <p:graphicFrame>
        <p:nvGraphicFramePr>
          <p:cNvPr id="1027" name="Диаграмма 4"/>
          <p:cNvGraphicFramePr>
            <a:graphicFrameLocks/>
          </p:cNvGraphicFramePr>
          <p:nvPr/>
        </p:nvGraphicFramePr>
        <p:xfrm>
          <a:off x="4643438" y="2000250"/>
          <a:ext cx="4286250" cy="4429125"/>
        </p:xfrm>
        <a:graphic>
          <a:graphicData uri="http://schemas.openxmlformats.org/presentationml/2006/ole">
            <p:oleObj spid="_x0000_s1027" r:id="rId4" imgW="4285859" imgH="442608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Свою работу по безопасности  жизнедеятельности я начала с анкетирования родителей, по которым было выявлено:</a:t>
            </a:r>
          </a:p>
          <a:p>
            <a:pPr>
              <a:buFont typeface="Arial" charset="0"/>
              <a:buNone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    42% родителей учат детей безопасному поведению, 48%-желают чтобы их детей научили в детском саду, 10%- не считают эту проблему важной.</a:t>
            </a:r>
          </a:p>
          <a:p>
            <a:pPr>
              <a:buFont typeface="Arial" charset="0"/>
              <a:buNone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	Также в начале учебного года проводилась мною диагностика детей.</a:t>
            </a:r>
          </a:p>
          <a:p>
            <a:pPr>
              <a:buFont typeface="Arial" charset="0"/>
              <a:buNone/>
            </a:pPr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     Данная работа дала возможность спланировать мою дальнейшую деятельность по данному вопросу.                                          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Эмоциональное благополучие ребенка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88" y="1500188"/>
          <a:ext cx="8429625" cy="2500312"/>
        </p:xfrm>
        <a:graphic>
          <a:graphicData uri="http://schemas.openxmlformats.org/presentationml/2006/ole">
            <p:oleObj spid="_x0000_s2050" r:id="rId3" imgW="8425402" imgH="2499577" progId="Excel.Sheet.8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/>
          </p:cNvGraphicFramePr>
          <p:nvPr/>
        </p:nvGraphicFramePr>
        <p:xfrm>
          <a:off x="357188" y="4100513"/>
          <a:ext cx="8501062" cy="2543175"/>
        </p:xfrm>
        <a:graphic>
          <a:graphicData uri="http://schemas.openxmlformats.org/presentationml/2006/ole">
            <p:oleObj spid="_x0000_s2051" r:id="rId4" imgW="8498561" imgH="254225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07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1788"/>
          <a:ext cx="8229600" cy="4524375"/>
        </p:xfrm>
        <a:graphic>
          <a:graphicData uri="http://schemas.openxmlformats.org/presentationml/2006/ole">
            <p:oleObj spid="_x0000_s3074" r:id="rId7" imgW="8230313" imgH="452362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09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1788"/>
          <a:ext cx="8229600" cy="4524375"/>
        </p:xfrm>
        <a:graphic>
          <a:graphicData uri="http://schemas.openxmlformats.org/presentationml/2006/ole">
            <p:oleObj spid="_x0000_s4098" r:id="rId7" imgW="8230313" imgH="452362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5122" r:id="rId3" imgW="8230313" imgH="4523624" progId="Excel.Sheet.8">
              <p:embed/>
            </p:oleObj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Ребенок и природа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Ребенок и другие люди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46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presentationml/2006/ole">
            <p:oleObj spid="_x0000_s6146" r:id="rId3" imgW="8230313" imgH="4523624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710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  <a:t>Из проделанной работы можно сделать следующие выводы: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710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ru-RU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Взаимодействие педагогов ДОУ, родителей, сотрудников ГИБДД позволило внести существенный вклад в накопление опыта безопасного поведения детей.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	У детей появилось стремление расширить свой кругозор по данной теме . Появилась потребность  утвердится в своем отношении к окружающей действительности , следовать правилам поведения</a:t>
            </a:r>
            <a:r>
              <a:rPr lang="en-US" altLang="ru-RU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в определенных ситуациях.</a:t>
            </a:r>
            <a:r>
              <a:rPr lang="en-US" altLang="ru-RU" sz="2000" b="1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altLang="ru-RU" sz="20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Таким образом, единство требований семьи и детского сада обеспечит успешное освоение детьми необходимых знаний, практическое применение и соблюдение ими правил безопасности.</a:t>
            </a:r>
            <a:endParaRPr lang="ru-RU" alt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Целью: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71500" y="1285875"/>
            <a:ext cx="8229600" cy="52863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1800" smtClean="0"/>
              <a:t>	</a:t>
            </a:r>
            <a:r>
              <a:rPr lang="ru-RU" altLang="ru-RU" b="1" smtClean="0"/>
              <a:t>моей работы является формирование и систематизация представлений детей дошкольного возраста о  безопасной жизнедеятельности через различные виды деятельности.</a:t>
            </a:r>
          </a:p>
          <a:p>
            <a:pPr eaLnBrk="1" hangingPunct="1"/>
            <a:endParaRPr lang="ru-RU" altLang="ru-RU" sz="1800" smtClean="0"/>
          </a:p>
          <a:p>
            <a:pPr eaLnBrk="1" hangingPunct="1"/>
            <a:endParaRPr lang="ru-RU" altLang="ru-RU" sz="180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smtClean="0"/>
              <a:t>	</a:t>
            </a:r>
            <a:r>
              <a:rPr lang="ru-RU" altLang="ru-RU" sz="2000" b="1" smtClean="0"/>
              <a:t>изучить теоретические основы воспитания безопасного  поведения детей дошкольного возраста;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/>
              <a:t>	 выделить факторы, оказывающие влияние на поведение ребенка в опасной ситуации;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/>
              <a:t>	разработать перспективный план и конспекты по  правилам безопасности жизнедеятельности;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/>
              <a:t>	определить педагогические условия воспитания безопасного поведения ребенка в жизни;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/>
              <a:t>	внедрить в воспитательно-образовательный процесс педагогические технологии и методики по формированию основ безопасности жизнедеятельности у старших дошкольников;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/>
              <a:t>	создать систему  воспитательной - образовательной работы по основам безопасной жизнедеятельности;</a:t>
            </a:r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altLang="ru-RU" sz="2000" b="1" smtClean="0"/>
              <a:t>	создать систему в работе с родителями по формированию основ  безопасности жизнедеятельности у старших дошкольников.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01025" cy="1214437"/>
          </a:xfrm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проходила в несколько этапов: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42963" y="1563688"/>
          <a:ext cx="7801003" cy="507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bg1"/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 формы обучения: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комплексные занятия;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экскурсии;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целевые прогулки;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походы;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подвижные, дидактические, сюжетно-ролевые, театрализованные, проблемные игры;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игры-соревнования;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сочинение историй;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наблюдения;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чтение специальной детской литературы;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упражнения;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рассматривание;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анализ заданных ситуаций;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выполнение поручений;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экспериментирование;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ситуационно - имитационное моделирование;</a:t>
            </a:r>
          </a:p>
          <a:p>
            <a:pPr>
              <a:spcBef>
                <a:spcPct val="0"/>
              </a:spcBef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объяснительно – иллюстративные.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4644</TotalTime>
  <Words>1032</Words>
  <Application>Microsoft Office PowerPoint</Application>
  <PresentationFormat>Экран (4:3)</PresentationFormat>
  <Paragraphs>180</Paragraphs>
  <Slides>45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2" baseType="lpstr">
      <vt:lpstr>Arial</vt:lpstr>
      <vt:lpstr>Calibri</vt:lpstr>
      <vt:lpstr>Cambria</vt:lpstr>
      <vt:lpstr>Times New Roman</vt:lpstr>
      <vt:lpstr>Wingdings</vt:lpstr>
      <vt:lpstr>Тема Office</vt:lpstr>
      <vt:lpstr>Лист Microsoft Office Excel 97-2003</vt:lpstr>
      <vt:lpstr> Тема: «Формирование  основ безопасности  жизнедеятельности  детей»</vt:lpstr>
      <vt:lpstr>Лавренова Диана Александровна</vt:lpstr>
      <vt:lpstr>Актуальность</vt:lpstr>
      <vt:lpstr>Предварительная работа</vt:lpstr>
      <vt:lpstr>Планирование</vt:lpstr>
      <vt:lpstr>Целью:</vt:lpstr>
      <vt:lpstr> Задачи : </vt:lpstr>
      <vt:lpstr>Работа проходила в несколько этапов:</vt:lpstr>
      <vt:lpstr>Методы и формы обучения:</vt:lpstr>
      <vt:lpstr>Создание развивающей среды</vt:lpstr>
      <vt:lpstr>Разделы программы:</vt:lpstr>
      <vt:lpstr>Слайд 12</vt:lpstr>
      <vt:lpstr>Содержание раздела:</vt:lpstr>
      <vt:lpstr>Сюжетно-ролевая игра «Больница»</vt:lpstr>
      <vt:lpstr>Слайд 15</vt:lpstr>
      <vt:lpstr>Содержание раздела:</vt:lpstr>
      <vt:lpstr>Беседы, сюжетно-ролевые игры</vt:lpstr>
      <vt:lpstr>Слайд 18</vt:lpstr>
      <vt:lpstr>Содержание раздела:</vt:lpstr>
      <vt:lpstr>Слайд 20</vt:lpstr>
      <vt:lpstr>Рисование на тему природа</vt:lpstr>
      <vt:lpstr>Слайд 22</vt:lpstr>
      <vt:lpstr>Содержание раздела:</vt:lpstr>
      <vt:lpstr>Слайд 24</vt:lpstr>
      <vt:lpstr>Слайд 25</vt:lpstr>
      <vt:lpstr>Пожарная безопасность</vt:lpstr>
      <vt:lpstr>Настольные игры, пособия.</vt:lpstr>
      <vt:lpstr>Слайд 28</vt:lpstr>
      <vt:lpstr>Содержание раздела:</vt:lpstr>
      <vt:lpstr>Настольные игры по пдд</vt:lpstr>
      <vt:lpstr>Центр ПДД</vt:lpstr>
      <vt:lpstr>Работа на автоплощадках</vt:lpstr>
      <vt:lpstr>Слайд 33</vt:lpstr>
      <vt:lpstr>Содержание раздела</vt:lpstr>
      <vt:lpstr>Слайд 35</vt:lpstr>
      <vt:lpstr>Уголок уединения</vt:lpstr>
      <vt:lpstr>Результативность опыта</vt:lpstr>
      <vt:lpstr>Диагностика оценки качества педагогической деятельности по разделам: </vt:lpstr>
      <vt:lpstr>  Ребёнок на улице                                                                       </vt:lpstr>
      <vt:lpstr>Эмоциональное благополучие ребенка</vt:lpstr>
      <vt:lpstr>Слайд 41</vt:lpstr>
      <vt:lpstr>Слайд 42</vt:lpstr>
      <vt:lpstr>Ребенок и природа</vt:lpstr>
      <vt:lpstr>Ребенок и другие люди</vt:lpstr>
      <vt:lpstr> Из проделанной работы можно сделать следующие выводы: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О. Б. Ж. У ДОШКОЛЬНИКОВ.</dc:title>
  <dc:creator>Группа №5</dc:creator>
  <cp:lastModifiedBy>Группа №5</cp:lastModifiedBy>
  <cp:revision>308</cp:revision>
  <dcterms:created xsi:type="dcterms:W3CDTF">2008-04-02T10:11:58Z</dcterms:created>
  <dcterms:modified xsi:type="dcterms:W3CDTF">2016-11-24T08:36:59Z</dcterms:modified>
</cp:coreProperties>
</file>