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5" r:id="rId9"/>
    <p:sldId id="264" r:id="rId10"/>
    <p:sldId id="266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684" y="-4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BE7144-0B04-447D-8739-05A3235031CD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77EAEE6-DC0A-415E-ABE4-AA4B8120CA5F}">
      <dgm:prSet/>
      <dgm:spPr/>
      <dgm:t>
        <a:bodyPr/>
        <a:lstStyle/>
        <a:p>
          <a:pPr rtl="0"/>
          <a:r>
            <a:rPr lang="ru-RU" baseline="0" dirty="0" smtClean="0"/>
            <a:t>Нарушения речевого развития</a:t>
          </a:r>
          <a:endParaRPr lang="ru-RU" dirty="0"/>
        </a:p>
      </dgm:t>
    </dgm:pt>
    <dgm:pt modelId="{267D7602-FA17-4D73-80C6-1A291FD61E75}" type="parTrans" cxnId="{ECBF43F3-FFEE-47D6-9ED5-0F45234024B0}">
      <dgm:prSet/>
      <dgm:spPr/>
      <dgm:t>
        <a:bodyPr/>
        <a:lstStyle/>
        <a:p>
          <a:endParaRPr lang="ru-RU"/>
        </a:p>
      </dgm:t>
    </dgm:pt>
    <dgm:pt modelId="{8FFE88A2-5D57-4576-8145-1FF381AFB949}" type="sibTrans" cxnId="{ECBF43F3-FFEE-47D6-9ED5-0F45234024B0}">
      <dgm:prSet/>
      <dgm:spPr/>
      <dgm:t>
        <a:bodyPr/>
        <a:lstStyle/>
        <a:p>
          <a:endParaRPr lang="ru-RU"/>
        </a:p>
      </dgm:t>
    </dgm:pt>
    <dgm:pt modelId="{D878A9EE-9B00-4EBC-89AF-2C8E073F0089}">
      <dgm:prSet custT="1"/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бедности активного и пассивного словаря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1EBF7C23-8232-4743-B953-A2D9CF624B80}" type="parTrans" cxnId="{67833D5C-2A10-4135-8D9B-1A99DC2CCDCE}">
      <dgm:prSet/>
      <dgm:spPr/>
      <dgm:t>
        <a:bodyPr/>
        <a:lstStyle/>
        <a:p>
          <a:endParaRPr lang="ru-RU"/>
        </a:p>
      </dgm:t>
    </dgm:pt>
    <dgm:pt modelId="{9BDF4F87-0E80-4BCF-9E55-76C34929D56A}" type="sibTrans" cxnId="{67833D5C-2A10-4135-8D9B-1A99DC2CCDCE}">
      <dgm:prSet/>
      <dgm:spPr/>
      <dgm:t>
        <a:bodyPr/>
        <a:lstStyle/>
        <a:p>
          <a:endParaRPr lang="ru-RU"/>
        </a:p>
      </dgm:t>
    </dgm:pt>
    <dgm:pt modelId="{D6A81D3F-0633-4569-82FC-C95B4F57A471}" type="pres">
      <dgm:prSet presAssocID="{87BE7144-0B04-447D-8739-05A3235031C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756D4CC-7256-465A-8878-37FC910C7529}" type="pres">
      <dgm:prSet presAssocID="{277EAEE6-DC0A-415E-ABE4-AA4B8120CA5F}" presName="composite" presStyleCnt="0"/>
      <dgm:spPr/>
    </dgm:pt>
    <dgm:pt modelId="{5B1CE237-1397-403B-A0E3-E637DAEA54B9}" type="pres">
      <dgm:prSet presAssocID="{277EAEE6-DC0A-415E-ABE4-AA4B8120CA5F}" presName="parentText" presStyleLbl="alignNode1" presStyleIdx="0" presStyleCnt="1" custLinFactNeighborX="8403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D18F1B-2602-436D-AA3E-612648F2C475}" type="pres">
      <dgm:prSet presAssocID="{277EAEE6-DC0A-415E-ABE4-AA4B8120CA5F}" presName="descendantText" presStyleLbl="alignAcc1" presStyleIdx="0" presStyleCnt="1" custScaleX="97399" custScaleY="100000" custLinFactNeighborX="38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833D5C-2A10-4135-8D9B-1A99DC2CCDCE}" srcId="{277EAEE6-DC0A-415E-ABE4-AA4B8120CA5F}" destId="{D878A9EE-9B00-4EBC-89AF-2C8E073F0089}" srcOrd="0" destOrd="0" parTransId="{1EBF7C23-8232-4743-B953-A2D9CF624B80}" sibTransId="{9BDF4F87-0E80-4BCF-9E55-76C34929D56A}"/>
    <dgm:cxn modelId="{3438F2DC-ED7C-4CC5-835E-1EBA2CE5F89F}" type="presOf" srcId="{277EAEE6-DC0A-415E-ABE4-AA4B8120CA5F}" destId="{5B1CE237-1397-403B-A0E3-E637DAEA54B9}" srcOrd="0" destOrd="0" presId="urn:microsoft.com/office/officeart/2005/8/layout/chevron2"/>
    <dgm:cxn modelId="{ECBF43F3-FFEE-47D6-9ED5-0F45234024B0}" srcId="{87BE7144-0B04-447D-8739-05A3235031CD}" destId="{277EAEE6-DC0A-415E-ABE4-AA4B8120CA5F}" srcOrd="0" destOrd="0" parTransId="{267D7602-FA17-4D73-80C6-1A291FD61E75}" sibTransId="{8FFE88A2-5D57-4576-8145-1FF381AFB949}"/>
    <dgm:cxn modelId="{8B631A8A-2DC6-4324-98EB-F27592C7C3FA}" type="presOf" srcId="{87BE7144-0B04-447D-8739-05A3235031CD}" destId="{D6A81D3F-0633-4569-82FC-C95B4F57A471}" srcOrd="0" destOrd="0" presId="urn:microsoft.com/office/officeart/2005/8/layout/chevron2"/>
    <dgm:cxn modelId="{CD1A15FD-6D11-478A-A6BC-A6E16DECA926}" type="presOf" srcId="{D878A9EE-9B00-4EBC-89AF-2C8E073F0089}" destId="{69D18F1B-2602-436D-AA3E-612648F2C475}" srcOrd="0" destOrd="0" presId="urn:microsoft.com/office/officeart/2005/8/layout/chevron2"/>
    <dgm:cxn modelId="{24AC54ED-17FA-44C5-AB5D-4166A739C964}" type="presParOf" srcId="{D6A81D3F-0633-4569-82FC-C95B4F57A471}" destId="{2756D4CC-7256-465A-8878-37FC910C7529}" srcOrd="0" destOrd="0" presId="urn:microsoft.com/office/officeart/2005/8/layout/chevron2"/>
    <dgm:cxn modelId="{54000952-709E-42B4-B485-347A697F15BA}" type="presParOf" srcId="{2756D4CC-7256-465A-8878-37FC910C7529}" destId="{5B1CE237-1397-403B-A0E3-E637DAEA54B9}" srcOrd="0" destOrd="0" presId="urn:microsoft.com/office/officeart/2005/8/layout/chevron2"/>
    <dgm:cxn modelId="{1541006F-A90A-4C83-B77A-CC14AB104639}" type="presParOf" srcId="{2756D4CC-7256-465A-8878-37FC910C7529}" destId="{69D18F1B-2602-436D-AA3E-612648F2C47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8C3B97-7416-46D0-AE34-B7E6B21A933E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55CB13D-CACF-492B-9E14-2148B81EDA24}">
      <dgm:prSet phldrT="[Текст]" phldr="1"/>
      <dgm:spPr/>
      <dgm:t>
        <a:bodyPr/>
        <a:lstStyle/>
        <a:p>
          <a:endParaRPr lang="ru-RU" dirty="0"/>
        </a:p>
      </dgm:t>
    </dgm:pt>
    <dgm:pt modelId="{A3741C88-1317-4FE2-A46E-401ACCAE2453}" type="parTrans" cxnId="{80647041-DE3A-4900-8A8D-7463E695808E}">
      <dgm:prSet/>
      <dgm:spPr/>
      <dgm:t>
        <a:bodyPr/>
        <a:lstStyle/>
        <a:p>
          <a:endParaRPr lang="ru-RU"/>
        </a:p>
      </dgm:t>
    </dgm:pt>
    <dgm:pt modelId="{66B65AFB-C442-4CC1-9586-2747D1803831}" type="sibTrans" cxnId="{80647041-DE3A-4900-8A8D-7463E695808E}">
      <dgm:prSet/>
      <dgm:spPr/>
      <dgm:t>
        <a:bodyPr/>
        <a:lstStyle/>
        <a:p>
          <a:endParaRPr lang="ru-RU"/>
        </a:p>
      </dgm:t>
    </dgm:pt>
    <dgm:pt modelId="{7569ECFA-1486-4311-A8A0-BAD7D77607CA}">
      <dgm:prSet/>
      <dgm:spPr/>
      <dgm:t>
        <a:bodyPr/>
        <a:lstStyle/>
        <a:p>
          <a:r>
            <a:rPr lang="ru-RU" dirty="0" smtClean="0"/>
            <a:t>нарушением сенсомоторной сферы при ДЦП</a:t>
          </a:r>
          <a:endParaRPr lang="ru-RU" dirty="0"/>
        </a:p>
      </dgm:t>
    </dgm:pt>
    <dgm:pt modelId="{8949995F-E5FB-4F7A-BC78-602B5C7C4412}" type="parTrans" cxnId="{971AB83B-0215-4108-834A-2372D9030D69}">
      <dgm:prSet/>
      <dgm:spPr/>
      <dgm:t>
        <a:bodyPr/>
        <a:lstStyle/>
        <a:p>
          <a:endParaRPr lang="ru-RU"/>
        </a:p>
      </dgm:t>
    </dgm:pt>
    <dgm:pt modelId="{463E91DE-4ADC-4E2C-BEB5-493B6DFD6EEF}" type="sibTrans" cxnId="{971AB83B-0215-4108-834A-2372D9030D69}">
      <dgm:prSet/>
      <dgm:spPr/>
      <dgm:t>
        <a:bodyPr/>
        <a:lstStyle/>
        <a:p>
          <a:endParaRPr lang="ru-RU"/>
        </a:p>
      </dgm:t>
    </dgm:pt>
    <dgm:pt modelId="{516CFD25-CC1B-48F4-8C9B-66521D68B149}">
      <dgm:prSet/>
      <dgm:spPr/>
      <dgm:t>
        <a:bodyPr/>
        <a:lstStyle/>
        <a:p>
          <a:r>
            <a:rPr lang="ru-RU" dirty="0" smtClean="0">
              <a:latin typeface="Arial" pitchFamily="34" charset="0"/>
              <a:cs typeface="Arial" pitchFamily="34" charset="0"/>
            </a:rPr>
            <a:t>изменяются процессы артикуляции, звукопроизношение, управление мимикой лица и жестами, кинестетическое восприятие, контроль за дыханием и передвижением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6B26B8AF-3BCC-411D-898D-5473AC79347A}" type="parTrans" cxnId="{E7476B1B-29F9-4D41-B117-C86DCBB7CF07}">
      <dgm:prSet/>
      <dgm:spPr/>
      <dgm:t>
        <a:bodyPr/>
        <a:lstStyle/>
        <a:p>
          <a:endParaRPr lang="ru-RU"/>
        </a:p>
      </dgm:t>
    </dgm:pt>
    <dgm:pt modelId="{B1C0A12B-8E0D-4BC1-8167-F87B87EDC955}" type="sibTrans" cxnId="{E7476B1B-29F9-4D41-B117-C86DCBB7CF07}">
      <dgm:prSet/>
      <dgm:spPr/>
      <dgm:t>
        <a:bodyPr/>
        <a:lstStyle/>
        <a:p>
          <a:endParaRPr lang="ru-RU"/>
        </a:p>
      </dgm:t>
    </dgm:pt>
    <dgm:pt modelId="{1C4E4992-3C3C-4BD0-93E5-318EDED0BB47}">
      <dgm:prSet/>
      <dgm:spPr/>
      <dgm:t>
        <a:bodyPr/>
        <a:lstStyle/>
        <a:p>
          <a:r>
            <a:rPr lang="ru-RU" dirty="0" smtClean="0"/>
            <a:t>нарушение фонематической системы речи</a:t>
          </a:r>
          <a:endParaRPr lang="ru-RU" dirty="0"/>
        </a:p>
      </dgm:t>
    </dgm:pt>
    <dgm:pt modelId="{42777ED0-E9BC-4D09-ABDE-782524FC737B}" type="parTrans" cxnId="{99B03F1B-F44D-49B8-98D3-B8BCA9D9161C}">
      <dgm:prSet/>
      <dgm:spPr/>
      <dgm:t>
        <a:bodyPr/>
        <a:lstStyle/>
        <a:p>
          <a:endParaRPr lang="ru-RU"/>
        </a:p>
      </dgm:t>
    </dgm:pt>
    <dgm:pt modelId="{9D8853D7-6316-47F0-A58F-5C8DA9DC45E6}" type="sibTrans" cxnId="{99B03F1B-F44D-49B8-98D3-B8BCA9D9161C}">
      <dgm:prSet/>
      <dgm:spPr/>
      <dgm:t>
        <a:bodyPr/>
        <a:lstStyle/>
        <a:p>
          <a:endParaRPr lang="ru-RU"/>
        </a:p>
      </dgm:t>
    </dgm:pt>
    <dgm:pt modelId="{879BDBDE-2327-48B9-883A-8528CA95740F}">
      <dgm:prSet/>
      <dgm:spPr/>
      <dgm:t>
        <a:bodyPr/>
        <a:lstStyle/>
        <a:p>
          <a:r>
            <a:rPr lang="ru-RU" dirty="0" smtClean="0"/>
            <a:t>приводит к неспособности различить на слух слова, близкие по звучанию.</a:t>
          </a:r>
          <a:endParaRPr lang="ru-RU" dirty="0"/>
        </a:p>
      </dgm:t>
    </dgm:pt>
    <dgm:pt modelId="{4AB2730F-A5DE-45BD-95BB-810A08D173ED}" type="parTrans" cxnId="{21E776DA-C189-45CA-876C-C28BEC0FF7CE}">
      <dgm:prSet/>
      <dgm:spPr/>
      <dgm:t>
        <a:bodyPr/>
        <a:lstStyle/>
        <a:p>
          <a:endParaRPr lang="ru-RU"/>
        </a:p>
      </dgm:t>
    </dgm:pt>
    <dgm:pt modelId="{9B2CACEB-F621-4115-B0D2-A74A04E7D0B3}" type="sibTrans" cxnId="{21E776DA-C189-45CA-876C-C28BEC0FF7CE}">
      <dgm:prSet/>
      <dgm:spPr/>
      <dgm:t>
        <a:bodyPr/>
        <a:lstStyle/>
        <a:p>
          <a:endParaRPr lang="ru-RU"/>
        </a:p>
      </dgm:t>
    </dgm:pt>
    <dgm:pt modelId="{2E9ABB4F-8A04-4AE2-B0F1-38D5A0EE7622}" type="pres">
      <dgm:prSet presAssocID="{E48C3B97-7416-46D0-AE34-B7E6B21A933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8C0282-D5E9-4987-AA7F-4C6728CBDFD4}" type="pres">
      <dgm:prSet presAssocID="{A55CB13D-CACF-492B-9E14-2148B81EDA24}" presName="composite" presStyleCnt="0"/>
      <dgm:spPr/>
    </dgm:pt>
    <dgm:pt modelId="{2EA1DED8-9983-469D-9AC8-282FA3B18F95}" type="pres">
      <dgm:prSet presAssocID="{A55CB13D-CACF-492B-9E14-2148B81EDA24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438B03-4F1C-46B6-B39F-1979F592DC79}" type="pres">
      <dgm:prSet presAssocID="{A55CB13D-CACF-492B-9E14-2148B81EDA24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D868F8-6725-4137-B5B4-7B2E9C4A207D}" type="pres">
      <dgm:prSet presAssocID="{66B65AFB-C442-4CC1-9586-2747D1803831}" presName="sp" presStyleCnt="0"/>
      <dgm:spPr/>
    </dgm:pt>
    <dgm:pt modelId="{376F7619-3D16-4382-A8F0-91AB100CBA08}" type="pres">
      <dgm:prSet presAssocID="{7569ECFA-1486-4311-A8A0-BAD7D77607CA}" presName="composite" presStyleCnt="0"/>
      <dgm:spPr/>
    </dgm:pt>
    <dgm:pt modelId="{C24E7245-129A-44D6-AB3E-78F5C730C4EA}" type="pres">
      <dgm:prSet presAssocID="{7569ECFA-1486-4311-A8A0-BAD7D77607CA}" presName="parentText" presStyleLbl="alignNode1" presStyleIdx="1" presStyleCnt="3" custLinFactNeighborY="-8687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1845D2-3699-4148-9505-3A29325C89BA}" type="pres">
      <dgm:prSet presAssocID="{7569ECFA-1486-4311-A8A0-BAD7D77607CA}" presName="descendantText" presStyleLbl="alignAcc1" presStyleIdx="1" presStyleCnt="3" custLinFactY="-91821" custLinFactNeighborX="2529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8582F5-1507-4B9C-AE6A-BFABFD534EED}" type="pres">
      <dgm:prSet presAssocID="{463E91DE-4ADC-4E2C-BEB5-493B6DFD6EEF}" presName="sp" presStyleCnt="0"/>
      <dgm:spPr/>
    </dgm:pt>
    <dgm:pt modelId="{2F3B7E6C-8559-49B0-8328-94D9D2023DD8}" type="pres">
      <dgm:prSet presAssocID="{1C4E4992-3C3C-4BD0-93E5-318EDED0BB47}" presName="composite" presStyleCnt="0"/>
      <dgm:spPr/>
    </dgm:pt>
    <dgm:pt modelId="{F1ED1278-CF0D-4E86-B53F-2CE0C9222282}" type="pres">
      <dgm:prSet presAssocID="{1C4E4992-3C3C-4BD0-93E5-318EDED0BB47}" presName="parentText" presStyleLbl="alignNode1" presStyleIdx="2" presStyleCnt="3" custLinFactNeighborX="0" custLinFactNeighborY="-8425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86CA8C-9C17-4102-9C9D-700CDDB218BE}" type="pres">
      <dgm:prSet presAssocID="{1C4E4992-3C3C-4BD0-93E5-318EDED0BB47}" presName="descendantText" presStyleLbl="alignAcc1" presStyleIdx="2" presStyleCnt="3" custLinFactY="-9958" custLinFactNeighborX="1415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1E776DA-C189-45CA-876C-C28BEC0FF7CE}" srcId="{1C4E4992-3C3C-4BD0-93E5-318EDED0BB47}" destId="{879BDBDE-2327-48B9-883A-8528CA95740F}" srcOrd="0" destOrd="0" parTransId="{4AB2730F-A5DE-45BD-95BB-810A08D173ED}" sibTransId="{9B2CACEB-F621-4115-B0D2-A74A04E7D0B3}"/>
    <dgm:cxn modelId="{47310B5E-C447-4168-9FB5-7E89DAAAEE4E}" type="presOf" srcId="{1C4E4992-3C3C-4BD0-93E5-318EDED0BB47}" destId="{F1ED1278-CF0D-4E86-B53F-2CE0C9222282}" srcOrd="0" destOrd="0" presId="urn:microsoft.com/office/officeart/2005/8/layout/chevron2"/>
    <dgm:cxn modelId="{F49EF6C5-053B-465B-A33B-6EA342631436}" type="presOf" srcId="{879BDBDE-2327-48B9-883A-8528CA95740F}" destId="{0386CA8C-9C17-4102-9C9D-700CDDB218BE}" srcOrd="0" destOrd="0" presId="urn:microsoft.com/office/officeart/2005/8/layout/chevron2"/>
    <dgm:cxn modelId="{99B03F1B-F44D-49B8-98D3-B8BCA9D9161C}" srcId="{E48C3B97-7416-46D0-AE34-B7E6B21A933E}" destId="{1C4E4992-3C3C-4BD0-93E5-318EDED0BB47}" srcOrd="2" destOrd="0" parTransId="{42777ED0-E9BC-4D09-ABDE-782524FC737B}" sibTransId="{9D8853D7-6316-47F0-A58F-5C8DA9DC45E6}"/>
    <dgm:cxn modelId="{80647041-DE3A-4900-8A8D-7463E695808E}" srcId="{E48C3B97-7416-46D0-AE34-B7E6B21A933E}" destId="{A55CB13D-CACF-492B-9E14-2148B81EDA24}" srcOrd="0" destOrd="0" parTransId="{A3741C88-1317-4FE2-A46E-401ACCAE2453}" sibTransId="{66B65AFB-C442-4CC1-9586-2747D1803831}"/>
    <dgm:cxn modelId="{B1146060-FF65-4D2D-A0E0-50524873218A}" type="presOf" srcId="{A55CB13D-CACF-492B-9E14-2148B81EDA24}" destId="{2EA1DED8-9983-469D-9AC8-282FA3B18F95}" srcOrd="0" destOrd="0" presId="urn:microsoft.com/office/officeart/2005/8/layout/chevron2"/>
    <dgm:cxn modelId="{E7476B1B-29F9-4D41-B117-C86DCBB7CF07}" srcId="{7569ECFA-1486-4311-A8A0-BAD7D77607CA}" destId="{516CFD25-CC1B-48F4-8C9B-66521D68B149}" srcOrd="0" destOrd="0" parTransId="{6B26B8AF-3BCC-411D-898D-5473AC79347A}" sibTransId="{B1C0A12B-8E0D-4BC1-8167-F87B87EDC955}"/>
    <dgm:cxn modelId="{4B451F6B-751C-42B7-9685-0143C4256A32}" type="presOf" srcId="{516CFD25-CC1B-48F4-8C9B-66521D68B149}" destId="{3E1845D2-3699-4148-9505-3A29325C89BA}" srcOrd="0" destOrd="0" presId="urn:microsoft.com/office/officeart/2005/8/layout/chevron2"/>
    <dgm:cxn modelId="{971AB83B-0215-4108-834A-2372D9030D69}" srcId="{E48C3B97-7416-46D0-AE34-B7E6B21A933E}" destId="{7569ECFA-1486-4311-A8A0-BAD7D77607CA}" srcOrd="1" destOrd="0" parTransId="{8949995F-E5FB-4F7A-BC78-602B5C7C4412}" sibTransId="{463E91DE-4ADC-4E2C-BEB5-493B6DFD6EEF}"/>
    <dgm:cxn modelId="{CE8993FD-AF55-45DF-A132-AD797BC81A7C}" type="presOf" srcId="{E48C3B97-7416-46D0-AE34-B7E6B21A933E}" destId="{2E9ABB4F-8A04-4AE2-B0F1-38D5A0EE7622}" srcOrd="0" destOrd="0" presId="urn:microsoft.com/office/officeart/2005/8/layout/chevron2"/>
    <dgm:cxn modelId="{B507ECFE-CC99-4258-8AF5-9025BD77A779}" type="presOf" srcId="{7569ECFA-1486-4311-A8A0-BAD7D77607CA}" destId="{C24E7245-129A-44D6-AB3E-78F5C730C4EA}" srcOrd="0" destOrd="0" presId="urn:microsoft.com/office/officeart/2005/8/layout/chevron2"/>
    <dgm:cxn modelId="{0E25689B-2656-47C5-8EEB-596CEC5987ED}" type="presParOf" srcId="{2E9ABB4F-8A04-4AE2-B0F1-38D5A0EE7622}" destId="{0D8C0282-D5E9-4987-AA7F-4C6728CBDFD4}" srcOrd="0" destOrd="0" presId="urn:microsoft.com/office/officeart/2005/8/layout/chevron2"/>
    <dgm:cxn modelId="{19DBA1B2-34EA-4283-9650-910495FA7983}" type="presParOf" srcId="{0D8C0282-D5E9-4987-AA7F-4C6728CBDFD4}" destId="{2EA1DED8-9983-469D-9AC8-282FA3B18F95}" srcOrd="0" destOrd="0" presId="urn:microsoft.com/office/officeart/2005/8/layout/chevron2"/>
    <dgm:cxn modelId="{F577B743-4E1E-41DB-B3CD-8F34FDD13CC5}" type="presParOf" srcId="{0D8C0282-D5E9-4987-AA7F-4C6728CBDFD4}" destId="{38438B03-4F1C-46B6-B39F-1979F592DC79}" srcOrd="1" destOrd="0" presId="urn:microsoft.com/office/officeart/2005/8/layout/chevron2"/>
    <dgm:cxn modelId="{BB5E6575-B7F1-41DB-8DBC-FB22639B1857}" type="presParOf" srcId="{2E9ABB4F-8A04-4AE2-B0F1-38D5A0EE7622}" destId="{75D868F8-6725-4137-B5B4-7B2E9C4A207D}" srcOrd="1" destOrd="0" presId="urn:microsoft.com/office/officeart/2005/8/layout/chevron2"/>
    <dgm:cxn modelId="{E9634088-AE02-455A-B781-385016FF9891}" type="presParOf" srcId="{2E9ABB4F-8A04-4AE2-B0F1-38D5A0EE7622}" destId="{376F7619-3D16-4382-A8F0-91AB100CBA08}" srcOrd="2" destOrd="0" presId="urn:microsoft.com/office/officeart/2005/8/layout/chevron2"/>
    <dgm:cxn modelId="{59699CFA-3631-4F3C-963A-0246F79F63C3}" type="presParOf" srcId="{376F7619-3D16-4382-A8F0-91AB100CBA08}" destId="{C24E7245-129A-44D6-AB3E-78F5C730C4EA}" srcOrd="0" destOrd="0" presId="urn:microsoft.com/office/officeart/2005/8/layout/chevron2"/>
    <dgm:cxn modelId="{00D586D9-EA8F-4BDE-9CBB-026DC0F817F6}" type="presParOf" srcId="{376F7619-3D16-4382-A8F0-91AB100CBA08}" destId="{3E1845D2-3699-4148-9505-3A29325C89BA}" srcOrd="1" destOrd="0" presId="urn:microsoft.com/office/officeart/2005/8/layout/chevron2"/>
    <dgm:cxn modelId="{F3C4E83D-95B3-4810-942E-1C87D15EA218}" type="presParOf" srcId="{2E9ABB4F-8A04-4AE2-B0F1-38D5A0EE7622}" destId="{838582F5-1507-4B9C-AE6A-BFABFD534EED}" srcOrd="3" destOrd="0" presId="urn:microsoft.com/office/officeart/2005/8/layout/chevron2"/>
    <dgm:cxn modelId="{9D6FFF0A-D513-41AF-A5E9-7A0D01D6F612}" type="presParOf" srcId="{2E9ABB4F-8A04-4AE2-B0F1-38D5A0EE7622}" destId="{2F3B7E6C-8559-49B0-8328-94D9D2023DD8}" srcOrd="4" destOrd="0" presId="urn:microsoft.com/office/officeart/2005/8/layout/chevron2"/>
    <dgm:cxn modelId="{85EB372D-8EC4-4ED3-8C49-4437B80E3C49}" type="presParOf" srcId="{2F3B7E6C-8559-49B0-8328-94D9D2023DD8}" destId="{F1ED1278-CF0D-4E86-B53F-2CE0C9222282}" srcOrd="0" destOrd="0" presId="urn:microsoft.com/office/officeart/2005/8/layout/chevron2"/>
    <dgm:cxn modelId="{423CDB87-3AEF-445C-860A-6570CC0A9F99}" type="presParOf" srcId="{2F3B7E6C-8559-49B0-8328-94D9D2023DD8}" destId="{0386CA8C-9C17-4102-9C9D-700CDDB218B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1CE237-1397-403B-A0E3-E637DAEA54B9}">
      <dsp:nvSpPr>
        <dsp:cNvPr id="0" name=""/>
        <dsp:cNvSpPr/>
      </dsp:nvSpPr>
      <dsp:spPr>
        <a:xfrm rot="5400000">
          <a:off x="-73641" y="183620"/>
          <a:ext cx="1224136" cy="85689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baseline="0" dirty="0" smtClean="0"/>
            <a:t>Нарушения речевого развития</a:t>
          </a:r>
          <a:endParaRPr lang="ru-RU" sz="800" kern="1200" dirty="0"/>
        </a:p>
      </dsp:txBody>
      <dsp:txXfrm rot="-5400000">
        <a:off x="109980" y="428448"/>
        <a:ext cx="856895" cy="367241"/>
      </dsp:txXfrm>
    </dsp:sp>
    <dsp:sp modelId="{69D18F1B-2602-436D-AA3E-612648F2C475}">
      <dsp:nvSpPr>
        <dsp:cNvPr id="0" name=""/>
        <dsp:cNvSpPr/>
      </dsp:nvSpPr>
      <dsp:spPr>
        <a:xfrm rot="5400000">
          <a:off x="3454922" y="-2446132"/>
          <a:ext cx="795688" cy="568795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Arial" pitchFamily="34" charset="0"/>
              <a:cs typeface="Arial" pitchFamily="34" charset="0"/>
            </a:rPr>
            <a:t>бедности активного и пассивного словаря</a:t>
          </a:r>
          <a:endParaRPr lang="ru-RU" sz="1600" kern="1200" dirty="0">
            <a:latin typeface="Arial" pitchFamily="34" charset="0"/>
            <a:cs typeface="Arial" pitchFamily="34" charset="0"/>
          </a:endParaRPr>
        </a:p>
      </dsp:txBody>
      <dsp:txXfrm rot="-5400000">
        <a:off x="1008789" y="38843"/>
        <a:ext cx="5649112" cy="7180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A1DED8-9983-469D-9AC8-282FA3B18F95}">
      <dsp:nvSpPr>
        <dsp:cNvPr id="0" name=""/>
        <dsp:cNvSpPr/>
      </dsp:nvSpPr>
      <dsp:spPr>
        <a:xfrm rot="5400000">
          <a:off x="-233227" y="235563"/>
          <a:ext cx="1554852" cy="108839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dirty="0"/>
        </a:p>
      </dsp:txBody>
      <dsp:txXfrm rot="-5400000">
        <a:off x="1" y="546533"/>
        <a:ext cx="1088396" cy="466456"/>
      </dsp:txXfrm>
    </dsp:sp>
    <dsp:sp modelId="{38438B03-4F1C-46B6-B39F-1979F592DC79}">
      <dsp:nvSpPr>
        <dsp:cNvPr id="0" name=""/>
        <dsp:cNvSpPr/>
      </dsp:nvSpPr>
      <dsp:spPr>
        <a:xfrm rot="5400000">
          <a:off x="3266891" y="-2176158"/>
          <a:ext cx="1010654" cy="53676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4E7245-129A-44D6-AB3E-78F5C730C4EA}">
      <dsp:nvSpPr>
        <dsp:cNvPr id="0" name=""/>
        <dsp:cNvSpPr/>
      </dsp:nvSpPr>
      <dsp:spPr>
        <a:xfrm rot="5400000">
          <a:off x="-233227" y="245082"/>
          <a:ext cx="1554852" cy="108839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нарушением сенсомоторной сферы при ДЦП</a:t>
          </a:r>
          <a:endParaRPr lang="ru-RU" sz="1000" kern="1200" dirty="0"/>
        </a:p>
      </dsp:txBody>
      <dsp:txXfrm rot="-5400000">
        <a:off x="1" y="556052"/>
        <a:ext cx="1088396" cy="466456"/>
      </dsp:txXfrm>
    </dsp:sp>
    <dsp:sp modelId="{3E1845D2-3699-4148-9505-3A29325C89BA}">
      <dsp:nvSpPr>
        <dsp:cNvPr id="0" name=""/>
        <dsp:cNvSpPr/>
      </dsp:nvSpPr>
      <dsp:spPr>
        <a:xfrm rot="5400000">
          <a:off x="3266891" y="-2178494"/>
          <a:ext cx="1010654" cy="53676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Arial" pitchFamily="34" charset="0"/>
              <a:cs typeface="Arial" pitchFamily="34" charset="0"/>
            </a:rPr>
            <a:t>изменяются процессы артикуляции, звукопроизношение, управление мимикой лица и жестами, кинестетическое восприятие, контроль за дыханием и передвижением</a:t>
          </a:r>
          <a:endParaRPr lang="ru-RU" sz="1600" kern="1200" dirty="0">
            <a:latin typeface="Arial" pitchFamily="34" charset="0"/>
            <a:cs typeface="Arial" pitchFamily="34" charset="0"/>
          </a:endParaRPr>
        </a:p>
      </dsp:txBody>
      <dsp:txXfrm rot="-5400000">
        <a:off x="1088397" y="49336"/>
        <a:ext cx="5318307" cy="911982"/>
      </dsp:txXfrm>
    </dsp:sp>
    <dsp:sp modelId="{F1ED1278-CF0D-4E86-B53F-2CE0C9222282}">
      <dsp:nvSpPr>
        <dsp:cNvPr id="0" name=""/>
        <dsp:cNvSpPr/>
      </dsp:nvSpPr>
      <dsp:spPr>
        <a:xfrm rot="5400000">
          <a:off x="-233227" y="1646100"/>
          <a:ext cx="1554852" cy="108839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нарушение фонематической системы речи</a:t>
          </a:r>
          <a:endParaRPr lang="ru-RU" sz="1000" kern="1200" dirty="0"/>
        </a:p>
      </dsp:txBody>
      <dsp:txXfrm rot="-5400000">
        <a:off x="1" y="1957070"/>
        <a:ext cx="1088396" cy="466456"/>
      </dsp:txXfrm>
    </dsp:sp>
    <dsp:sp modelId="{0386CA8C-9C17-4102-9C9D-700CDDB218BE}">
      <dsp:nvSpPr>
        <dsp:cNvPr id="0" name=""/>
        <dsp:cNvSpPr/>
      </dsp:nvSpPr>
      <dsp:spPr>
        <a:xfrm rot="5400000">
          <a:off x="3266891" y="-566953"/>
          <a:ext cx="1010654" cy="53676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приводит к неспособности различить на слух слова, близкие по звучанию.</a:t>
          </a:r>
          <a:endParaRPr lang="ru-RU" sz="1600" kern="1200" dirty="0"/>
        </a:p>
      </dsp:txBody>
      <dsp:txXfrm rot="-5400000">
        <a:off x="1088397" y="1660877"/>
        <a:ext cx="5318307" cy="9119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A03F9F0-9D9B-49E7-8A85-4A51F71DCDE3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98553C3-A1B6-4E74-8040-21917A0A06B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03F9F0-9D9B-49E7-8A85-4A51F71DCDE3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553C3-A1B6-4E74-8040-21917A0A06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A03F9F0-9D9B-49E7-8A85-4A51F71DCDE3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98553C3-A1B6-4E74-8040-21917A0A06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03F9F0-9D9B-49E7-8A85-4A51F71DCDE3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553C3-A1B6-4E74-8040-21917A0A06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A03F9F0-9D9B-49E7-8A85-4A51F71DCDE3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98553C3-A1B6-4E74-8040-21917A0A06B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03F9F0-9D9B-49E7-8A85-4A51F71DCDE3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553C3-A1B6-4E74-8040-21917A0A06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03F9F0-9D9B-49E7-8A85-4A51F71DCDE3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553C3-A1B6-4E74-8040-21917A0A06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03F9F0-9D9B-49E7-8A85-4A51F71DCDE3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553C3-A1B6-4E74-8040-21917A0A06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A03F9F0-9D9B-49E7-8A85-4A51F71DCDE3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553C3-A1B6-4E74-8040-21917A0A06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03F9F0-9D9B-49E7-8A85-4A51F71DCDE3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553C3-A1B6-4E74-8040-21917A0A06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03F9F0-9D9B-49E7-8A85-4A51F71DCDE3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8553C3-A1B6-4E74-8040-21917A0A06B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A03F9F0-9D9B-49E7-8A85-4A51F71DCDE3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98553C3-A1B6-4E74-8040-21917A0A06B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7ya.ru/article/detskij-cerebralnyj-paralich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-963488"/>
            <a:ext cx="5105400" cy="2868168"/>
          </a:xfrm>
        </p:spPr>
        <p:txBody>
          <a:bodyPr/>
          <a:lstStyle/>
          <a:p>
            <a:r>
              <a:rPr lang="ru-RU" b="1" dirty="0" smtClean="0"/>
              <a:t>Особенности детей с ДЦП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6525344"/>
            <a:ext cx="5114778" cy="1101248"/>
          </a:xfrm>
        </p:spPr>
        <p:txBody>
          <a:bodyPr/>
          <a:lstStyle/>
          <a:p>
            <a:r>
              <a:rPr lang="ru-RU" dirty="0" err="1" smtClean="0"/>
              <a:t>Юнькова</a:t>
            </a:r>
            <a:r>
              <a:rPr lang="ru-RU" dirty="0" smtClean="0"/>
              <a:t> </a:t>
            </a:r>
            <a:r>
              <a:rPr lang="ru-RU" dirty="0"/>
              <a:t>Е</a:t>
            </a:r>
            <a:r>
              <a:rPr lang="ru-RU" dirty="0" smtClean="0"/>
              <a:t>.С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36912"/>
            <a:ext cx="635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957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Рекомендации по взаимодействию.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/>
              <a:t>Обогащение эмоциональной сферы ребенка положительными эмоциями</a:t>
            </a:r>
            <a:r>
              <a:rPr lang="ru-RU" dirty="0" smtClean="0"/>
              <a:t>.</a:t>
            </a:r>
          </a:p>
          <a:p>
            <a:pPr lvl="0"/>
            <a:endParaRPr lang="ru-RU" dirty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/>
          </a:p>
          <a:p>
            <a:pPr lvl="0"/>
            <a:endParaRPr lang="ru-RU" dirty="0" smtClean="0"/>
          </a:p>
          <a:p>
            <a:pPr marL="0" lvl="0" indent="0">
              <a:buNone/>
            </a:pPr>
            <a:endParaRPr lang="ru-RU" dirty="0"/>
          </a:p>
          <a:p>
            <a:pPr lvl="0"/>
            <a:r>
              <a:rPr lang="ru-RU" dirty="0"/>
              <a:t>Развитие дружеских взаимоотношений через игру, общение детей в повседневной жизни.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476" y="2348880"/>
            <a:ext cx="4015099" cy="2682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820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</a:t>
            </a:r>
            <a:r>
              <a:rPr lang="ru-RU" dirty="0" smtClean="0"/>
              <a:t>едущая </a:t>
            </a:r>
            <a:r>
              <a:rPr lang="ru-RU" dirty="0"/>
              <a:t>роль этом трудоемком и продолжительном процессе все же отводится самым близким и родным для малыша людям. </a:t>
            </a:r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Победить </a:t>
            </a:r>
            <a:r>
              <a:rPr lang="ru-RU" dirty="0"/>
              <a:t>последствия ДЦП можно, и чем раньше начато лечение, тем больше шансов достичь успеха. Нужно помнить, что при должной реабилитации ребенок может забыть об инвалидности, стать самостоятельным человеком и полноценным членом общества.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88640"/>
            <a:ext cx="2468808" cy="219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75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ДЦП?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ДЦП — </a:t>
            </a:r>
            <a:r>
              <a:rPr lang="ru-RU" dirty="0"/>
              <a:t>это заболевание центральной нервной системы, при котором происходит поражение одного (или нескольких) отделов головного </a:t>
            </a:r>
            <a:r>
              <a:rPr lang="ru-RU" dirty="0" smtClean="0"/>
              <a:t>мозга</a:t>
            </a:r>
            <a:r>
              <a:rPr lang="en-US" dirty="0"/>
              <a:t>.</a:t>
            </a:r>
            <a:endParaRPr lang="en-US" dirty="0" smtClean="0"/>
          </a:p>
          <a:p>
            <a:endParaRPr lang="en-US" dirty="0"/>
          </a:p>
          <a:p>
            <a:r>
              <a:rPr lang="ru-RU" dirty="0" smtClean="0"/>
              <a:t>Слово </a:t>
            </a:r>
            <a:r>
              <a:rPr lang="ru-RU" dirty="0"/>
              <a:t>«церебральный» (от латинского слова «</a:t>
            </a:r>
            <a:r>
              <a:rPr lang="ru-RU" dirty="0" err="1"/>
              <a:t>cerebrum</a:t>
            </a:r>
            <a:r>
              <a:rPr lang="ru-RU" dirty="0"/>
              <a:t>» — «мозг») означает «мозговой», а слово «паралич» (от греческого «</a:t>
            </a:r>
            <a:r>
              <a:rPr lang="ru-RU" dirty="0" err="1"/>
              <a:t>paralysis</a:t>
            </a:r>
            <a:r>
              <a:rPr lang="ru-RU" dirty="0"/>
              <a:t>» — «расслабление») определяет недостаточную (низкую) физическую активность.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750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Причины ДЦП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/>
              <a:t>Первая причина</a:t>
            </a:r>
            <a:r>
              <a:rPr lang="ru-RU" sz="2000" dirty="0"/>
              <a:t> – это наследственные </a:t>
            </a:r>
            <a:r>
              <a:rPr lang="ru-RU" sz="2000" dirty="0" smtClean="0"/>
              <a:t>генетические </a:t>
            </a:r>
            <a:r>
              <a:rPr lang="ru-RU" sz="2000" dirty="0"/>
              <a:t>факторы</a:t>
            </a:r>
            <a:r>
              <a:rPr lang="ru-RU" sz="2000" dirty="0" smtClean="0"/>
              <a:t>.</a:t>
            </a:r>
          </a:p>
          <a:p>
            <a:r>
              <a:rPr lang="ru-RU" sz="2000" b="1" dirty="0"/>
              <a:t>Вторая причина</a:t>
            </a:r>
            <a:r>
              <a:rPr lang="ru-RU" sz="2000" dirty="0"/>
              <a:t> – это ишемия (нарушение кровоснабжения) или гипоксия (недостаток кислорода) мозга плода</a:t>
            </a:r>
            <a:r>
              <a:rPr lang="ru-RU" sz="2000" dirty="0" smtClean="0"/>
              <a:t>.</a:t>
            </a:r>
          </a:p>
          <a:p>
            <a:r>
              <a:rPr lang="ru-RU" sz="2000" b="1" dirty="0"/>
              <a:t>Третья причина</a:t>
            </a:r>
            <a:r>
              <a:rPr lang="ru-RU" sz="2000" dirty="0"/>
              <a:t> – это фактор инфекционный, то есть микробный. </a:t>
            </a:r>
            <a:endParaRPr lang="ru-RU" sz="2000" dirty="0" smtClean="0"/>
          </a:p>
          <a:p>
            <a:r>
              <a:rPr lang="ru-RU" sz="2000" b="1" dirty="0"/>
              <a:t>Четвертая причина</a:t>
            </a:r>
            <a:r>
              <a:rPr lang="ru-RU" sz="2000" dirty="0"/>
              <a:t> – это действия токсических (отравляющих) факторов, ядовитых препаратов на организм будущего человека</a:t>
            </a:r>
            <a:r>
              <a:rPr lang="ru-RU" sz="2000" dirty="0" smtClean="0"/>
              <a:t>.</a:t>
            </a:r>
          </a:p>
          <a:p>
            <a:r>
              <a:rPr lang="ru-RU" sz="2000" b="1" dirty="0"/>
              <a:t>Пятая причина</a:t>
            </a:r>
            <a:r>
              <a:rPr lang="ru-RU" sz="2000" dirty="0"/>
              <a:t> – физический фактор</a:t>
            </a:r>
            <a:r>
              <a:rPr lang="ru-RU" sz="2000" dirty="0" smtClean="0"/>
              <a:t>.</a:t>
            </a:r>
          </a:p>
          <a:p>
            <a:r>
              <a:rPr lang="ru-RU" sz="2000" b="1" dirty="0"/>
              <a:t>Шестая причина </a:t>
            </a:r>
            <a:r>
              <a:rPr lang="ru-RU" sz="2000" dirty="0"/>
              <a:t>– это механический фактор </a:t>
            </a:r>
          </a:p>
        </p:txBody>
      </p:sp>
    </p:spTree>
    <p:extLst>
      <p:ext uri="{BB962C8B-B14F-4D97-AF65-F5344CB8AC3E}">
        <p14:creationId xmlns:p14="http://schemas.microsoft.com/office/powerpoint/2010/main" val="273276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Степень выраженности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Форму ДЦП и степень тяжести заболевания устанавливает врач — невропатолог.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При </a:t>
            </a:r>
            <a:r>
              <a:rPr lang="ru-RU" dirty="0"/>
              <a:t>легкой степени ребенок обучаем, способен самостоятельно передвигаться, владеет навыками самообслуживания. </a:t>
            </a:r>
            <a:endParaRPr lang="en-US" dirty="0" smtClean="0"/>
          </a:p>
          <a:p>
            <a:r>
              <a:rPr lang="ru-RU" dirty="0" smtClean="0"/>
              <a:t>Средняя </a:t>
            </a:r>
            <a:r>
              <a:rPr lang="ru-RU" dirty="0"/>
              <a:t>степень требует дополнительной помощи со стороны взрослых. </a:t>
            </a:r>
            <a:endParaRPr lang="en-US" dirty="0" smtClean="0"/>
          </a:p>
          <a:p>
            <a:r>
              <a:rPr lang="ru-RU" dirty="0" smtClean="0"/>
              <a:t>Дети </a:t>
            </a:r>
            <a:r>
              <a:rPr lang="ru-RU" dirty="0"/>
              <a:t>с тяжелым течением ДЦП полностью зависят от окружающих, интеллектуальное развитие колеблется между умеренной и тяжелой степенью умственной отсталости.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88640"/>
            <a:ext cx="1979712" cy="1319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674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u="sng" dirty="0"/>
              <a:t>.Особенности развития личности у детей с ДЦП.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Особенности формирования личности и эмоционально-волевой сферы у детей с диагнозом </a:t>
            </a:r>
            <a:r>
              <a:rPr lang="ru-RU" sz="4400" b="1" dirty="0">
                <a:hlinkClick r:id="rId2" tooltip="Детский церебральный паралич"/>
              </a:rPr>
              <a:t>ДЦП</a:t>
            </a:r>
            <a:r>
              <a:rPr lang="ru-RU" sz="4400" b="1" dirty="0"/>
              <a:t> </a:t>
            </a:r>
            <a:r>
              <a:rPr lang="ru-RU" dirty="0"/>
              <a:t>могут быть обусловлены двумя факторами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endParaRPr lang="ru-RU" dirty="0"/>
          </a:p>
          <a:p>
            <a:pPr lvl="0"/>
            <a:r>
              <a:rPr lang="ru-RU" b="1" dirty="0"/>
              <a:t>биологическими особенностями</a:t>
            </a:r>
            <a:r>
              <a:rPr lang="ru-RU" dirty="0"/>
              <a:t>, связанными с характером заболевания;</a:t>
            </a:r>
          </a:p>
          <a:p>
            <a:pPr lvl="0"/>
            <a:r>
              <a:rPr lang="ru-RU" b="1" dirty="0"/>
              <a:t>социальными условиями</a:t>
            </a:r>
            <a:r>
              <a:rPr lang="ru-RU" dirty="0"/>
              <a:t> - воздействием на ребенка семьи и педагогов.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225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/>
              <a:t>Эмоционально-волевая сфера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</a:t>
            </a:r>
            <a:r>
              <a:rPr lang="ru-RU" dirty="0" smtClean="0"/>
              <a:t>овышенная </a:t>
            </a:r>
            <a:r>
              <a:rPr lang="ru-RU" dirty="0"/>
              <a:t>возбудимость. </a:t>
            </a:r>
            <a:endParaRPr lang="ru-RU" dirty="0" smtClean="0"/>
          </a:p>
          <a:p>
            <a:r>
              <a:rPr lang="ru-RU" dirty="0" smtClean="0"/>
              <a:t>Пассивность.</a:t>
            </a:r>
          </a:p>
          <a:p>
            <a:r>
              <a:rPr lang="ru-RU" dirty="0"/>
              <a:t>Эти дети эмоционально лабильны: то они чрезмерно шумны, веселы, то вдруг становятся вялыми, плаксивыми, раздражительными. </a:t>
            </a:r>
            <a:endParaRPr lang="ru-RU" dirty="0" smtClean="0"/>
          </a:p>
          <a:p>
            <a:r>
              <a:rPr lang="ru-RU" dirty="0"/>
              <a:t>С</a:t>
            </a:r>
            <a:r>
              <a:rPr lang="ru-RU" dirty="0" smtClean="0"/>
              <a:t>войственна </a:t>
            </a:r>
            <a:r>
              <a:rPr lang="ru-RU" dirty="0"/>
              <a:t>вялость, </a:t>
            </a:r>
            <a:r>
              <a:rPr lang="ru-RU" dirty="0" smtClean="0"/>
              <a:t>медлительность.</a:t>
            </a:r>
          </a:p>
          <a:p>
            <a:pPr lvl="0"/>
            <a:r>
              <a:rPr lang="ru-RU" i="1" dirty="0"/>
              <a:t>Повышенная впечатлительность.</a:t>
            </a:r>
            <a:endParaRPr lang="ru-RU" dirty="0"/>
          </a:p>
          <a:p>
            <a:pPr lvl="0"/>
            <a:r>
              <a:rPr lang="ru-RU" i="1" dirty="0"/>
              <a:t>Повышенная утомляемость</a:t>
            </a:r>
            <a:r>
              <a:rPr lang="ru-RU" dirty="0"/>
              <a:t> . </a:t>
            </a:r>
            <a:endParaRPr lang="ru-RU" dirty="0" smtClean="0"/>
          </a:p>
          <a:p>
            <a:pPr lvl="0"/>
            <a:r>
              <a:rPr lang="ru-RU" i="1" dirty="0" smtClean="0"/>
              <a:t>Волевая </a:t>
            </a:r>
            <a:r>
              <a:rPr lang="ru-RU" i="1" dirty="0"/>
              <a:t>активность 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90664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92696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u="sng" dirty="0"/>
              <a:t>Познавательные способности</a:t>
            </a:r>
            <a:r>
              <a:rPr lang="ru-RU" u="sng" dirty="0" smtClean="0"/>
              <a:t>.</a:t>
            </a:r>
            <a:r>
              <a:rPr lang="en-US" u="sng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dirty="0" smtClean="0"/>
              <a:t>истощаемость </a:t>
            </a:r>
            <a:r>
              <a:rPr lang="ru-RU" dirty="0"/>
              <a:t>всех психических процессов, что также связано с органическим поражением центральной нервной системы</a:t>
            </a:r>
            <a:r>
              <a:rPr lang="ru-RU" dirty="0" smtClean="0"/>
              <a:t>;</a:t>
            </a:r>
          </a:p>
          <a:p>
            <a:r>
              <a:rPr lang="ru-RU" dirty="0"/>
              <a:t>сниженный запас знаний и представлений об окружающем мире. Дети с церебральным параличом не знают многих явлений окружающего предметного мира и социальной сферы, а чаще всего имеют представления лишь о том, что было в их </a:t>
            </a:r>
            <a:r>
              <a:rPr lang="ru-RU" dirty="0" smtClean="0"/>
              <a:t>практике.</a:t>
            </a:r>
          </a:p>
          <a:p>
            <a:r>
              <a:rPr lang="ru-RU" dirty="0" smtClean="0"/>
              <a:t> У них </a:t>
            </a:r>
            <a:r>
              <a:rPr lang="ru-RU" dirty="0"/>
              <a:t>достаточное, но несколько замедленное усвоение нового материала</a:t>
            </a:r>
            <a:r>
              <a:rPr lang="ru-RU"/>
              <a:t>. </a:t>
            </a:r>
            <a:endParaRPr lang="ru-RU" dirty="0"/>
          </a:p>
          <a:p>
            <a:pPr marL="0" lv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408" y="5085775"/>
            <a:ext cx="1969592" cy="174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76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Интеллект: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i="1" dirty="0"/>
              <a:t>Пограничная интеллектуальная недостаточность у детей при ДЦП</a:t>
            </a:r>
            <a:r>
              <a:rPr lang="ru-RU" dirty="0"/>
              <a:t> составляет 40 — 45%; до 30 % детей могут иметь степень выраженности интеллектуального дефекта, соответствующую умственной отсталости; у 25 —30 % интеллект сохранен.</a:t>
            </a:r>
          </a:p>
          <a:p>
            <a:pPr lvl="0"/>
            <a:r>
              <a:rPr lang="ru-RU" dirty="0"/>
              <a:t>-</a:t>
            </a:r>
            <a:r>
              <a:rPr lang="ru-RU" b="1" i="1" dirty="0"/>
              <a:t>При ДЦП интеллект может быть как сохранен, так и нет.</a:t>
            </a:r>
            <a:endParaRPr lang="ru-RU" dirty="0"/>
          </a:p>
          <a:p>
            <a:pPr lvl="0"/>
            <a:r>
              <a:rPr lang="ru-RU" b="1" dirty="0"/>
              <a:t>-</a:t>
            </a:r>
            <a:r>
              <a:rPr lang="ru-RU" b="1" i="1" dirty="0"/>
              <a:t>Детям с церебральным параличом свойственны замедленность мышления,</a:t>
            </a:r>
            <a:r>
              <a:rPr lang="ru-RU" dirty="0"/>
              <a:t> некоторая его инертность; в отдельных случаях могут наблюдаться нарушения его последовательности и целенаправленности.</a:t>
            </a:r>
          </a:p>
          <a:p>
            <a:pPr lvl="0"/>
            <a:r>
              <a:rPr lang="ru-RU" b="1" i="1" dirty="0"/>
              <a:t>Детям с церебральным параличом свойственны недостаточная работоспособность, неспособность к длительному интеллектуальному напряжению.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047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5626968" cy="444664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Проблемы в общении.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0246490"/>
              </p:ext>
            </p:extLst>
          </p:nvPr>
        </p:nvGraphicFramePr>
        <p:xfrm>
          <a:off x="323528" y="980728"/>
          <a:ext cx="6696744" cy="122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648575884"/>
              </p:ext>
            </p:extLst>
          </p:nvPr>
        </p:nvGraphicFramePr>
        <p:xfrm>
          <a:off x="323528" y="2348880"/>
          <a:ext cx="6456040" cy="4280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43871" y="5196007"/>
            <a:ext cx="705678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/>
              <a:t>-</a:t>
            </a:r>
            <a:r>
              <a:rPr lang="ru-RU" sz="1400" b="1" dirty="0"/>
              <a:t>обнаруживается стойкие нарушения всех звеньев коммуникативного акта, проявляющие себя в снижении коммуникативно-познавательной потребности в общении, не совершенствование фонетических, лексических и грамматических средств языка, необходимых для реализации готового речевого продукта. </a:t>
            </a:r>
            <a:endParaRPr lang="ru-RU" sz="1400" dirty="0"/>
          </a:p>
          <a:p>
            <a:pPr lvl="0"/>
            <a:r>
              <a:rPr lang="ru-RU" sz="1400" b="1" dirty="0"/>
              <a:t>-у большинства детей недостаточно сформирована речевая коммуникация и связанная речь.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95877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94</TotalTime>
  <Words>376</Words>
  <Application>Microsoft Office PowerPoint</Application>
  <PresentationFormat>Экран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Особенности детей с ДЦП</vt:lpstr>
      <vt:lpstr>Что такое ДЦП?</vt:lpstr>
      <vt:lpstr>Причины ДЦП</vt:lpstr>
      <vt:lpstr>Степень выраженности</vt:lpstr>
      <vt:lpstr>.Особенности развития личности у детей с ДЦП. </vt:lpstr>
      <vt:lpstr>Эмоционально-волевая сфера </vt:lpstr>
      <vt:lpstr>Познавательные способности.  </vt:lpstr>
      <vt:lpstr>Интеллект:</vt:lpstr>
      <vt:lpstr>Проблемы в общении.</vt:lpstr>
      <vt:lpstr>Рекомендации по взаимодействию.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детей с ДЦП</dc:title>
  <dc:creator>Екатерина</dc:creator>
  <cp:lastModifiedBy>Екатерина</cp:lastModifiedBy>
  <cp:revision>11</cp:revision>
  <dcterms:created xsi:type="dcterms:W3CDTF">2016-11-18T18:38:34Z</dcterms:created>
  <dcterms:modified xsi:type="dcterms:W3CDTF">2016-11-20T14:56:17Z</dcterms:modified>
</cp:coreProperties>
</file>