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7" r:id="rId2"/>
    <p:sldId id="256" r:id="rId3"/>
    <p:sldId id="263" r:id="rId4"/>
    <p:sldId id="259" r:id="rId5"/>
    <p:sldId id="260" r:id="rId6"/>
    <p:sldId id="261" r:id="rId7"/>
    <p:sldId id="265" r:id="rId8"/>
    <p:sldId id="262" r:id="rId9"/>
    <p:sldId id="267" r:id="rId10"/>
    <p:sldId id="277" r:id="rId11"/>
    <p:sldId id="271" r:id="rId12"/>
    <p:sldId id="272" r:id="rId13"/>
    <p:sldId id="270" r:id="rId14"/>
    <p:sldId id="276" r:id="rId15"/>
    <p:sldId id="275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FF00"/>
    <a:srgbClr val="FF3399"/>
    <a:srgbClr val="FF99FF"/>
    <a:srgbClr val="990033"/>
    <a:srgbClr val="FF0066"/>
    <a:srgbClr val="FFCCFF"/>
    <a:srgbClr val="3333FF"/>
    <a:srgbClr val="FFCC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31F037-E076-4F77-9162-773FCD5BB75D}" type="doc">
      <dgm:prSet loTypeId="urn:microsoft.com/office/officeart/2005/8/layout/radial5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9BC28D3-DF73-4B36-9E0C-9ECA23B1D9C8}">
      <dgm:prSet phldrT="[Текст]" custT="1"/>
      <dgm:spPr>
        <a:solidFill>
          <a:schemeClr val="accent5">
            <a:lumMod val="60000"/>
            <a:lumOff val="40000"/>
          </a:schemeClr>
        </a:solidFill>
        <a:ln>
          <a:solidFill>
            <a:srgbClr val="FF3399"/>
          </a:solidFill>
        </a:ln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>
          <a:sp3d/>
        </a:bodyPr>
        <a:lstStyle/>
        <a:p>
          <a:pPr algn="ctr"/>
          <a:r>
            <a:rPr lang="ru-RU" sz="2000" b="1" i="0" dirty="0" smtClean="0">
              <a:ln>
                <a:solidFill>
                  <a:srgbClr val="FF99FF"/>
                </a:solidFill>
              </a:ln>
              <a:solidFill>
                <a:srgbClr val="C00000"/>
              </a:solidFill>
              <a:effectLst/>
            </a:rPr>
            <a:t>КРАСОТА</a:t>
          </a:r>
        </a:p>
        <a:p>
          <a:pPr algn="ctr"/>
          <a:r>
            <a:rPr lang="ru-RU" sz="1600" b="1" i="1" dirty="0" smtClean="0">
              <a:ln>
                <a:noFill/>
              </a:ln>
              <a:solidFill>
                <a:schemeClr val="tx1"/>
              </a:solidFill>
              <a:effectLst/>
            </a:rPr>
            <a:t>Эталон звучания хора</a:t>
          </a:r>
          <a:endParaRPr lang="ru-RU" sz="1600" b="1" i="1" dirty="0">
            <a:ln>
              <a:noFill/>
            </a:ln>
            <a:solidFill>
              <a:schemeClr val="tx1"/>
            </a:solidFill>
            <a:effectLst/>
          </a:endParaRPr>
        </a:p>
      </dgm:t>
    </dgm:pt>
    <dgm:pt modelId="{6A7B4B91-8E40-4D76-B011-81DADE2F09BA}" type="parTrans" cxnId="{6C2DC7FE-87C4-4436-8D11-BFFFE1B1C417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4122E1F9-9C59-4463-AC62-3F64B836A579}" type="sibTrans" cxnId="{6C2DC7FE-87C4-4436-8D11-BFFFE1B1C417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CF8B204B-84F0-4DB0-906D-3ABB1A0DA2D6}">
      <dgm:prSet phldrT="[Текст]" custT="1"/>
      <dgm:spPr>
        <a:solidFill>
          <a:srgbClr val="FF3300"/>
        </a:solidFill>
      </dgm:spPr>
      <dgm:t>
        <a:bodyPr>
          <a:sp3d/>
        </a:bodyPr>
        <a:lstStyle/>
        <a:p>
          <a:pPr algn="ctr"/>
          <a:r>
            <a:rPr lang="ru-RU" sz="1800" b="1" dirty="0" smtClean="0"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ВЫРАЗИТЕЛЬ</a:t>
          </a:r>
        </a:p>
        <a:p>
          <a:pPr algn="ctr"/>
          <a:r>
            <a:rPr lang="ru-RU" sz="1800" b="1" dirty="0" smtClean="0"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НОСТЬ</a:t>
          </a:r>
        </a:p>
        <a:p>
          <a:pPr algn="l"/>
          <a:r>
            <a:rPr lang="ru-RU" sz="1400" b="1" i="1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Владение штрихами, динамикой, тембром.</a:t>
          </a:r>
          <a:endParaRPr lang="ru-RU" sz="1400" b="1" i="1" dirty="0">
            <a:ln>
              <a:noFill/>
            </a:ln>
            <a:solidFill>
              <a:schemeClr val="tx1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C2030395-83C3-4ECE-9458-82543C1A64D4}" type="parTrans" cxnId="{1CB34A74-514B-4CDB-87D1-F77D44121D47}">
      <dgm:prSet/>
      <dgm:spPr>
        <a:solidFill>
          <a:srgbClr val="FF3300"/>
        </a:solidFill>
      </dgm:spPr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E9FB3019-ED09-40BC-92BD-596AA458D29E}" type="sibTrans" cxnId="{1CB34A74-514B-4CDB-87D1-F77D44121D47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2DD3D86B-ACB4-4583-A1AD-D75183291BB5}">
      <dgm:prSet phldrT="[Текст]" custT="1"/>
      <dgm:spPr>
        <a:solidFill>
          <a:srgbClr val="00FF00"/>
        </a:solidFill>
      </dgm:spPr>
      <dgm:t>
        <a:bodyPr>
          <a:sp3d/>
        </a:bodyPr>
        <a:lstStyle/>
        <a:p>
          <a:pPr algn="ctr"/>
          <a:r>
            <a:rPr lang="ru-RU" sz="1600" b="1" i="0" dirty="0" smtClean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002060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СТРОЙНОСТЬ</a:t>
          </a:r>
        </a:p>
        <a:p>
          <a:pPr algn="l"/>
          <a:r>
            <a:rPr lang="ru-RU" sz="1400" b="1" i="1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Совершенствование унисона и ансамбля</a:t>
          </a:r>
          <a:endParaRPr lang="ru-RU" sz="1400" b="1" i="1" dirty="0">
            <a:ln>
              <a:noFill/>
            </a:ln>
            <a:solidFill>
              <a:schemeClr val="tx1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63A0DE21-4E92-4B3B-AD41-78C39CCDBE8F}" type="parTrans" cxnId="{9E5E06E2-8830-49FB-9BBB-390093AC882F}">
      <dgm:prSet/>
      <dgm:spPr>
        <a:solidFill>
          <a:srgbClr val="00FF00"/>
        </a:solidFill>
      </dgm:spPr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20AEC1A9-5BAB-4364-A3F9-DA813DBED436}" type="sibTrans" cxnId="{9E5E06E2-8830-49FB-9BBB-390093AC882F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8F731280-C21A-4085-9409-BDDF4F56B3B7}">
      <dgm:prSet phldrT="[Текст]" phldr="1" custRadScaleRad="100297" custRadScaleInc="76479"/>
      <dgm:spPr/>
      <dgm:t>
        <a:bodyPr/>
        <a:lstStyle/>
        <a:p>
          <a:endParaRPr lang="ru-RU" b="1" dirty="0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4B685935-F759-48A1-AF19-336CB922336D}" type="parTrans" cxnId="{ACB74239-E6A5-4AB5-A355-9BE72A33CBD6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F9F72691-44D5-466D-8A3C-30C350686C10}" type="sibTrans" cxnId="{ACB74239-E6A5-4AB5-A355-9BE72A33CBD6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DEA6F9EB-E262-4757-A6CC-0AF5DF8831EF}">
      <dgm:prSet phldrT="[Текст]" custT="1"/>
      <dgm:spPr>
        <a:solidFill>
          <a:srgbClr val="FF99FF"/>
        </a:solidFill>
      </dgm:spPr>
      <dgm:t>
        <a:bodyPr/>
        <a:lstStyle/>
        <a:p>
          <a:r>
            <a:rPr lang="ru-RU" sz="2000" b="1" dirty="0" smtClean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3333CC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КУЛЬТУРА ПЕНИЯ</a:t>
          </a:r>
          <a:endParaRPr lang="ru-RU" sz="2000" b="1" dirty="0">
            <a:ln>
              <a:solidFill>
                <a:schemeClr val="accent1">
                  <a:lumMod val="20000"/>
                  <a:lumOff val="80000"/>
                </a:schemeClr>
              </a:solidFill>
            </a:ln>
            <a:solidFill>
              <a:srgbClr val="3333CC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98BC7017-9F08-4966-AB75-3B50DFB73019}" type="parTrans" cxnId="{CD1B91C9-188B-46F8-AA29-D049690DE48C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88795FB8-CD7A-4AE7-920E-C652E349218A}" type="sibTrans" cxnId="{CD1B91C9-188B-46F8-AA29-D049690DE48C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A6168D37-3E77-48AE-94E6-A24EED731815}">
      <dgm:prSet phldrT="[Текст]" custT="1"/>
      <dgm:spPr/>
      <dgm:t>
        <a:bodyPr/>
        <a:lstStyle/>
        <a:p>
          <a:pPr algn="ctr"/>
          <a:r>
            <a:rPr lang="ru-RU" sz="1800" b="1" dirty="0" smtClean="0">
              <a:ln>
                <a:solidFill>
                  <a:srgbClr val="FF99FF"/>
                </a:solidFill>
              </a:ln>
              <a:solidFill>
                <a:srgbClr val="C00000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СВОБОДА</a:t>
          </a:r>
        </a:p>
        <a:p>
          <a:pPr algn="l"/>
          <a:r>
            <a:rPr lang="ru-RU" sz="1400" b="1" i="1" dirty="0" smtClean="0">
              <a:solidFill>
                <a:schemeClr val="tx1"/>
              </a:solidFill>
            </a:rPr>
            <a:t>Внутренняя и внешняя свобода поющих</a:t>
          </a:r>
          <a:endParaRPr lang="ru-RU" sz="1400" b="1" i="1" dirty="0">
            <a:solidFill>
              <a:schemeClr val="tx1"/>
            </a:solidFill>
          </a:endParaRPr>
        </a:p>
      </dgm:t>
    </dgm:pt>
    <dgm:pt modelId="{1FF99F20-FF9A-49C8-937D-3FEDF6E5B56D}" type="parTrans" cxnId="{8AC5979C-686E-451C-BD14-C3A9D7698B94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577D6299-531E-4695-9CBF-6BCA1602C494}" type="sibTrans" cxnId="{8AC5979C-686E-451C-BD14-C3A9D7698B94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1B123A45-8230-4E83-89D3-471C3D014860}">
      <dgm:prSet phldrT="[Текст]" custT="1"/>
      <dgm:spPr>
        <a:solidFill>
          <a:srgbClr val="FFC000"/>
        </a:solidFill>
      </dgm:spPr>
      <dgm:t>
        <a:bodyPr>
          <a:sp3d/>
        </a:bodyPr>
        <a:lstStyle/>
        <a:p>
          <a:pPr algn="ctr"/>
          <a:r>
            <a:rPr lang="ru-RU" sz="1600" b="1" dirty="0" smtClean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rgbClr val="002060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ПЕВУЧЕСТЬ</a:t>
          </a:r>
        </a:p>
        <a:p>
          <a:pPr algn="l"/>
          <a:r>
            <a:rPr lang="ru-RU" sz="1400" b="1" i="1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Внутренняя и внешняя раскрепощенность поющих</a:t>
          </a:r>
          <a:endParaRPr lang="ru-RU" sz="1400" b="1" i="1" dirty="0">
            <a:ln>
              <a:noFill/>
            </a:ln>
            <a:solidFill>
              <a:schemeClr val="tx1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D6865232-1779-4054-A843-DA9706154B56}" type="sibTrans" cxnId="{6FE34059-95BC-47A9-93B5-EC830344D1DD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0825D46C-F122-4590-AC46-E5D890B3AAA1}" type="parTrans" cxnId="{6FE34059-95BC-47A9-93B5-EC830344D1DD}">
      <dgm:prSet/>
      <dgm:spPr>
        <a:solidFill>
          <a:srgbClr val="FFC000"/>
        </a:solidFill>
      </dgm:spPr>
      <dgm:t>
        <a:bodyPr/>
        <a:lstStyle/>
        <a:p>
          <a:endParaRPr lang="ru-RU" b="1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gm:t>
    </dgm:pt>
    <dgm:pt modelId="{CF264DCC-357F-4F09-8EBA-29EEDCC878BE}" type="pres">
      <dgm:prSet presAssocID="{7531F037-E076-4F77-9162-773FCD5BB75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7DE7FD-27D6-4EE8-A3AE-84EDDE02C772}" type="pres">
      <dgm:prSet presAssocID="{B9BC28D3-DF73-4B36-9E0C-9ECA23B1D9C8}" presName="centerShape" presStyleLbl="node0" presStyleIdx="0" presStyleCnt="1" custScaleX="155245" custScaleY="144007" custLinFactNeighborX="-6221" custLinFactNeighborY="-39029"/>
      <dgm:spPr/>
      <dgm:t>
        <a:bodyPr/>
        <a:lstStyle/>
        <a:p>
          <a:endParaRPr lang="ru-RU"/>
        </a:p>
      </dgm:t>
    </dgm:pt>
    <dgm:pt modelId="{B4BB2C5A-1E4B-4817-8553-09C2257BACE5}" type="pres">
      <dgm:prSet presAssocID="{0825D46C-F122-4590-AC46-E5D890B3AAA1}" presName="parTrans" presStyleLbl="sibTrans2D1" presStyleIdx="0" presStyleCnt="5" custLinFactNeighborX="23025" custLinFactNeighborY="-17774"/>
      <dgm:spPr/>
      <dgm:t>
        <a:bodyPr/>
        <a:lstStyle/>
        <a:p>
          <a:endParaRPr lang="ru-RU"/>
        </a:p>
      </dgm:t>
    </dgm:pt>
    <dgm:pt modelId="{FFA34F82-3E44-4372-9982-023D8697A6CB}" type="pres">
      <dgm:prSet presAssocID="{0825D46C-F122-4590-AC46-E5D890B3AAA1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CF0203B1-6281-4369-AD29-B70D981B2862}" type="pres">
      <dgm:prSet presAssocID="{1B123A45-8230-4E83-89D3-471C3D014860}" presName="node" presStyleLbl="node1" presStyleIdx="0" presStyleCnt="5" custScaleX="261769" custScaleY="116212" custRadScaleRad="201094" custRadScaleInc="178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A966E9-A0D2-4C09-A455-C7FA7934E4C0}" type="pres">
      <dgm:prSet presAssocID="{C2030395-83C3-4ECE-9458-82543C1A64D4}" presName="parTrans" presStyleLbl="sibTrans2D1" presStyleIdx="1" presStyleCnt="5" custLinFactNeighborX="-6630" custLinFactNeighborY="-10159"/>
      <dgm:spPr/>
      <dgm:t>
        <a:bodyPr/>
        <a:lstStyle/>
        <a:p>
          <a:endParaRPr lang="ru-RU"/>
        </a:p>
      </dgm:t>
    </dgm:pt>
    <dgm:pt modelId="{41144FD7-9436-4EA1-AD2E-157DEA7D34A3}" type="pres">
      <dgm:prSet presAssocID="{C2030395-83C3-4ECE-9458-82543C1A64D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58EC3889-31D9-4889-ADA0-E15FA229FE69}" type="pres">
      <dgm:prSet presAssocID="{CF8B204B-84F0-4DB0-906D-3ABB1A0DA2D6}" presName="node" presStyleLbl="node1" presStyleIdx="1" presStyleCnt="5" custScaleX="251355" custScaleY="128660" custRadScaleRad="170247" custRadScaleInc="72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CAE556-B3CD-48F2-A257-D5B78261C716}" type="pres">
      <dgm:prSet presAssocID="{98BC7017-9F08-4966-AB75-3B50DFB73019}" presName="parTrans" presStyleLbl="sibTrans2D1" presStyleIdx="2" presStyleCnt="5" custFlipVert="1" custFlipHor="1" custScaleX="10632" custScaleY="44092" custLinFactNeighborX="-1" custLinFactNeighborY="19742"/>
      <dgm:spPr/>
      <dgm:t>
        <a:bodyPr/>
        <a:lstStyle/>
        <a:p>
          <a:endParaRPr lang="ru-RU"/>
        </a:p>
      </dgm:t>
    </dgm:pt>
    <dgm:pt modelId="{1996FDFA-E0D4-43E0-B0F9-B83A4F81C1CA}" type="pres">
      <dgm:prSet presAssocID="{98BC7017-9F08-4966-AB75-3B50DFB73019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25F69490-5925-4AE6-BD35-77298E72A8A0}" type="pres">
      <dgm:prSet presAssocID="{DEA6F9EB-E262-4757-A6CC-0AF5DF8831EF}" presName="node" presStyleLbl="node1" presStyleIdx="2" presStyleCnt="5" custScaleX="144652" custScaleY="129202" custRadScaleRad="75831" custRadScaleInc="120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4923F-AE61-4994-A597-D22A21670C41}" type="pres">
      <dgm:prSet presAssocID="{1FF99F20-FF9A-49C8-937D-3FEDF6E5B56D}" presName="parTrans" presStyleLbl="sibTrans2D1" presStyleIdx="3" presStyleCnt="5" custLinFactNeighborX="7200" custLinFactNeighborY="-8127"/>
      <dgm:spPr/>
      <dgm:t>
        <a:bodyPr/>
        <a:lstStyle/>
        <a:p>
          <a:endParaRPr lang="ru-RU"/>
        </a:p>
      </dgm:t>
    </dgm:pt>
    <dgm:pt modelId="{9AA5FE0C-DEB5-46AE-9F8F-17022FFA4EF4}" type="pres">
      <dgm:prSet presAssocID="{1FF99F20-FF9A-49C8-937D-3FEDF6E5B56D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B63EDF92-123F-4738-8D1E-2E36C5AE2F31}" type="pres">
      <dgm:prSet presAssocID="{A6168D37-3E77-48AE-94E6-A24EED731815}" presName="node" presStyleLbl="node1" presStyleIdx="3" presStyleCnt="5" custScaleX="244231" custScaleY="124543" custRadScaleRad="179403" custRadScaleInc="133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F20EA5-EEDF-4E15-AB7C-9C45F3982A28}" type="pres">
      <dgm:prSet presAssocID="{63A0DE21-4E92-4B3B-AD41-78C39CCDBE8F}" presName="parTrans" presStyleLbl="sibTrans2D1" presStyleIdx="4" presStyleCnt="5" custLinFactNeighborX="-25688" custLinFactNeighborY="-24382"/>
      <dgm:spPr/>
      <dgm:t>
        <a:bodyPr/>
        <a:lstStyle/>
        <a:p>
          <a:endParaRPr lang="ru-RU"/>
        </a:p>
      </dgm:t>
    </dgm:pt>
    <dgm:pt modelId="{9B8B16B4-D9A2-4561-8985-B1D76AD9898C}" type="pres">
      <dgm:prSet presAssocID="{63A0DE21-4E92-4B3B-AD41-78C39CCDBE8F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BC0084FE-6C56-4A47-81BC-49DB7546E8E1}" type="pres">
      <dgm:prSet presAssocID="{2DD3D86B-ACB4-4583-A1AD-D75183291BB5}" presName="node" presStyleLbl="node1" presStyleIdx="4" presStyleCnt="5" custScaleX="258618" custScaleY="116312" custRadScaleRad="224808" custRadScaleInc="13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D89914-CBB6-4F4A-A56B-E4686F50AEA7}" type="presOf" srcId="{0825D46C-F122-4590-AC46-E5D890B3AAA1}" destId="{B4BB2C5A-1E4B-4817-8553-09C2257BACE5}" srcOrd="0" destOrd="0" presId="urn:microsoft.com/office/officeart/2005/8/layout/radial5"/>
    <dgm:cxn modelId="{D6146114-C27D-4D06-A4DE-D7C6E6DE79C3}" type="presOf" srcId="{DEA6F9EB-E262-4757-A6CC-0AF5DF8831EF}" destId="{25F69490-5925-4AE6-BD35-77298E72A8A0}" srcOrd="0" destOrd="0" presId="urn:microsoft.com/office/officeart/2005/8/layout/radial5"/>
    <dgm:cxn modelId="{010FEE26-E984-4331-95B8-E3DBD4A342A6}" type="presOf" srcId="{1FF99F20-FF9A-49C8-937D-3FEDF6E5B56D}" destId="{7CF4923F-AE61-4994-A597-D22A21670C41}" srcOrd="0" destOrd="0" presId="urn:microsoft.com/office/officeart/2005/8/layout/radial5"/>
    <dgm:cxn modelId="{860ABC22-A916-442D-8353-20E4541DDF87}" type="presOf" srcId="{7531F037-E076-4F77-9162-773FCD5BB75D}" destId="{CF264DCC-357F-4F09-8EBA-29EEDCC878BE}" srcOrd="0" destOrd="0" presId="urn:microsoft.com/office/officeart/2005/8/layout/radial5"/>
    <dgm:cxn modelId="{88BA10F9-7F4C-4188-989C-BAE72D0801EF}" type="presOf" srcId="{1B123A45-8230-4E83-89D3-471C3D014860}" destId="{CF0203B1-6281-4369-AD29-B70D981B2862}" srcOrd="0" destOrd="0" presId="urn:microsoft.com/office/officeart/2005/8/layout/radial5"/>
    <dgm:cxn modelId="{C38147F4-A7A5-49B7-AFBA-D4D5887A536D}" type="presOf" srcId="{C2030395-83C3-4ECE-9458-82543C1A64D4}" destId="{41144FD7-9436-4EA1-AD2E-157DEA7D34A3}" srcOrd="1" destOrd="0" presId="urn:microsoft.com/office/officeart/2005/8/layout/radial5"/>
    <dgm:cxn modelId="{8AC5979C-686E-451C-BD14-C3A9D7698B94}" srcId="{B9BC28D3-DF73-4B36-9E0C-9ECA23B1D9C8}" destId="{A6168D37-3E77-48AE-94E6-A24EED731815}" srcOrd="3" destOrd="0" parTransId="{1FF99F20-FF9A-49C8-937D-3FEDF6E5B56D}" sibTransId="{577D6299-531E-4695-9CBF-6BCA1602C494}"/>
    <dgm:cxn modelId="{8BAD5D65-6412-4FC4-892C-0194DBBB9E8F}" type="presOf" srcId="{63A0DE21-4E92-4B3B-AD41-78C39CCDBE8F}" destId="{9B8B16B4-D9A2-4561-8985-B1D76AD9898C}" srcOrd="1" destOrd="0" presId="urn:microsoft.com/office/officeart/2005/8/layout/radial5"/>
    <dgm:cxn modelId="{ACB74239-E6A5-4AB5-A355-9BE72A33CBD6}" srcId="{7531F037-E076-4F77-9162-773FCD5BB75D}" destId="{8F731280-C21A-4085-9409-BDDF4F56B3B7}" srcOrd="1" destOrd="0" parTransId="{4B685935-F759-48A1-AF19-336CB922336D}" sibTransId="{F9F72691-44D5-466D-8A3C-30C350686C10}"/>
    <dgm:cxn modelId="{83483D79-10A4-495C-82B4-3943302F5425}" type="presOf" srcId="{98BC7017-9F08-4966-AB75-3B50DFB73019}" destId="{1996FDFA-E0D4-43E0-B0F9-B83A4F81C1CA}" srcOrd="1" destOrd="0" presId="urn:microsoft.com/office/officeart/2005/8/layout/radial5"/>
    <dgm:cxn modelId="{44AAB81E-8074-4944-82D7-7C22DFC1E15C}" type="presOf" srcId="{C2030395-83C3-4ECE-9458-82543C1A64D4}" destId="{B5A966E9-A0D2-4C09-A455-C7FA7934E4C0}" srcOrd="0" destOrd="0" presId="urn:microsoft.com/office/officeart/2005/8/layout/radial5"/>
    <dgm:cxn modelId="{CD1B91C9-188B-46F8-AA29-D049690DE48C}" srcId="{B9BC28D3-DF73-4B36-9E0C-9ECA23B1D9C8}" destId="{DEA6F9EB-E262-4757-A6CC-0AF5DF8831EF}" srcOrd="2" destOrd="0" parTransId="{98BC7017-9F08-4966-AB75-3B50DFB73019}" sibTransId="{88795FB8-CD7A-4AE7-920E-C652E349218A}"/>
    <dgm:cxn modelId="{9E5E06E2-8830-49FB-9BBB-390093AC882F}" srcId="{B9BC28D3-DF73-4B36-9E0C-9ECA23B1D9C8}" destId="{2DD3D86B-ACB4-4583-A1AD-D75183291BB5}" srcOrd="4" destOrd="0" parTransId="{63A0DE21-4E92-4B3B-AD41-78C39CCDBE8F}" sibTransId="{20AEC1A9-5BAB-4364-A3F9-DA813DBED436}"/>
    <dgm:cxn modelId="{6F11C0C1-ECB0-401E-948F-E59AF6E9F437}" type="presOf" srcId="{1FF99F20-FF9A-49C8-937D-3FEDF6E5B56D}" destId="{9AA5FE0C-DEB5-46AE-9F8F-17022FFA4EF4}" srcOrd="1" destOrd="0" presId="urn:microsoft.com/office/officeart/2005/8/layout/radial5"/>
    <dgm:cxn modelId="{6FE34059-95BC-47A9-93B5-EC830344D1DD}" srcId="{B9BC28D3-DF73-4B36-9E0C-9ECA23B1D9C8}" destId="{1B123A45-8230-4E83-89D3-471C3D014860}" srcOrd="0" destOrd="0" parTransId="{0825D46C-F122-4590-AC46-E5D890B3AAA1}" sibTransId="{D6865232-1779-4054-A843-DA9706154B56}"/>
    <dgm:cxn modelId="{1CB34A74-514B-4CDB-87D1-F77D44121D47}" srcId="{B9BC28D3-DF73-4B36-9E0C-9ECA23B1D9C8}" destId="{CF8B204B-84F0-4DB0-906D-3ABB1A0DA2D6}" srcOrd="1" destOrd="0" parTransId="{C2030395-83C3-4ECE-9458-82543C1A64D4}" sibTransId="{E9FB3019-ED09-40BC-92BD-596AA458D29E}"/>
    <dgm:cxn modelId="{685BF580-E813-4A29-BF85-7B310AC49F68}" type="presOf" srcId="{98BC7017-9F08-4966-AB75-3B50DFB73019}" destId="{61CAE556-B3CD-48F2-A257-D5B78261C716}" srcOrd="0" destOrd="0" presId="urn:microsoft.com/office/officeart/2005/8/layout/radial5"/>
    <dgm:cxn modelId="{D176F1FC-AE76-418B-AFF6-E77497ABAD12}" type="presOf" srcId="{63A0DE21-4E92-4B3B-AD41-78C39CCDBE8F}" destId="{03F20EA5-EEDF-4E15-AB7C-9C45F3982A28}" srcOrd="0" destOrd="0" presId="urn:microsoft.com/office/officeart/2005/8/layout/radial5"/>
    <dgm:cxn modelId="{70906B5D-DB81-4953-9756-15793C6CC9E7}" type="presOf" srcId="{CF8B204B-84F0-4DB0-906D-3ABB1A0DA2D6}" destId="{58EC3889-31D9-4889-ADA0-E15FA229FE69}" srcOrd="0" destOrd="0" presId="urn:microsoft.com/office/officeart/2005/8/layout/radial5"/>
    <dgm:cxn modelId="{6C2DC7FE-87C4-4436-8D11-BFFFE1B1C417}" srcId="{7531F037-E076-4F77-9162-773FCD5BB75D}" destId="{B9BC28D3-DF73-4B36-9E0C-9ECA23B1D9C8}" srcOrd="0" destOrd="0" parTransId="{6A7B4B91-8E40-4D76-B011-81DADE2F09BA}" sibTransId="{4122E1F9-9C59-4463-AC62-3F64B836A579}"/>
    <dgm:cxn modelId="{F6002434-776C-494C-A721-DEDC1975F7BD}" type="presOf" srcId="{A6168D37-3E77-48AE-94E6-A24EED731815}" destId="{B63EDF92-123F-4738-8D1E-2E36C5AE2F31}" srcOrd="0" destOrd="0" presId="urn:microsoft.com/office/officeart/2005/8/layout/radial5"/>
    <dgm:cxn modelId="{B117D23A-A430-4D4A-8F04-2CD297B1E396}" type="presOf" srcId="{2DD3D86B-ACB4-4583-A1AD-D75183291BB5}" destId="{BC0084FE-6C56-4A47-81BC-49DB7546E8E1}" srcOrd="0" destOrd="0" presId="urn:microsoft.com/office/officeart/2005/8/layout/radial5"/>
    <dgm:cxn modelId="{73C65B07-6015-4317-A578-B5A9B166E613}" type="presOf" srcId="{B9BC28D3-DF73-4B36-9E0C-9ECA23B1D9C8}" destId="{D07DE7FD-27D6-4EE8-A3AE-84EDDE02C772}" srcOrd="0" destOrd="0" presId="urn:microsoft.com/office/officeart/2005/8/layout/radial5"/>
    <dgm:cxn modelId="{4A9FC709-3284-495C-9986-0C76005C0C23}" type="presOf" srcId="{0825D46C-F122-4590-AC46-E5D890B3AAA1}" destId="{FFA34F82-3E44-4372-9982-023D8697A6CB}" srcOrd="1" destOrd="0" presId="urn:microsoft.com/office/officeart/2005/8/layout/radial5"/>
    <dgm:cxn modelId="{67FD8FF3-0CE8-4007-8DCD-8A9A2D4E7BAB}" type="presParOf" srcId="{CF264DCC-357F-4F09-8EBA-29EEDCC878BE}" destId="{D07DE7FD-27D6-4EE8-A3AE-84EDDE02C772}" srcOrd="0" destOrd="0" presId="urn:microsoft.com/office/officeart/2005/8/layout/radial5"/>
    <dgm:cxn modelId="{A7B34074-B7F7-4A26-AEF0-A51EE53D7EB2}" type="presParOf" srcId="{CF264DCC-357F-4F09-8EBA-29EEDCC878BE}" destId="{B4BB2C5A-1E4B-4817-8553-09C2257BACE5}" srcOrd="1" destOrd="0" presId="urn:microsoft.com/office/officeart/2005/8/layout/radial5"/>
    <dgm:cxn modelId="{CCA8CC35-CFE7-41F7-B732-642237F380A3}" type="presParOf" srcId="{B4BB2C5A-1E4B-4817-8553-09C2257BACE5}" destId="{FFA34F82-3E44-4372-9982-023D8697A6CB}" srcOrd="0" destOrd="0" presId="urn:microsoft.com/office/officeart/2005/8/layout/radial5"/>
    <dgm:cxn modelId="{369A1C4A-54F9-4ED2-A990-D5D5EAF89939}" type="presParOf" srcId="{CF264DCC-357F-4F09-8EBA-29EEDCC878BE}" destId="{CF0203B1-6281-4369-AD29-B70D981B2862}" srcOrd="2" destOrd="0" presId="urn:microsoft.com/office/officeart/2005/8/layout/radial5"/>
    <dgm:cxn modelId="{92936B53-5092-4685-88E0-306C2D3BA002}" type="presParOf" srcId="{CF264DCC-357F-4F09-8EBA-29EEDCC878BE}" destId="{B5A966E9-A0D2-4C09-A455-C7FA7934E4C0}" srcOrd="3" destOrd="0" presId="urn:microsoft.com/office/officeart/2005/8/layout/radial5"/>
    <dgm:cxn modelId="{627402AD-7D2C-4960-A8E9-5663BBF8A5C5}" type="presParOf" srcId="{B5A966E9-A0D2-4C09-A455-C7FA7934E4C0}" destId="{41144FD7-9436-4EA1-AD2E-157DEA7D34A3}" srcOrd="0" destOrd="0" presId="urn:microsoft.com/office/officeart/2005/8/layout/radial5"/>
    <dgm:cxn modelId="{E70C448E-98F0-4854-B0C0-698344DE744A}" type="presParOf" srcId="{CF264DCC-357F-4F09-8EBA-29EEDCC878BE}" destId="{58EC3889-31D9-4889-ADA0-E15FA229FE69}" srcOrd="4" destOrd="0" presId="urn:microsoft.com/office/officeart/2005/8/layout/radial5"/>
    <dgm:cxn modelId="{971101F3-BC7B-4747-82B6-6B7969F8CE8E}" type="presParOf" srcId="{CF264DCC-357F-4F09-8EBA-29EEDCC878BE}" destId="{61CAE556-B3CD-48F2-A257-D5B78261C716}" srcOrd="5" destOrd="0" presId="urn:microsoft.com/office/officeart/2005/8/layout/radial5"/>
    <dgm:cxn modelId="{886FE23D-3D13-462B-B36E-483B6DCC72AB}" type="presParOf" srcId="{61CAE556-B3CD-48F2-A257-D5B78261C716}" destId="{1996FDFA-E0D4-43E0-B0F9-B83A4F81C1CA}" srcOrd="0" destOrd="0" presId="urn:microsoft.com/office/officeart/2005/8/layout/radial5"/>
    <dgm:cxn modelId="{0328639A-C025-42CF-9E72-D478ABEA4732}" type="presParOf" srcId="{CF264DCC-357F-4F09-8EBA-29EEDCC878BE}" destId="{25F69490-5925-4AE6-BD35-77298E72A8A0}" srcOrd="6" destOrd="0" presId="urn:microsoft.com/office/officeart/2005/8/layout/radial5"/>
    <dgm:cxn modelId="{6C2685C0-D171-45A4-9E74-85B054E423A4}" type="presParOf" srcId="{CF264DCC-357F-4F09-8EBA-29EEDCC878BE}" destId="{7CF4923F-AE61-4994-A597-D22A21670C41}" srcOrd="7" destOrd="0" presId="urn:microsoft.com/office/officeart/2005/8/layout/radial5"/>
    <dgm:cxn modelId="{D5F931E5-3180-47EA-9222-1EE85B3B04D3}" type="presParOf" srcId="{7CF4923F-AE61-4994-A597-D22A21670C41}" destId="{9AA5FE0C-DEB5-46AE-9F8F-17022FFA4EF4}" srcOrd="0" destOrd="0" presId="urn:microsoft.com/office/officeart/2005/8/layout/radial5"/>
    <dgm:cxn modelId="{DB002ABF-BC8C-4747-B68C-47AB025057F8}" type="presParOf" srcId="{CF264DCC-357F-4F09-8EBA-29EEDCC878BE}" destId="{B63EDF92-123F-4738-8D1E-2E36C5AE2F31}" srcOrd="8" destOrd="0" presId="urn:microsoft.com/office/officeart/2005/8/layout/radial5"/>
    <dgm:cxn modelId="{83197930-1A9A-4624-BBE4-D1FF5E7BB376}" type="presParOf" srcId="{CF264DCC-357F-4F09-8EBA-29EEDCC878BE}" destId="{03F20EA5-EEDF-4E15-AB7C-9C45F3982A28}" srcOrd="9" destOrd="0" presId="urn:microsoft.com/office/officeart/2005/8/layout/radial5"/>
    <dgm:cxn modelId="{6C8B4665-5666-4D43-B8C0-B964941D6844}" type="presParOf" srcId="{03F20EA5-EEDF-4E15-AB7C-9C45F3982A28}" destId="{9B8B16B4-D9A2-4561-8985-B1D76AD9898C}" srcOrd="0" destOrd="0" presId="urn:microsoft.com/office/officeart/2005/8/layout/radial5"/>
    <dgm:cxn modelId="{1E531E94-4B3D-4D6F-A84D-A0D87EE06753}" type="presParOf" srcId="{CF264DCC-357F-4F09-8EBA-29EEDCC878BE}" destId="{BC0084FE-6C56-4A47-81BC-49DB7546E8E1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DE7FD-27D6-4EE8-A3AE-84EDDE02C772}">
      <dsp:nvSpPr>
        <dsp:cNvPr id="0" name=""/>
        <dsp:cNvSpPr/>
      </dsp:nvSpPr>
      <dsp:spPr>
        <a:xfrm>
          <a:off x="3422915" y="64437"/>
          <a:ext cx="1758912" cy="1631587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>
          <a:solidFill>
            <a:srgbClr val="FF3399"/>
          </a:solidFill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  <a:sp3d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ln>
                <a:solidFill>
                  <a:srgbClr val="FF99FF"/>
                </a:solidFill>
              </a:ln>
              <a:solidFill>
                <a:srgbClr val="C00000"/>
              </a:solidFill>
              <a:effectLst/>
            </a:rPr>
            <a:t>КРАСОТА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ln>
                <a:noFill/>
              </a:ln>
              <a:solidFill>
                <a:schemeClr val="tx1"/>
              </a:solidFill>
              <a:effectLst/>
            </a:rPr>
            <a:t>Эталон звучания хора</a:t>
          </a:r>
          <a:endParaRPr lang="ru-RU" sz="1600" b="1" i="1" kern="1200" dirty="0">
            <a:ln>
              <a:noFill/>
            </a:ln>
            <a:solidFill>
              <a:schemeClr val="tx1"/>
            </a:solidFill>
            <a:effectLst/>
          </a:endParaRPr>
        </a:p>
      </dsp:txBody>
      <dsp:txXfrm>
        <a:off x="3680502" y="303377"/>
        <a:ext cx="1243738" cy="1153707"/>
      </dsp:txXfrm>
    </dsp:sp>
    <dsp:sp modelId="{B4BB2C5A-1E4B-4817-8553-09C2257BACE5}">
      <dsp:nvSpPr>
        <dsp:cNvPr id="0" name=""/>
        <dsp:cNvSpPr/>
      </dsp:nvSpPr>
      <dsp:spPr>
        <a:xfrm rot="21426895">
          <a:off x="5426775" y="557290"/>
          <a:ext cx="382253" cy="385217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sp:txBody>
      <dsp:txXfrm>
        <a:off x="5426848" y="637219"/>
        <a:ext cx="267577" cy="231131"/>
      </dsp:txXfrm>
    </dsp:sp>
    <dsp:sp modelId="{CF0203B1-6281-4369-AD29-B70D981B2862}">
      <dsp:nvSpPr>
        <dsp:cNvPr id="0" name=""/>
        <dsp:cNvSpPr/>
      </dsp:nvSpPr>
      <dsp:spPr>
        <a:xfrm>
          <a:off x="5891388" y="67079"/>
          <a:ext cx="2965820" cy="1316672"/>
        </a:xfrm>
        <a:prstGeom prst="ellipse">
          <a:avLst/>
        </a:prstGeom>
        <a:solidFill>
          <a:srgbClr val="FFC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  <a:sp3d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rgbClr val="002060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ПЕВУЧЕСТЬ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Внутренняя и внешняя раскрепощенность поющих</a:t>
          </a:r>
          <a:endParaRPr lang="ru-RU" sz="1400" b="1" i="1" kern="1200" dirty="0">
            <a:ln>
              <a:noFill/>
            </a:ln>
            <a:solidFill>
              <a:schemeClr val="tx1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sp:txBody>
      <dsp:txXfrm>
        <a:off x="6325722" y="259901"/>
        <a:ext cx="2097152" cy="931028"/>
      </dsp:txXfrm>
    </dsp:sp>
    <dsp:sp modelId="{B5A966E9-A0D2-4C09-A455-C7FA7934E4C0}">
      <dsp:nvSpPr>
        <dsp:cNvPr id="0" name=""/>
        <dsp:cNvSpPr/>
      </dsp:nvSpPr>
      <dsp:spPr>
        <a:xfrm rot="1772903">
          <a:off x="5216525" y="1395470"/>
          <a:ext cx="712582" cy="385217"/>
        </a:xfrm>
        <a:prstGeom prst="rightArrow">
          <a:avLst>
            <a:gd name="adj1" fmla="val 60000"/>
            <a:gd name="adj2" fmla="val 50000"/>
          </a:avLst>
        </a:prstGeom>
        <a:solidFill>
          <a:srgbClr val="FF3300"/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sp:txBody>
      <dsp:txXfrm>
        <a:off x="5224040" y="1444017"/>
        <a:ext cx="597017" cy="231131"/>
      </dsp:txXfrm>
    </dsp:sp>
    <dsp:sp modelId="{58EC3889-31D9-4889-ADA0-E15FA229FE69}">
      <dsp:nvSpPr>
        <dsp:cNvPr id="0" name=""/>
        <dsp:cNvSpPr/>
      </dsp:nvSpPr>
      <dsp:spPr>
        <a:xfrm>
          <a:off x="5752769" y="1780791"/>
          <a:ext cx="2847830" cy="1457706"/>
        </a:xfrm>
        <a:prstGeom prst="ellipse">
          <a:avLst/>
        </a:prstGeom>
        <a:solidFill>
          <a:srgbClr val="FF33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p3d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ВЫРАЗИТЕЛЬ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НОСТЬ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Владение штрихами, динамикой, тембром.</a:t>
          </a:r>
          <a:endParaRPr lang="ru-RU" sz="1400" b="1" i="1" kern="1200" dirty="0">
            <a:ln>
              <a:noFill/>
            </a:ln>
            <a:solidFill>
              <a:schemeClr val="tx1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sp:txBody>
      <dsp:txXfrm>
        <a:off x="6169824" y="1994267"/>
        <a:ext cx="2013720" cy="1030754"/>
      </dsp:txXfrm>
    </dsp:sp>
    <dsp:sp modelId="{61CAE556-B3CD-48F2-A257-D5B78261C716}">
      <dsp:nvSpPr>
        <dsp:cNvPr id="0" name=""/>
        <dsp:cNvSpPr/>
      </dsp:nvSpPr>
      <dsp:spPr>
        <a:xfrm rot="5337442" flipH="1" flipV="1">
          <a:off x="4300034" y="2117521"/>
          <a:ext cx="50024" cy="1698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b="1" kern="1200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sp:txBody>
      <dsp:txXfrm rot="10800000">
        <a:off x="4307674" y="2158993"/>
        <a:ext cx="35017" cy="101909"/>
      </dsp:txXfrm>
    </dsp:sp>
    <dsp:sp modelId="{25F69490-5925-4AE6-BD35-77298E72A8A0}">
      <dsp:nvSpPr>
        <dsp:cNvPr id="0" name=""/>
        <dsp:cNvSpPr/>
      </dsp:nvSpPr>
      <dsp:spPr>
        <a:xfrm>
          <a:off x="3527241" y="2583417"/>
          <a:ext cx="1638894" cy="1463847"/>
        </a:xfrm>
        <a:prstGeom prst="ellipse">
          <a:avLst/>
        </a:prstGeom>
        <a:solidFill>
          <a:srgbClr val="FF99FF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3333CC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КУЛЬТУРА ПЕНИЯ</a:t>
          </a:r>
          <a:endParaRPr lang="ru-RU" sz="2000" b="1" kern="1200" dirty="0">
            <a:ln>
              <a:solidFill>
                <a:schemeClr val="accent1">
                  <a:lumMod val="20000"/>
                  <a:lumOff val="80000"/>
                </a:schemeClr>
              </a:solidFill>
            </a:ln>
            <a:solidFill>
              <a:srgbClr val="3333CC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sp:txBody>
      <dsp:txXfrm>
        <a:off x="3767251" y="2797792"/>
        <a:ext cx="1158874" cy="1035097"/>
      </dsp:txXfrm>
    </dsp:sp>
    <dsp:sp modelId="{7CF4923F-AE61-4994-A597-D22A21670C41}">
      <dsp:nvSpPr>
        <dsp:cNvPr id="0" name=""/>
        <dsp:cNvSpPr/>
      </dsp:nvSpPr>
      <dsp:spPr>
        <a:xfrm rot="8994235">
          <a:off x="2825657" y="1363558"/>
          <a:ext cx="599212" cy="3852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sp:txBody>
      <dsp:txXfrm rot="10800000">
        <a:off x="2933432" y="1411626"/>
        <a:ext cx="483647" cy="231131"/>
      </dsp:txXfrm>
    </dsp:sp>
    <dsp:sp modelId="{B63EDF92-123F-4738-8D1E-2E36C5AE2F31}">
      <dsp:nvSpPr>
        <dsp:cNvPr id="0" name=""/>
        <dsp:cNvSpPr/>
      </dsp:nvSpPr>
      <dsp:spPr>
        <a:xfrm>
          <a:off x="280887" y="1703611"/>
          <a:ext cx="2767116" cy="141106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n>
                <a:solidFill>
                  <a:srgbClr val="FF99FF"/>
                </a:solidFill>
              </a:ln>
              <a:solidFill>
                <a:srgbClr val="C00000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СВОБОДА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tx1"/>
              </a:solidFill>
            </a:rPr>
            <a:t>Внутренняя и внешняя свобода поющих</a:t>
          </a:r>
          <a:endParaRPr lang="ru-RU" sz="1400" b="1" i="1" kern="1200" dirty="0">
            <a:solidFill>
              <a:schemeClr val="tx1"/>
            </a:solidFill>
          </a:endParaRPr>
        </a:p>
      </dsp:txBody>
      <dsp:txXfrm>
        <a:off x="686122" y="1910256"/>
        <a:ext cx="1956646" cy="997771"/>
      </dsp:txXfrm>
    </dsp:sp>
    <dsp:sp modelId="{03F20EA5-EEDF-4E15-AB7C-9C45F3982A28}">
      <dsp:nvSpPr>
        <dsp:cNvPr id="0" name=""/>
        <dsp:cNvSpPr/>
      </dsp:nvSpPr>
      <dsp:spPr>
        <a:xfrm rot="10986682">
          <a:off x="2976719" y="532665"/>
          <a:ext cx="267985" cy="385217"/>
        </a:xfrm>
        <a:prstGeom prst="rightArrow">
          <a:avLst>
            <a:gd name="adj1" fmla="val 60000"/>
            <a:gd name="adj2" fmla="val 50000"/>
          </a:avLst>
        </a:prstGeom>
        <a:solidFill>
          <a:srgbClr val="00FF00"/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rgbClr val="FFFF00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sp:txBody>
      <dsp:txXfrm rot="10800000">
        <a:off x="3057055" y="611890"/>
        <a:ext cx="187590" cy="231131"/>
      </dsp:txXfrm>
    </dsp:sp>
    <dsp:sp modelId="{BC0084FE-6C56-4A47-81BC-49DB7546E8E1}">
      <dsp:nvSpPr>
        <dsp:cNvPr id="0" name=""/>
        <dsp:cNvSpPr/>
      </dsp:nvSpPr>
      <dsp:spPr>
        <a:xfrm>
          <a:off x="0" y="67100"/>
          <a:ext cx="2930119" cy="1317805"/>
        </a:xfrm>
        <a:prstGeom prst="ellipse">
          <a:avLst/>
        </a:prstGeom>
        <a:solidFill>
          <a:srgbClr val="00FF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  <a:sp3d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002060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СТРОЙНОСТЬ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rgbClr val="FFCCFF">
                    <a:alpha val="60000"/>
                  </a:srgbClr>
                </a:glow>
              </a:effectLst>
            </a:rPr>
            <a:t>Совершенствование унисона и ансамбля</a:t>
          </a:r>
          <a:endParaRPr lang="ru-RU" sz="1400" b="1" i="1" kern="1200" dirty="0">
            <a:ln>
              <a:noFill/>
            </a:ln>
            <a:solidFill>
              <a:schemeClr val="tx1"/>
            </a:solidFill>
            <a:effectLst>
              <a:glow rad="101600">
                <a:srgbClr val="FFCCFF">
                  <a:alpha val="60000"/>
                </a:srgbClr>
              </a:glow>
            </a:effectLst>
          </a:endParaRPr>
        </a:p>
      </dsp:txBody>
      <dsp:txXfrm>
        <a:off x="429106" y="260088"/>
        <a:ext cx="2071907" cy="931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FDF51-D180-41C8-BD20-94A9EC16E63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F5BE3-F357-4042-A5C4-46F414E2B8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590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251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250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82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328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94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2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999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558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368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113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510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11E7D-E591-4F07-AF51-8C4D32EDB9F5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64363-ED0D-4830-9B7E-CEFA80D72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74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7772400" cy="4890131"/>
          </a:xfrm>
        </p:spPr>
        <p:txBody>
          <a:bodyPr>
            <a:normAutofit/>
            <a:scene3d>
              <a:camera prst="obliqueBottomLef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ru-RU" sz="3600" b="1" dirty="0">
                <a:ln w="3175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  <a:t>Мультимедийная разработка </a:t>
            </a:r>
            <a:br>
              <a:rPr lang="ru-RU" sz="3600" b="1" dirty="0">
                <a:ln w="3175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</a:br>
            <a:r>
              <a:rPr lang="ru-RU" sz="3600" b="1" dirty="0">
                <a:ln w="3175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  <a:t>урока  по предмету</a:t>
            </a:r>
            <a:br>
              <a:rPr lang="ru-RU" sz="3600" b="1" dirty="0">
                <a:ln w="3175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</a:br>
            <a:r>
              <a:rPr lang="ru-RU" sz="3600" b="1" dirty="0">
                <a:ln w="3175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  <a:t/>
            </a:r>
            <a:br>
              <a:rPr lang="ru-RU" sz="3600" b="1" dirty="0">
                <a:ln w="3175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</a:br>
            <a:r>
              <a:rPr lang="ru-RU" sz="4000" b="1" i="1" dirty="0">
                <a:ln w="3175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ru-RU" sz="4800" b="1" i="1" dirty="0">
                <a:ln w="3175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  <a:t>«Коллективное музицирование. Хор»</a:t>
            </a:r>
            <a:br>
              <a:rPr lang="ru-RU" sz="4800" b="1" i="1" dirty="0">
                <a:ln w="3175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</a:br>
            <a:r>
              <a:rPr lang="ru-RU" sz="1400" b="1" i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  <a:t/>
            </a:r>
            <a:br>
              <a:rPr lang="ru-RU" sz="1400" b="1" i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</a:br>
            <a:r>
              <a:rPr lang="ru-RU" sz="2000" dirty="0">
                <a:ln w="0"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Times New Roman" panose="02020603050405020304" pitchFamily="18" charset="0"/>
              </a:rPr>
              <a:t>Преподаватель по классу  хоровых и </a:t>
            </a:r>
            <a:br>
              <a:rPr lang="ru-RU" sz="2000" dirty="0">
                <a:ln w="0"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Times New Roman" panose="02020603050405020304" pitchFamily="18" charset="0"/>
              </a:rPr>
            </a:br>
            <a:r>
              <a:rPr lang="ru-RU" sz="2000" dirty="0">
                <a:ln w="0"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Times New Roman" panose="02020603050405020304" pitchFamily="18" charset="0"/>
              </a:rPr>
              <a:t>теоретических дисциплин </a:t>
            </a:r>
            <a:r>
              <a:rPr lang="ru-RU" sz="2000" dirty="0" smtClean="0">
                <a:ln w="0"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n w="0"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Times New Roman" panose="02020603050405020304" pitchFamily="18" charset="0"/>
              </a:rPr>
            </a:br>
            <a:r>
              <a:rPr lang="ru-RU" sz="2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Times New Roman" panose="02020603050405020304" pitchFamily="18" charset="0"/>
              </a:rPr>
              <a:t/>
            </a:r>
            <a:br>
              <a:rPr lang="ru-RU" sz="2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Times New Roman" panose="02020603050405020304" pitchFamily="18" charset="0"/>
              </a:rPr>
            </a:br>
            <a:r>
              <a:rPr lang="ru-RU" sz="3200" b="1" dirty="0">
                <a:ln w="0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Times New Roman" panose="02020603050405020304" pitchFamily="18" charset="0"/>
              </a:rPr>
              <a:t>Петрухан Ольга Валентиновна</a:t>
            </a:r>
            <a:br>
              <a:rPr lang="ru-RU" sz="3200" b="1" dirty="0">
                <a:ln w="0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Times New Roman" panose="02020603050405020304" pitchFamily="18" charset="0"/>
              </a:rPr>
            </a:br>
            <a:endParaRPr lang="ru-RU" sz="3200" b="1" dirty="0">
              <a:ln w="0">
                <a:solidFill>
                  <a:schemeClr val="accent5">
                    <a:lumMod val="40000"/>
                    <a:lumOff val="60000"/>
                  </a:schemeClr>
                </a:solidFill>
              </a:ln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6481711"/>
            <a:ext cx="68580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47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02745" y="880943"/>
            <a:ext cx="8705851" cy="578619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/>
            <a:r>
              <a:rPr lang="en-US" sz="2800" b="1" dirty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III. </a:t>
            </a:r>
            <a:r>
              <a:rPr lang="ru-RU" sz="2800" b="1" dirty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Основной этап: </a:t>
            </a:r>
          </a:p>
          <a:p>
            <a:pPr lvl="0"/>
            <a:r>
              <a:rPr lang="ru-RU" sz="2800" b="1" dirty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1.  Постановка цели и задач урока. </a:t>
            </a:r>
            <a:r>
              <a:rPr lang="ru-RU" sz="2000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 мин.</a:t>
            </a:r>
          </a:p>
          <a:p>
            <a:pPr lvl="0"/>
            <a:r>
              <a:rPr lang="ru-RU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2.  Воспроизведение изученного и его применение в стандартных </a:t>
            </a:r>
          </a:p>
          <a:p>
            <a:pPr lvl="0"/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	условиях. -</a:t>
            </a:r>
            <a:r>
              <a:rPr lang="ru-RU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8 мин. </a:t>
            </a:r>
            <a:endParaRPr lang="ru-RU" dirty="0" smtClean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Clr>
                <a:srgbClr val="3333CC"/>
              </a:buClr>
              <a:buFont typeface="Calibri" panose="020F0502020204030204" pitchFamily="34" charset="0"/>
              <a:buChar char="•"/>
            </a:pPr>
            <a:r>
              <a:rPr lang="ru-RU" sz="2000" b="1" dirty="0">
                <a:solidFill>
                  <a:srgbClr val="3333CC"/>
                </a:solidFill>
              </a:rPr>
              <a:t>Работа над каноном «</a:t>
            </a:r>
            <a:r>
              <a:rPr lang="en-US" sz="2000" b="1" dirty="0">
                <a:solidFill>
                  <a:srgbClr val="3333CC"/>
                </a:solidFill>
              </a:rPr>
              <a:t>Dona </a:t>
            </a:r>
            <a:r>
              <a:rPr lang="en-US" sz="2000" b="1" dirty="0" err="1">
                <a:solidFill>
                  <a:srgbClr val="3333CC"/>
                </a:solidFill>
              </a:rPr>
              <a:t>nobis</a:t>
            </a:r>
            <a:r>
              <a:rPr lang="en-US" sz="2000" b="1" dirty="0">
                <a:solidFill>
                  <a:srgbClr val="3333CC"/>
                </a:solidFill>
              </a:rPr>
              <a:t> </a:t>
            </a:r>
            <a:r>
              <a:rPr lang="en-US" sz="2000" b="1" dirty="0" err="1">
                <a:solidFill>
                  <a:srgbClr val="3333CC"/>
                </a:solidFill>
              </a:rPr>
              <a:t>pacem</a:t>
            </a:r>
            <a:r>
              <a:rPr lang="ru-RU" sz="2000" b="1" dirty="0">
                <a:solidFill>
                  <a:srgbClr val="3333CC"/>
                </a:solidFill>
              </a:rPr>
              <a:t>»: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b="1" dirty="0"/>
              <a:t>пение каноном на два голоса.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b="1" dirty="0"/>
              <a:t>пение каноном на 3 голоса с аккомпанементом.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endParaRPr lang="ru-RU" dirty="0"/>
          </a:p>
          <a:p>
            <a:r>
              <a:rPr lang="ru-RU" sz="1600" dirty="0"/>
              <a:t>       </a:t>
            </a:r>
            <a:r>
              <a:rPr lang="ru-RU" sz="1600" dirty="0" smtClean="0"/>
              <a:t>	       </a:t>
            </a:r>
            <a:r>
              <a:rPr lang="ru-RU" b="1" dirty="0" smtClean="0">
                <a:solidFill>
                  <a:srgbClr val="3333CC"/>
                </a:solidFill>
              </a:rPr>
              <a:t>Цель</a:t>
            </a:r>
            <a:r>
              <a:rPr lang="ru-RU" b="1" dirty="0">
                <a:solidFill>
                  <a:srgbClr val="3333CC"/>
                </a:solidFill>
              </a:rPr>
              <a:t>:</a:t>
            </a: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b="1" i="1" dirty="0" smtClean="0">
                <a:solidFill>
                  <a:srgbClr val="990033"/>
                </a:solidFill>
              </a:rPr>
              <a:t>От </a:t>
            </a:r>
            <a:r>
              <a:rPr lang="ru-RU" b="1" i="1" dirty="0">
                <a:solidFill>
                  <a:srgbClr val="990033"/>
                </a:solidFill>
              </a:rPr>
              <a:t>проведения к проведению показать постепенное </a:t>
            </a:r>
            <a:r>
              <a:rPr lang="ru-RU" b="1" i="1" dirty="0" smtClean="0">
                <a:solidFill>
                  <a:srgbClr val="990033"/>
                </a:solidFill>
              </a:rPr>
              <a:t>	музыкальное развитие </a:t>
            </a:r>
            <a:r>
              <a:rPr lang="ru-RU" b="1" i="1" dirty="0">
                <a:solidFill>
                  <a:srgbClr val="990033"/>
                </a:solidFill>
              </a:rPr>
              <a:t>от начального лирического тихого пения к </a:t>
            </a:r>
            <a:r>
              <a:rPr lang="ru-RU" b="1" i="1" dirty="0" smtClean="0">
                <a:solidFill>
                  <a:srgbClr val="990033"/>
                </a:solidFill>
              </a:rPr>
              <a:t>	величественной кульминации</a:t>
            </a:r>
            <a:r>
              <a:rPr lang="ru-RU" b="1" i="1" dirty="0">
                <a:solidFill>
                  <a:srgbClr val="990033"/>
                </a:solidFill>
              </a:rPr>
              <a:t>, слышать выразительность своей партии </a:t>
            </a:r>
            <a:r>
              <a:rPr lang="ru-RU" b="1" i="1" dirty="0" smtClean="0">
                <a:solidFill>
                  <a:srgbClr val="990033"/>
                </a:solidFill>
              </a:rPr>
              <a:t>	в звучании трехголосной </a:t>
            </a:r>
            <a:r>
              <a:rPr lang="ru-RU" b="1" i="1" dirty="0">
                <a:solidFill>
                  <a:srgbClr val="990033"/>
                </a:solidFill>
              </a:rPr>
              <a:t>фактуры</a:t>
            </a:r>
            <a:r>
              <a:rPr lang="ru-RU" b="1" i="1" dirty="0" smtClean="0">
                <a:solidFill>
                  <a:srgbClr val="990033"/>
                </a:solidFill>
              </a:rPr>
              <a:t>.</a:t>
            </a:r>
          </a:p>
          <a:p>
            <a:endParaRPr lang="ru-RU" b="1" i="1" dirty="0" smtClean="0">
              <a:solidFill>
                <a:srgbClr val="990033"/>
              </a:solidFill>
            </a:endParaRPr>
          </a:p>
          <a:p>
            <a:pPr marL="1200150" lvl="2" indent="-285750">
              <a:buClr>
                <a:srgbClr val="3333CC"/>
              </a:buClr>
              <a:buFont typeface="Calibri" panose="020F050202020403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srgbClr val="3333CC"/>
                </a:solidFill>
              </a:rPr>
              <a:t>Работа над каноном « </a:t>
            </a:r>
            <a:r>
              <a:rPr lang="en-US" sz="2000" b="1" dirty="0">
                <a:solidFill>
                  <a:srgbClr val="3333CC"/>
                </a:solidFill>
              </a:rPr>
              <a:t>Le coq </a:t>
            </a:r>
            <a:r>
              <a:rPr lang="en-US" sz="2000" b="1" dirty="0" err="1">
                <a:solidFill>
                  <a:srgbClr val="3333CC"/>
                </a:solidFill>
              </a:rPr>
              <a:t>est</a:t>
            </a:r>
            <a:r>
              <a:rPr lang="en-US" sz="2000" b="1" dirty="0">
                <a:solidFill>
                  <a:srgbClr val="3333CC"/>
                </a:solidFill>
              </a:rPr>
              <a:t> mort</a:t>
            </a:r>
            <a:r>
              <a:rPr lang="ru-RU" sz="2000" b="1" dirty="0">
                <a:solidFill>
                  <a:srgbClr val="3333CC"/>
                </a:solidFill>
              </a:rPr>
              <a:t>»:</a:t>
            </a:r>
            <a:endParaRPr lang="ru-RU" b="1" dirty="0">
              <a:solidFill>
                <a:srgbClr val="3333CC"/>
              </a:solidFill>
            </a:endParaRP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prstClr val="black"/>
                </a:solidFill>
              </a:rPr>
              <a:t> пение канона трехголосно в движении по кругу</a:t>
            </a:r>
            <a:r>
              <a:rPr lang="ru-RU" b="1" dirty="0" smtClean="0">
                <a:solidFill>
                  <a:prstClr val="black"/>
                </a:solidFill>
              </a:rPr>
              <a:t>.</a:t>
            </a:r>
          </a:p>
          <a:p>
            <a:pPr lvl="3"/>
            <a:endParaRPr lang="ru-RU" b="1" dirty="0">
              <a:solidFill>
                <a:prstClr val="black"/>
              </a:solidFill>
            </a:endParaRPr>
          </a:p>
          <a:p>
            <a:pPr lvl="0"/>
            <a:r>
              <a:rPr lang="ru-RU" dirty="0">
                <a:solidFill>
                  <a:prstClr val="black"/>
                </a:solidFill>
              </a:rPr>
              <a:t>	</a:t>
            </a:r>
            <a:r>
              <a:rPr lang="ru-RU" b="1" dirty="0">
                <a:solidFill>
                  <a:srgbClr val="3333CC"/>
                </a:solidFill>
              </a:rPr>
              <a:t>Цель: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b="1" i="1" dirty="0">
                <a:solidFill>
                  <a:srgbClr val="990033"/>
                </a:solidFill>
              </a:rPr>
              <a:t>психологическая разрядка, здоровьесберегающая технология.</a:t>
            </a:r>
            <a:endParaRPr lang="ru-RU" b="1" i="1" dirty="0">
              <a:solidFill>
                <a:srgbClr val="99003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b="1" i="1" dirty="0">
              <a:solidFill>
                <a:srgbClr val="99003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67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7444" y="5712803"/>
            <a:ext cx="8854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6201" y="730567"/>
            <a:ext cx="8958942" cy="597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endParaRPr lang="ru-RU" b="1" i="1" dirty="0" smtClean="0">
              <a:solidFill>
                <a:srgbClr val="99003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3.  Перенос </a:t>
            </a:r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приобретенных знаний и их первичное применение </a:t>
            </a:r>
            <a:endParaRPr lang="ru-RU" sz="2000" b="1" dirty="0" smtClean="0">
              <a:solidFill>
                <a:srgbClr val="99003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 </a:t>
            </a:r>
            <a:r>
              <a:rPr lang="ru-RU" sz="2000" b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в </a:t>
            </a:r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новых или </a:t>
            </a:r>
            <a:r>
              <a:rPr lang="ru-RU" sz="2000" b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измененных </a:t>
            </a:r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условиях с целью формирования </a:t>
            </a:r>
            <a:endParaRPr lang="ru-RU" sz="2000" b="1" dirty="0" smtClean="0">
              <a:solidFill>
                <a:srgbClr val="99003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умений. </a:t>
            </a:r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10 мин</a:t>
            </a:r>
            <a:r>
              <a:rPr lang="ru-RU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Clr>
                <a:srgbClr val="3333CC"/>
              </a:buClr>
              <a:buFont typeface="Calibri" panose="020F0502020204030204" pitchFamily="34" charset="0"/>
              <a:buChar char="•"/>
            </a:pPr>
            <a:r>
              <a:rPr lang="ru-RU" sz="2000" b="1" dirty="0" smtClean="0">
                <a:solidFill>
                  <a:srgbClr val="3333CC"/>
                </a:solidFill>
              </a:rPr>
              <a:t>Работа </a:t>
            </a:r>
            <a:r>
              <a:rPr lang="ru-RU" sz="2000" b="1" dirty="0">
                <a:solidFill>
                  <a:srgbClr val="3333CC"/>
                </a:solidFill>
              </a:rPr>
              <a:t>над Вокализом «Вспоминая старину» </a:t>
            </a:r>
            <a:r>
              <a:rPr lang="ru-RU" sz="2000" b="1" dirty="0" err="1">
                <a:solidFill>
                  <a:srgbClr val="3333CC"/>
                </a:solidFill>
              </a:rPr>
              <a:t>Е.Гиммельфарба</a:t>
            </a:r>
            <a:r>
              <a:rPr lang="ru-RU" sz="2000" b="1" dirty="0" smtClean="0">
                <a:solidFill>
                  <a:srgbClr val="3333CC"/>
                </a:solidFill>
              </a:rPr>
              <a:t>.</a:t>
            </a:r>
            <a:endParaRPr lang="ru-RU" b="1" dirty="0" smtClean="0">
              <a:solidFill>
                <a:srgbClr val="3333CC"/>
              </a:solidFill>
            </a:endParaRP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sz="1600" b="1" dirty="0" smtClean="0"/>
              <a:t> </a:t>
            </a:r>
            <a:r>
              <a:rPr lang="ru-RU" b="1" dirty="0" smtClean="0"/>
              <a:t>работа над кантиленой, чистотой интонации, цепным дыханием.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 пение двухголосно с использованием казу для постановки хорошего </a:t>
            </a:r>
          </a:p>
          <a:p>
            <a:pPr lvl="2"/>
            <a:r>
              <a:rPr lang="ru-RU" b="1" dirty="0"/>
              <a:t>	</a:t>
            </a:r>
            <a:r>
              <a:rPr lang="ru-RU" b="1" dirty="0" smtClean="0"/>
              <a:t>дыхания и мышечной активности, приобретения навыка самостоятельно интонировать свою партию, при этом слышать и контролировать музыкальное окружение.</a:t>
            </a:r>
          </a:p>
          <a:p>
            <a:pPr lvl="2"/>
            <a:endParaRPr lang="ru-RU" sz="1600" dirty="0"/>
          </a:p>
          <a:p>
            <a:pPr lvl="2"/>
            <a:r>
              <a:rPr lang="ru-RU" sz="1600" dirty="0" smtClean="0"/>
              <a:t>             	</a:t>
            </a:r>
            <a:r>
              <a:rPr lang="ru-RU" sz="1600" b="1" i="1" dirty="0" smtClean="0"/>
              <a:t>Казу́ </a:t>
            </a:r>
            <a:r>
              <a:rPr lang="ru-RU" sz="1600" b="1" i="1" dirty="0"/>
              <a:t>(от англ. </a:t>
            </a:r>
            <a:r>
              <a:rPr lang="ru-RU" sz="1600" b="1" i="1" dirty="0" err="1"/>
              <a:t>kazoo</a:t>
            </a:r>
            <a:r>
              <a:rPr lang="ru-RU" sz="1600" b="1" i="1" dirty="0"/>
              <a:t>) — американский народный музыкальный </a:t>
            </a:r>
            <a:r>
              <a:rPr lang="ru-RU" sz="1600" b="1" i="1" dirty="0" smtClean="0"/>
              <a:t>	инструмент, применяемый в музыке </a:t>
            </a:r>
            <a:r>
              <a:rPr lang="ru-RU" sz="1600" b="1" i="1" dirty="0"/>
              <a:t>стиля </a:t>
            </a:r>
            <a:r>
              <a:rPr lang="ru-RU" sz="1600" b="1" i="1" dirty="0" err="1"/>
              <a:t>скиффл</a:t>
            </a:r>
            <a:r>
              <a:rPr lang="ru-RU" sz="1600" b="1" i="1" dirty="0"/>
              <a:t> (</a:t>
            </a:r>
            <a:r>
              <a:rPr lang="ru-RU" sz="1600" b="1" i="1" dirty="0" err="1"/>
              <a:t>skiffle</a:t>
            </a:r>
            <a:r>
              <a:rPr lang="ru-RU" sz="1600" b="1" i="1" dirty="0" smtClean="0"/>
              <a:t>). </a:t>
            </a:r>
            <a:r>
              <a:rPr lang="ru-RU" sz="1600" b="1" i="1" dirty="0"/>
              <a:t>Казу </a:t>
            </a:r>
            <a:r>
              <a:rPr lang="ru-RU" sz="1600" b="1" i="1" dirty="0" smtClean="0"/>
              <a:t>	представляет </a:t>
            </a:r>
            <a:r>
              <a:rPr lang="ru-RU" sz="1600" b="1" i="1" dirty="0"/>
              <a:t>собой </a:t>
            </a:r>
            <a:r>
              <a:rPr lang="ru-RU" sz="1600" b="1" i="1" dirty="0" smtClean="0"/>
              <a:t>небольшой металлический </a:t>
            </a:r>
            <a:r>
              <a:rPr lang="ru-RU" sz="1600" b="1" i="1" dirty="0"/>
              <a:t>или </a:t>
            </a:r>
            <a:r>
              <a:rPr lang="ru-RU" sz="1600" b="1" i="1" dirty="0" smtClean="0"/>
              <a:t>пластмассовый 	цилиндр</a:t>
            </a:r>
            <a:r>
              <a:rPr lang="ru-RU" sz="1600" b="1" i="1" dirty="0"/>
              <a:t>, сужающийся к концу. В середину </a:t>
            </a:r>
            <a:r>
              <a:rPr lang="ru-RU" sz="1600" b="1" i="1" dirty="0" smtClean="0"/>
              <a:t>цилиндра </a:t>
            </a:r>
            <a:r>
              <a:rPr lang="ru-RU" sz="1600" b="1" i="1" dirty="0"/>
              <a:t>сверху вставлена </a:t>
            </a:r>
            <a:r>
              <a:rPr lang="ru-RU" sz="1600" b="1" i="1" dirty="0" smtClean="0"/>
              <a:t>металлическая пробка </a:t>
            </a:r>
            <a:r>
              <a:rPr lang="ru-RU" sz="1600" b="1" i="1" dirty="0"/>
              <a:t>с мембраной из папиросной бумаги. Исполнять музыку на казу </a:t>
            </a:r>
            <a:r>
              <a:rPr lang="ru-RU" sz="1600" b="1" i="1" dirty="0" smtClean="0"/>
              <a:t>очень </a:t>
            </a:r>
            <a:r>
              <a:rPr lang="ru-RU" sz="1600" b="1" i="1" dirty="0"/>
              <a:t>легко — в него </a:t>
            </a:r>
            <a:r>
              <a:rPr lang="ru-RU" sz="1600" b="1" i="1" dirty="0" smtClean="0"/>
              <a:t>надо просто </a:t>
            </a:r>
            <a:r>
              <a:rPr lang="ru-RU" sz="1600" b="1" i="1" dirty="0"/>
              <a:t>петь, а </a:t>
            </a:r>
            <a:r>
              <a:rPr lang="ru-RU" sz="1600" b="1" i="1" dirty="0" smtClean="0"/>
              <a:t>бумажная </a:t>
            </a:r>
            <a:r>
              <a:rPr lang="ru-RU" sz="1600" b="1" i="1" dirty="0"/>
              <a:t>мембрана изменит ваш голос до </a:t>
            </a:r>
            <a:r>
              <a:rPr lang="ru-RU" sz="1600" b="1" i="1" dirty="0" smtClean="0"/>
              <a:t>неузнаваемости. </a:t>
            </a:r>
            <a:r>
              <a:rPr lang="ru-RU" sz="1600" b="1" i="1" dirty="0"/>
              <a:t>Больше всего измененный казу голос исполнителя напоминает звучание медных духовых (труба, саксофон). Прикрывая узкий конец казу или же прижимая и отпуская бумажную </a:t>
            </a:r>
            <a:r>
              <a:rPr lang="ru-RU" sz="1600" b="1" i="1" dirty="0" smtClean="0"/>
              <a:t>мембрану </a:t>
            </a:r>
            <a:r>
              <a:rPr lang="ru-RU" sz="1600" b="1" i="1" dirty="0"/>
              <a:t>пальцем, можно получать определенный ритмический рисунок</a:t>
            </a:r>
            <a:r>
              <a:rPr lang="ru-RU" sz="1600" b="1" i="1" dirty="0" smtClean="0"/>
              <a:t>.</a:t>
            </a:r>
            <a:endParaRPr lang="ru-RU" sz="1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163" y="4148124"/>
            <a:ext cx="1200150" cy="8776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3123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0075" y="984647"/>
            <a:ext cx="8435067" cy="56323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/>
            <a:endParaRPr lang="ru-RU" sz="2000" b="1" dirty="0" smtClean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>
              <a:buClr>
                <a:srgbClr val="3333CC"/>
              </a:buClr>
              <a:buFont typeface="Calibri" panose="020F0502020204030204" pitchFamily="34" charset="0"/>
              <a:buChar char="•"/>
            </a:pPr>
            <a:r>
              <a:rPr lang="ru-RU" sz="2000" b="1" dirty="0" smtClean="0">
                <a:solidFill>
                  <a:srgbClr val="3333CC"/>
                </a:solidFill>
              </a:rPr>
              <a:t>Работа над сочинением </a:t>
            </a:r>
            <a:r>
              <a:rPr lang="ru-RU" sz="2000" b="1" dirty="0" err="1" smtClean="0">
                <a:solidFill>
                  <a:srgbClr val="3333CC"/>
                </a:solidFill>
              </a:rPr>
              <a:t>А.Гречанинова</a:t>
            </a:r>
            <a:r>
              <a:rPr lang="ru-RU" sz="2000" b="1" dirty="0" smtClean="0">
                <a:solidFill>
                  <a:srgbClr val="3333CC"/>
                </a:solidFill>
              </a:rPr>
              <a:t> </a:t>
            </a:r>
            <a:r>
              <a:rPr lang="ru-RU" sz="2000" b="1" dirty="0">
                <a:solidFill>
                  <a:srgbClr val="3333CC"/>
                </a:solidFill>
              </a:rPr>
              <a:t>«Пришла весна</a:t>
            </a:r>
            <a:r>
              <a:rPr lang="ru-RU" sz="2000" b="1" dirty="0" smtClean="0">
                <a:solidFill>
                  <a:srgbClr val="3333CC"/>
                </a:solidFill>
              </a:rPr>
              <a:t>».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ru-RU" b="1" dirty="0"/>
              <a:t>р</a:t>
            </a:r>
            <a:r>
              <a:rPr lang="ru-RU" b="1" dirty="0" smtClean="0"/>
              <a:t>ечевая декламация;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ru-RU" b="1" dirty="0"/>
              <a:t>в</a:t>
            </a:r>
            <a:r>
              <a:rPr lang="ru-RU" b="1" dirty="0" smtClean="0"/>
              <a:t>ыразительное исполнение с аккомпанементом.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ru-RU" dirty="0"/>
          </a:p>
          <a:p>
            <a:r>
              <a:rPr lang="ru-RU" sz="1600" dirty="0"/>
              <a:t> </a:t>
            </a:r>
            <a:r>
              <a:rPr lang="ru-RU" sz="1600" dirty="0" smtClean="0"/>
              <a:t>     </a:t>
            </a:r>
            <a:r>
              <a:rPr lang="ru-RU" b="1" dirty="0" smtClean="0">
                <a:solidFill>
                  <a:srgbClr val="3333CC"/>
                </a:solidFill>
              </a:rPr>
              <a:t>Цель:</a:t>
            </a:r>
            <a:r>
              <a:rPr lang="ru-RU" dirty="0"/>
              <a:t>	</a:t>
            </a:r>
            <a:r>
              <a:rPr lang="ru-RU" b="1" i="1" dirty="0" smtClean="0">
                <a:solidFill>
                  <a:srgbClr val="990033"/>
                </a:solidFill>
              </a:rPr>
              <a:t>добиться </a:t>
            </a:r>
            <a:r>
              <a:rPr lang="ru-RU" b="1" i="1" dirty="0">
                <a:solidFill>
                  <a:srgbClr val="990033"/>
                </a:solidFill>
              </a:rPr>
              <a:t>тембрового, ритмического, вокального ансамбля в </a:t>
            </a:r>
            <a:r>
              <a:rPr lang="ru-RU" b="1" i="1" dirty="0" smtClean="0">
                <a:solidFill>
                  <a:srgbClr val="990033"/>
                </a:solidFill>
              </a:rPr>
              <a:t>	имитационном  изложении.</a:t>
            </a:r>
            <a:endParaRPr lang="ru-RU" b="1" i="1" dirty="0" smtClean="0">
              <a:solidFill>
                <a:srgbClr val="99003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000" b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en-US" sz="2800" b="1" dirty="0" smtClean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IV</a:t>
            </a:r>
            <a:r>
              <a:rPr lang="en-US" sz="2800" b="1" dirty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Заключительный этап.</a:t>
            </a:r>
            <a:r>
              <a:rPr lang="ru-RU" sz="2800" dirty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5 мин. </a:t>
            </a:r>
          </a:p>
          <a:p>
            <a:pPr lvl="0"/>
            <a:r>
              <a:rPr lang="ru-RU" sz="2000" b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1.  Подведение </a:t>
            </a:r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итогов. Рефлексия</a:t>
            </a:r>
            <a:r>
              <a:rPr lang="ru-RU" sz="2000" b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1257300" lvl="3" indent="-342900">
              <a:buFont typeface="Wingdings" panose="05000000000000000000" pitchFamily="2" charset="2"/>
              <a:buChar char="Ø"/>
              <a:defRPr/>
            </a:pPr>
            <a:r>
              <a:rPr lang="ru-RU" b="1" dirty="0" smtClean="0"/>
              <a:t>закрепление </a:t>
            </a:r>
            <a:r>
              <a:rPr lang="ru-RU" b="1" dirty="0"/>
              <a:t>новых </a:t>
            </a:r>
            <a:r>
              <a:rPr lang="ru-RU" b="1" dirty="0" smtClean="0"/>
              <a:t>знаний;</a:t>
            </a:r>
          </a:p>
          <a:p>
            <a:pPr marL="1257300" lvl="3" indent="-342900">
              <a:buFont typeface="Wingdings" panose="05000000000000000000" pitchFamily="2" charset="2"/>
              <a:buChar char="Ø"/>
              <a:defRPr/>
            </a:pPr>
            <a:r>
              <a:rPr lang="ru-RU" b="1" dirty="0" smtClean="0"/>
              <a:t>обсуждение </a:t>
            </a:r>
            <a:r>
              <a:rPr lang="ru-RU" b="1" dirty="0"/>
              <a:t>хода урока; </a:t>
            </a:r>
          </a:p>
          <a:p>
            <a:pPr marL="1200150" lvl="3" indent="-285750">
              <a:buFont typeface="Wingdings" panose="05000000000000000000" pitchFamily="2" charset="2"/>
              <a:buChar char="Ø"/>
              <a:defRPr/>
            </a:pPr>
            <a:r>
              <a:rPr lang="ru-RU" b="1" dirty="0" smtClean="0"/>
              <a:t> подведение </a:t>
            </a:r>
            <a:r>
              <a:rPr lang="ru-RU" b="1" dirty="0"/>
              <a:t>итогов урока</a:t>
            </a:r>
            <a:r>
              <a:rPr lang="ru-RU" b="1" dirty="0" smtClean="0"/>
              <a:t>;</a:t>
            </a:r>
          </a:p>
          <a:p>
            <a:pPr marL="1200150" lvl="3" indent="-285750">
              <a:buFont typeface="Wingdings" panose="05000000000000000000" pitchFamily="2" charset="2"/>
              <a:buChar char="Ø"/>
              <a:defRPr/>
            </a:pPr>
            <a:r>
              <a:rPr lang="ru-RU" b="1" dirty="0" smtClean="0"/>
              <a:t>постановка домашнего задания;		</a:t>
            </a:r>
            <a:endParaRPr lang="ru-RU" b="1" dirty="0"/>
          </a:p>
          <a:p>
            <a:pPr marL="1200150" lvl="3" indent="-285750">
              <a:buFont typeface="Wingdings" panose="05000000000000000000" pitchFamily="2" charset="2"/>
              <a:buChar char="Ø"/>
              <a:defRPr/>
            </a:pPr>
            <a:r>
              <a:rPr lang="ru-RU" b="1" dirty="0"/>
              <a:t> </a:t>
            </a:r>
            <a:r>
              <a:rPr lang="ru-RU" b="1" dirty="0" smtClean="0"/>
              <a:t>оценка </a:t>
            </a:r>
            <a:r>
              <a:rPr lang="ru-RU" b="1" dirty="0"/>
              <a:t>достигнутых </a:t>
            </a:r>
            <a:r>
              <a:rPr lang="ru-RU" b="1" dirty="0" smtClean="0"/>
              <a:t>результатов.</a:t>
            </a:r>
          </a:p>
          <a:p>
            <a:pPr marL="1200150" lvl="3" indent="-285750">
              <a:buFont typeface="Wingdings" panose="05000000000000000000" pitchFamily="2" charset="2"/>
              <a:buChar char="Ø"/>
              <a:defRPr/>
            </a:pPr>
            <a:endParaRPr lang="ru-RU" b="1" dirty="0">
              <a:solidFill>
                <a:srgbClr val="99003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/>
            <a:endParaRPr lang="ru-RU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lvl="2"/>
            <a:endParaRPr lang="ru-RU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lvl="2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35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трелка углом 26"/>
          <p:cNvSpPr/>
          <p:nvPr/>
        </p:nvSpPr>
        <p:spPr>
          <a:xfrm rot="5400000" flipV="1">
            <a:off x="2210856" y="4161371"/>
            <a:ext cx="591164" cy="974269"/>
          </a:xfrm>
          <a:prstGeom prst="bentArrow">
            <a:avLst>
              <a:gd name="adj1" fmla="val 15378"/>
              <a:gd name="adj2" fmla="val 10106"/>
              <a:gd name="adj3" fmla="val 46394"/>
              <a:gd name="adj4" fmla="val 53606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Стрелка углом 29"/>
          <p:cNvSpPr/>
          <p:nvPr/>
        </p:nvSpPr>
        <p:spPr>
          <a:xfrm rot="5400000" flipV="1">
            <a:off x="2377742" y="1665426"/>
            <a:ext cx="816391" cy="1038390"/>
          </a:xfrm>
          <a:prstGeom prst="bentArrow">
            <a:avLst>
              <a:gd name="adj1" fmla="val 12533"/>
              <a:gd name="adj2" fmla="val 8612"/>
              <a:gd name="adj3" fmla="val 37606"/>
              <a:gd name="adj4" fmla="val 41228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4486157" y="4900897"/>
            <a:ext cx="220206" cy="335907"/>
          </a:xfrm>
          <a:prstGeom prst="downArrow">
            <a:avLst>
              <a:gd name="adj1" fmla="val 15304"/>
              <a:gd name="adj2" fmla="val 90947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201" y="620484"/>
            <a:ext cx="8958942" cy="13172837"/>
          </a:xfrm>
          <a:prstGeom prst="rect">
            <a:avLst/>
          </a:prstGeom>
        </p:spPr>
        <p:txBody>
          <a:bodyPr wrap="square">
            <a:spAutoFit/>
            <a:scene3d>
              <a:camera prst="obliqueBottom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pPr algn="ctr"/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sz="3200" b="1" dirty="0" smtClean="0">
              <a:ln>
                <a:solidFill>
                  <a:srgbClr val="4472C4">
                    <a:lumMod val="50000"/>
                  </a:srgbClr>
                </a:solidFill>
              </a:ln>
              <a:solidFill>
                <a:srgbClr val="4472C4">
                  <a:lumMod val="60000"/>
                  <a:lumOff val="40000"/>
                </a:srgbClr>
              </a:solidFill>
              <a:effectLst>
                <a:glow rad="63500">
                  <a:srgbClr val="4472C4">
                    <a:satMod val="175000"/>
                    <a:alpha val="40000"/>
                  </a:srgbClr>
                </a:glow>
              </a:effectLst>
            </a:endParaRPr>
          </a:p>
          <a:p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47920" y="1124010"/>
            <a:ext cx="1908094" cy="1066800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lvl="0" algn="ctr"/>
            <a:r>
              <a:rPr lang="ru-RU" sz="2000" b="1" dirty="0">
                <a:ln w="660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Одноголосие</a:t>
            </a:r>
          </a:p>
          <a:p>
            <a:pPr lvl="0" algn="ctr"/>
            <a:r>
              <a:rPr lang="ru-RU" sz="1400" b="1" i="1" dirty="0">
                <a:solidFill>
                  <a:prstClr val="black"/>
                </a:solidFill>
              </a:rPr>
              <a:t>одна мелодическая линия. </a:t>
            </a: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305132" y="1330829"/>
            <a:ext cx="3264027" cy="1107893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ln w="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Многолосие</a:t>
            </a:r>
          </a:p>
          <a:p>
            <a:pPr lvl="0" algn="ctr">
              <a:defRPr/>
            </a:pPr>
            <a:r>
              <a:rPr lang="ru-RU" sz="1400" b="1" i="1" dirty="0">
                <a:solidFill>
                  <a:prstClr val="black"/>
                </a:solidFill>
              </a:rPr>
              <a:t>музыкальное изложение,  основанное на одновременном сочетании нескольких голосов.</a:t>
            </a:r>
            <a:endParaRPr lang="ru-RU" b="1" i="1" dirty="0">
              <a:solidFill>
                <a:prstClr val="black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993571" y="2997587"/>
            <a:ext cx="3124200" cy="1834447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i="1" dirty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Полифония </a:t>
            </a:r>
            <a:r>
              <a:rPr lang="ru-RU" b="1" i="1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b="1" i="1" dirty="0">
              <a:ln w="10160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lvl="0" algn="ctr"/>
            <a:r>
              <a:rPr lang="ru-RU" sz="1400" b="1" i="1" dirty="0">
                <a:solidFill>
                  <a:prstClr val="black"/>
                </a:solidFill>
              </a:rPr>
              <a:t>одновременное сочетание и движение двух или более мелодических голосов.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362699" y="2661679"/>
            <a:ext cx="2672441" cy="1460081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b="1" i="1" dirty="0">
                <a:ln w="1016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Гетерофония </a:t>
            </a:r>
            <a:r>
              <a:rPr lang="ru-RU" b="1" i="1" dirty="0" smtClean="0">
                <a:ln w="1016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b="1" i="1" dirty="0">
              <a:ln w="10160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lvl="0" algn="ctr">
              <a:defRPr/>
            </a:pPr>
            <a:r>
              <a:rPr lang="ru-RU" sz="1200" b="1" i="1" dirty="0">
                <a:solidFill>
                  <a:prstClr val="black"/>
                </a:solidFill>
              </a:rPr>
              <a:t>совместное исполнение одноголосной мелодии с эпизодическим отступлением от основного напева. Привело к образованию подголосочного многоголосия.</a:t>
            </a:r>
            <a:endParaRPr lang="ru-RU" b="1" i="1" dirty="0">
              <a:solidFill>
                <a:prstClr val="black"/>
              </a:solidFill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76199" y="2661679"/>
            <a:ext cx="2620386" cy="1460081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i="1" dirty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Гомофония </a:t>
            </a:r>
            <a:r>
              <a:rPr lang="ru-RU" b="1" i="1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b="1" i="1" dirty="0">
              <a:ln w="10160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lvl="0" algn="ctr"/>
            <a:r>
              <a:rPr lang="ru-RU" sz="1200" b="1" i="1" dirty="0">
                <a:solidFill>
                  <a:prstClr val="black"/>
                </a:solidFill>
              </a:rPr>
              <a:t>голоса разделяются на главный (мелодия) и сопровождающие (гармоническое сопровождение, аккомпанемент)</a:t>
            </a:r>
          </a:p>
        </p:txBody>
      </p:sp>
      <p:sp>
        <p:nvSpPr>
          <p:cNvPr id="15" name="Стрелка вниз 14"/>
          <p:cNvSpPr/>
          <p:nvPr/>
        </p:nvSpPr>
        <p:spPr>
          <a:xfrm>
            <a:off x="4812744" y="2469161"/>
            <a:ext cx="239159" cy="497987"/>
          </a:xfrm>
          <a:prstGeom prst="downArrow">
            <a:avLst>
              <a:gd name="adj1" fmla="val 32353"/>
              <a:gd name="adj2" fmla="val 7353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3154517" y="5277629"/>
            <a:ext cx="2812639" cy="1446775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i="1" dirty="0">
                <a:ln w="0">
                  <a:noFill/>
                </a:ln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Имитационная</a:t>
            </a:r>
            <a:r>
              <a:rPr lang="ru-RU" sz="1600" b="1" i="1" dirty="0">
                <a:ln w="0">
                  <a:noFill/>
                </a:ln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1200" b="1" i="1" dirty="0">
                <a:solidFill>
                  <a:prstClr val="black"/>
                </a:solidFill>
              </a:rPr>
              <a:t>(Канон, Фуга)</a:t>
            </a:r>
          </a:p>
          <a:p>
            <a:pPr lvl="0" algn="ctr"/>
            <a:r>
              <a:rPr lang="ru-RU" sz="1400" b="1" i="1" dirty="0" smtClean="0">
                <a:solidFill>
                  <a:prstClr val="black"/>
                </a:solidFill>
              </a:rPr>
              <a:t>  </a:t>
            </a:r>
            <a:endParaRPr lang="ru-RU" sz="1200" b="1" i="1" dirty="0">
              <a:solidFill>
                <a:prstClr val="black"/>
              </a:solidFill>
            </a:endParaRPr>
          </a:p>
        </p:txBody>
      </p:sp>
      <p:sp>
        <p:nvSpPr>
          <p:cNvPr id="25" name="Блок-схема: альтернативный процесс 24"/>
          <p:cNvSpPr/>
          <p:nvPr/>
        </p:nvSpPr>
        <p:spPr>
          <a:xfrm>
            <a:off x="168382" y="4944087"/>
            <a:ext cx="2528204" cy="1610340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Подголосочная</a:t>
            </a:r>
          </a:p>
          <a:p>
            <a:pPr lvl="0" algn="ctr"/>
            <a:r>
              <a:rPr lang="ru-RU" sz="1200" b="1" i="1" dirty="0">
                <a:solidFill>
                  <a:prstClr val="black"/>
                </a:solidFill>
              </a:rPr>
              <a:t>Мелодический вариант основного напева в русском песенном многоголосии.</a:t>
            </a:r>
          </a:p>
        </p:txBody>
      </p:sp>
      <p:sp>
        <p:nvSpPr>
          <p:cNvPr id="26" name="Блок-схема: альтернативный процесс 25"/>
          <p:cNvSpPr/>
          <p:nvPr/>
        </p:nvSpPr>
        <p:spPr>
          <a:xfrm>
            <a:off x="6362699" y="4944088"/>
            <a:ext cx="2672441" cy="1610339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Контрастная</a:t>
            </a:r>
          </a:p>
          <a:p>
            <a:pPr lvl="0" algn="ctr"/>
            <a:r>
              <a:rPr lang="ru-RU" sz="1200" b="1" i="1" dirty="0">
                <a:solidFill>
                  <a:prstClr val="black"/>
                </a:solidFill>
              </a:rPr>
              <a:t>Сочетание различных мелодий.</a:t>
            </a:r>
          </a:p>
        </p:txBody>
      </p:sp>
      <p:sp>
        <p:nvSpPr>
          <p:cNvPr id="28" name="Стрелка углом 27"/>
          <p:cNvSpPr/>
          <p:nvPr/>
        </p:nvSpPr>
        <p:spPr>
          <a:xfrm rot="5400000">
            <a:off x="6314705" y="4204969"/>
            <a:ext cx="591162" cy="887073"/>
          </a:xfrm>
          <a:prstGeom prst="bentArrow">
            <a:avLst>
              <a:gd name="adj1" fmla="val 15028"/>
              <a:gd name="adj2" fmla="val 10578"/>
              <a:gd name="adj3" fmla="val 44230"/>
              <a:gd name="adj4" fmla="val 55592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трелка углом 30"/>
          <p:cNvSpPr/>
          <p:nvPr/>
        </p:nvSpPr>
        <p:spPr>
          <a:xfrm rot="5400000">
            <a:off x="6842526" y="1533419"/>
            <a:ext cx="816389" cy="1265791"/>
          </a:xfrm>
          <a:prstGeom prst="bentArrow">
            <a:avLst>
              <a:gd name="adj1" fmla="val 14535"/>
              <a:gd name="adj2" fmla="val 9516"/>
              <a:gd name="adj3" fmla="val 38854"/>
              <a:gd name="adj4" fmla="val 4701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789" y="640187"/>
            <a:ext cx="895894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Заключительный этап. Обобщение:</a:t>
            </a:r>
            <a:endParaRPr lang="ru-RU" sz="2800" b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594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764024"/>
            <a:ext cx="9105900" cy="609397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  <a:scene3d>
              <a:camera prst="obliqueTop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 sz="3600" b="1" dirty="0" smtClean="0">
              <a:ln>
                <a:solidFill>
                  <a:srgbClr val="C00000"/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Типы движения голосов в двухголосии:</a:t>
            </a:r>
          </a:p>
          <a:p>
            <a:endParaRPr lang="ru-RU" sz="2000" b="1" dirty="0" smtClean="0">
              <a:ln>
                <a:solidFill>
                  <a:srgbClr val="C00000"/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ru-RU" sz="2800" dirty="0">
              <a:ln>
                <a:solidFill>
                  <a:srgbClr val="C00000"/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ru-RU" dirty="0" smtClean="0">
              <a:ln>
                <a:solidFill>
                  <a:srgbClr val="C00000"/>
                </a:solidFill>
              </a:ln>
            </a:endParaRPr>
          </a:p>
          <a:p>
            <a:endParaRPr lang="ru-RU" dirty="0">
              <a:ln>
                <a:solidFill>
                  <a:srgbClr val="C00000"/>
                </a:solidFill>
              </a:ln>
            </a:endParaRPr>
          </a:p>
          <a:p>
            <a:endParaRPr lang="ru-RU" dirty="0" smtClean="0">
              <a:ln>
                <a:solidFill>
                  <a:srgbClr val="C00000"/>
                </a:solidFill>
              </a:ln>
            </a:endParaRPr>
          </a:p>
          <a:p>
            <a:r>
              <a:rPr lang="ru-RU" dirty="0" smtClean="0">
                <a:ln>
                  <a:solidFill>
                    <a:srgbClr val="C00000"/>
                  </a:solidFill>
                </a:ln>
              </a:rPr>
              <a:t>	              </a:t>
            </a:r>
          </a:p>
          <a:p>
            <a:r>
              <a:rPr lang="ru-RU" dirty="0">
                <a:ln>
                  <a:solidFill>
                    <a:srgbClr val="C00000"/>
                  </a:solidFill>
                </a:ln>
              </a:rPr>
              <a:t>	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              </a:t>
            </a:r>
            <a:r>
              <a:rPr lang="ru-RU" sz="2400" b="1" dirty="0" smtClean="0"/>
              <a:t>прямое	</a:t>
            </a:r>
            <a:r>
              <a:rPr lang="ru-RU" sz="2400" b="1" dirty="0" smtClean="0">
                <a:ln>
                  <a:solidFill>
                    <a:srgbClr val="C00000"/>
                  </a:solidFill>
                </a:ln>
              </a:rPr>
              <a:t>			</a:t>
            </a:r>
            <a:r>
              <a:rPr lang="ru-RU" sz="2400" b="1" dirty="0" smtClean="0"/>
              <a:t>       параллельное</a:t>
            </a:r>
            <a:endParaRPr lang="ru-RU" sz="2400" b="1" dirty="0"/>
          </a:p>
          <a:p>
            <a:endParaRPr lang="ru-RU" dirty="0" smtClean="0">
              <a:ln>
                <a:solidFill>
                  <a:srgbClr val="C00000"/>
                </a:solidFill>
              </a:ln>
            </a:endParaRPr>
          </a:p>
          <a:p>
            <a:endParaRPr lang="ru-RU" dirty="0">
              <a:ln>
                <a:solidFill>
                  <a:srgbClr val="C00000"/>
                </a:solidFill>
              </a:ln>
            </a:endParaRPr>
          </a:p>
          <a:p>
            <a:endParaRPr lang="ru-RU" dirty="0" smtClean="0">
              <a:ln>
                <a:solidFill>
                  <a:srgbClr val="C00000"/>
                </a:solidFill>
              </a:ln>
            </a:endParaRPr>
          </a:p>
          <a:p>
            <a:endParaRPr lang="ru-RU" dirty="0">
              <a:ln>
                <a:solidFill>
                  <a:srgbClr val="C00000"/>
                </a:solidFill>
              </a:ln>
            </a:endParaRPr>
          </a:p>
          <a:p>
            <a:endParaRPr lang="ru-RU" dirty="0" smtClean="0">
              <a:ln>
                <a:solidFill>
                  <a:srgbClr val="C00000"/>
                </a:solidFill>
              </a:ln>
            </a:endParaRPr>
          </a:p>
          <a:p>
            <a:r>
              <a:rPr lang="ru-RU" dirty="0" smtClean="0">
                <a:ln>
                  <a:solidFill>
                    <a:srgbClr val="C00000"/>
                  </a:solidFill>
                </a:ln>
              </a:rPr>
              <a:t>	            </a:t>
            </a:r>
          </a:p>
          <a:p>
            <a:endParaRPr lang="ru-RU" sz="2400" b="1" dirty="0">
              <a:ln>
                <a:solidFill>
                  <a:srgbClr val="C00000"/>
                </a:solidFill>
              </a:ln>
            </a:endParaRPr>
          </a:p>
          <a:p>
            <a:r>
              <a:rPr lang="ru-RU" sz="2400" b="1" dirty="0" smtClean="0">
                <a:ln>
                  <a:solidFill>
                    <a:srgbClr val="C00000"/>
                  </a:solidFill>
                </a:ln>
              </a:rPr>
              <a:t>	         </a:t>
            </a:r>
            <a:r>
              <a:rPr lang="ru-RU" sz="2400" b="1" dirty="0" smtClean="0"/>
              <a:t>косвенное	</a:t>
            </a:r>
            <a:r>
              <a:rPr lang="ru-RU" sz="2400" b="1" dirty="0" smtClean="0">
                <a:ln>
                  <a:solidFill>
                    <a:srgbClr val="C00000"/>
                  </a:solidFill>
                </a:ln>
              </a:rPr>
              <a:t>	 	</a:t>
            </a:r>
            <a:r>
              <a:rPr lang="ru-RU" sz="2400" b="1" dirty="0" smtClean="0"/>
              <a:t>   противоположное</a:t>
            </a:r>
            <a:endParaRPr lang="ru-RU" sz="2400" b="1" dirty="0"/>
          </a:p>
          <a:p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9229" y="2487974"/>
            <a:ext cx="1600200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981075" y="3058509"/>
            <a:ext cx="1245733" cy="15476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981075" y="2620139"/>
            <a:ext cx="1227025" cy="438370"/>
          </a:xfrm>
          <a:prstGeom prst="line">
            <a:avLst/>
          </a:prstGeom>
          <a:ln w="28575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516131" y="2487974"/>
            <a:ext cx="1600200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590800" y="2625381"/>
            <a:ext cx="1266825" cy="19391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581275" y="2776108"/>
            <a:ext cx="1181100" cy="43294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5187447" y="2487974"/>
            <a:ext cx="1600200" cy="91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952697" y="2487974"/>
            <a:ext cx="1600200" cy="91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67547" y="4718365"/>
            <a:ext cx="1600200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516131" y="4710852"/>
            <a:ext cx="1600200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216806" y="4710852"/>
            <a:ext cx="1600200" cy="914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952697" y="4715636"/>
            <a:ext cx="1600200" cy="914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5529773" y="2937959"/>
            <a:ext cx="1092824" cy="27109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5510210" y="2675835"/>
            <a:ext cx="1117147" cy="28692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7158800" y="2675835"/>
            <a:ext cx="1116170" cy="26933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7158800" y="2934454"/>
            <a:ext cx="1118508" cy="27459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1000125" y="5420895"/>
            <a:ext cx="1095374" cy="835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1000125" y="4865263"/>
            <a:ext cx="1123950" cy="40957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686050" y="4865263"/>
            <a:ext cx="1171575" cy="182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676523" y="5006774"/>
            <a:ext cx="1181102" cy="41412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426528" y="5250265"/>
            <a:ext cx="1183822" cy="17898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5426528" y="4874368"/>
            <a:ext cx="1183822" cy="27190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7107285" y="4867274"/>
            <a:ext cx="1219200" cy="27899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V="1">
            <a:off x="7107285" y="5274839"/>
            <a:ext cx="1219200" cy="15727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00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732" y="588555"/>
            <a:ext cx="889226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Lef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3200" b="1" dirty="0" smtClean="0">
                <a:ln>
                  <a:solidFill>
                    <a:srgbClr val="FF3399"/>
                  </a:solidFill>
                </a:ln>
                <a:solidFill>
                  <a:srgbClr val="FF0066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Хоровое звучание</a:t>
            </a:r>
            <a:endParaRPr lang="ru-RU" sz="2000" b="1" dirty="0">
              <a:ln>
                <a:solidFill>
                  <a:srgbClr val="FF3399"/>
                </a:solidFill>
              </a:ln>
              <a:solidFill>
                <a:srgbClr val="FF0066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006862316"/>
              </p:ext>
            </p:extLst>
          </p:nvPr>
        </p:nvGraphicFramePr>
        <p:xfrm>
          <a:off x="76200" y="1238250"/>
          <a:ext cx="8958944" cy="4010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Двойная стрелка вверх/вниз 11"/>
          <p:cNvSpPr/>
          <p:nvPr/>
        </p:nvSpPr>
        <p:spPr>
          <a:xfrm>
            <a:off x="4180577" y="3100833"/>
            <a:ext cx="484632" cy="609600"/>
          </a:xfrm>
          <a:prstGeom prst="upDownArrow">
            <a:avLst/>
          </a:prstGeom>
          <a:solidFill>
            <a:srgbClr val="FF33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6688" y="5600700"/>
            <a:ext cx="899704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/>
              <a:t>  </a:t>
            </a:r>
            <a:r>
              <a:rPr lang="ru-RU" b="1" dirty="0" smtClean="0">
                <a:solidFill>
                  <a:srgbClr val="3333CC"/>
                </a:solidFill>
              </a:rPr>
              <a:t>Из прозвучавших сегодня на уроке произведений, выберите: </a:t>
            </a:r>
          </a:p>
          <a:p>
            <a:pPr marL="742950" lvl="1" indent="-285750">
              <a:buClr>
                <a:srgbClr val="3333CC"/>
              </a:buClr>
              <a:buFont typeface="Calibri" panose="020F0502020204030204" pitchFamily="34" charset="0"/>
              <a:buChar char="•"/>
            </a:pPr>
            <a:r>
              <a:rPr lang="ru-RU" b="1" dirty="0" smtClean="0"/>
              <a:t>наиболее соответствующее данной схеме;</a:t>
            </a:r>
          </a:p>
          <a:p>
            <a:pPr marL="742950" lvl="1" indent="-285750">
              <a:buClr>
                <a:srgbClr val="3333CC"/>
              </a:buClr>
              <a:buFont typeface="Calibri" panose="020F0502020204030204" pitchFamily="34" charset="0"/>
              <a:buChar char="•"/>
            </a:pPr>
            <a:r>
              <a:rPr lang="ru-RU" b="1" dirty="0" smtClean="0"/>
              <a:t>менее соответствующее данной схеме. </a:t>
            </a:r>
          </a:p>
          <a:p>
            <a:pPr>
              <a:buClr>
                <a:srgbClr val="3333CC"/>
              </a:buClr>
            </a:pPr>
            <a:r>
              <a:rPr lang="ru-RU" b="1" dirty="0" smtClean="0">
                <a:solidFill>
                  <a:srgbClr val="3333CC"/>
                </a:solidFill>
              </a:rPr>
              <a:t>Объясните свой выбор.</a:t>
            </a:r>
            <a:endParaRPr lang="ru-RU" b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12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4786070"/>
            <a:ext cx="6858000" cy="4717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74246" y="1247775"/>
            <a:ext cx="7772400" cy="5019675"/>
          </a:xfrm>
        </p:spPr>
        <p:txBody>
          <a:bodyPr>
            <a:prstTxWarp prst="textDeflateTop">
              <a:avLst/>
            </a:prstTxWarp>
            <a:normAutofit/>
            <a:scene3d>
              <a:camera prst="obliqueTopRigh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lvl="0">
              <a:spcBef>
                <a:spcPts val="1000"/>
              </a:spcBef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n-lt"/>
              </a:rPr>
              <a:t>Спасибо за внимание!</a:t>
            </a:r>
            <a:br>
              <a:rPr lang="ru-RU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n-lt"/>
              </a:rPr>
            </a:br>
            <a:endParaRPr lang="ru-RU" b="1" dirty="0">
              <a:ln>
                <a:solidFill>
                  <a:srgbClr val="FF0000"/>
                </a:solidFill>
              </a:ln>
              <a:solidFill>
                <a:srgbClr val="FFC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538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80943"/>
            <a:ext cx="4152405" cy="3114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28605" y="1085954"/>
            <a:ext cx="4572000" cy="3524042"/>
          </a:xfrm>
          <a:prstGeom prst="rect">
            <a:avLst/>
          </a:prstGeom>
        </p:spPr>
        <p:txBody>
          <a:bodyPr>
            <a:spAutoFit/>
            <a:scene3d>
              <a:camera prst="obliqueBottomLeft"/>
              <a:lightRig rig="threePt" dir="t"/>
            </a:scene3d>
            <a:sp3d extrusionH="57150">
              <a:bevelT h="25400" prst="softRound"/>
            </a:sp3d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b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Развитие 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b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полифонического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b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 слуха и мышления 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b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певцов в младшем хоре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801" y="4609996"/>
            <a:ext cx="4876800" cy="1938992"/>
          </a:xfrm>
          <a:prstGeom prst="rect">
            <a:avLst/>
          </a:prstGeom>
        </p:spPr>
        <p:txBody>
          <a:bodyPr wrap="square">
            <a:spAutoFit/>
            <a:scene3d>
              <a:camera prst="obliqueTopLef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u="none" strike="noStrike" kern="0" cap="none" spc="0" normalizeH="0" baseline="0" noProof="0" dirty="0" smtClean="0">
                <a:solidFill>
                  <a:srgbClr val="C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uLnTx/>
                <a:uFillTx/>
                <a:cs typeface="Times New Roman" panose="02020603050405020304" pitchFamily="18" charset="0"/>
              </a:rPr>
              <a:t>Урок  по предмету</a:t>
            </a:r>
            <a:br>
              <a:rPr kumimoji="0" lang="ru-RU" sz="2000" b="1" u="none" strike="noStrike" kern="0" cap="none" spc="0" normalizeH="0" baseline="0" noProof="0" dirty="0" smtClean="0">
                <a:solidFill>
                  <a:srgbClr val="C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uLnTx/>
                <a:uFillTx/>
                <a:cs typeface="Times New Roman" panose="02020603050405020304" pitchFamily="18" charset="0"/>
              </a:rPr>
            </a:br>
            <a:r>
              <a:rPr kumimoji="0" lang="ru-RU" sz="2000" b="1" u="none" strike="noStrike" kern="0" cap="none" spc="0" normalizeH="0" baseline="0" noProof="0" dirty="0" smtClean="0">
                <a:solidFill>
                  <a:srgbClr val="C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uLnTx/>
                <a:uFillTx/>
                <a:cs typeface="Times New Roman" panose="02020603050405020304" pitchFamily="18" charset="0"/>
              </a:rPr>
              <a:t> «Коллективное музицирование. Хор».</a:t>
            </a:r>
            <a:br>
              <a:rPr kumimoji="0" lang="ru-RU" sz="2000" b="1" u="none" strike="noStrike" kern="0" cap="none" spc="0" normalizeH="0" baseline="0" noProof="0" dirty="0" smtClean="0">
                <a:solidFill>
                  <a:srgbClr val="C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uLnTx/>
                <a:uFillTx/>
                <a:cs typeface="Times New Roman" panose="02020603050405020304" pitchFamily="18" charset="0"/>
              </a:rPr>
            </a:br>
            <a:r>
              <a:rPr kumimoji="0" lang="ru-RU" sz="2000" b="1" u="none" strike="noStrike" kern="0" cap="none" spc="0" normalizeH="0" baseline="0" noProof="0" dirty="0" smtClean="0">
                <a:solidFill>
                  <a:srgbClr val="C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uLnTx/>
                <a:uFillTx/>
                <a:cs typeface="Times New Roman" panose="02020603050405020304" pitchFamily="18" charset="0"/>
              </a:rPr>
              <a:t> С учащимися 2-3 классов музыкального отделения МБОУ ДОД «ДШИ №2» </a:t>
            </a:r>
            <a:br>
              <a:rPr kumimoji="0" lang="ru-RU" sz="2000" b="1" u="none" strike="noStrike" kern="0" cap="none" spc="0" normalizeH="0" baseline="0" noProof="0" dirty="0" smtClean="0">
                <a:solidFill>
                  <a:srgbClr val="C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uLnTx/>
                <a:uFillTx/>
                <a:cs typeface="Times New Roman" panose="02020603050405020304" pitchFamily="18" charset="0"/>
              </a:rPr>
            </a:br>
            <a:r>
              <a:rPr kumimoji="0" lang="ru-RU" sz="2000" b="1" u="none" strike="noStrike" kern="0" cap="none" spc="0" normalizeH="0" baseline="0" noProof="0" dirty="0" err="1" smtClean="0">
                <a:solidFill>
                  <a:srgbClr val="C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uLnTx/>
                <a:uFillTx/>
                <a:cs typeface="Times New Roman" panose="02020603050405020304" pitchFamily="18" charset="0"/>
              </a:rPr>
              <a:t>г.Урай</a:t>
            </a:r>
            <a:r>
              <a:rPr kumimoji="0" lang="ru-RU" sz="2000" b="1" u="none" strike="noStrike" kern="0" cap="none" spc="0" normalizeH="0" baseline="0" noProof="0" dirty="0" smtClean="0">
                <a:solidFill>
                  <a:srgbClr val="C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uLnTx/>
                <a:uFillTx/>
                <a:cs typeface="Times New Roman" panose="02020603050405020304" pitchFamily="18" charset="0"/>
              </a:rPr>
              <a:t>.</a:t>
            </a:r>
            <a:br>
              <a:rPr kumimoji="0" lang="ru-RU" sz="2000" b="1" u="none" strike="noStrike" kern="0" cap="none" spc="0" normalizeH="0" baseline="0" noProof="0" dirty="0" smtClean="0">
                <a:solidFill>
                  <a:srgbClr val="C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uLnTx/>
                <a:uFillTx/>
                <a:cs typeface="Times New Roman" panose="02020603050405020304" pitchFamily="18" charset="0"/>
              </a:rPr>
            </a:br>
            <a:endParaRPr kumimoji="0" lang="ru-RU" sz="2000" b="1" u="none" strike="noStrike" kern="0" cap="none" spc="0" normalizeH="0" baseline="0" noProof="0" dirty="0" smtClean="0">
              <a:solidFill>
                <a:srgbClr val="C0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985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1708313" cy="8035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50" y="653142"/>
            <a:ext cx="8958943" cy="6172780"/>
          </a:xfrm>
          <a:prstGeom prst="rect">
            <a:avLst/>
          </a:prstGeom>
        </p:spPr>
        <p:txBody>
          <a:bodyPr wrap="square">
            <a:spAutoFit/>
            <a:scene3d>
              <a:camera prst="obliqueBottomLef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	Цель </a:t>
            </a:r>
            <a:r>
              <a:rPr lang="ru-RU" sz="2800" b="1" i="1" dirty="0">
                <a:ln>
                  <a:solidFill>
                    <a:srgbClr val="002060"/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урока: 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000" b="1" dirty="0"/>
              <a:t>Развитие навыков двух </a:t>
            </a:r>
            <a:r>
              <a:rPr lang="ru-RU" sz="2000" b="1" dirty="0" smtClean="0"/>
              <a:t>– трехголосного </a:t>
            </a:r>
            <a:r>
              <a:rPr lang="ru-RU" sz="2000" b="1" dirty="0"/>
              <a:t>пения в </a:t>
            </a:r>
            <a:r>
              <a:rPr lang="ru-RU" sz="2000" b="1" dirty="0" smtClean="0"/>
              <a:t>			     полифонической </a:t>
            </a:r>
            <a:r>
              <a:rPr lang="ru-RU" sz="2000" b="1" dirty="0" smtClean="0"/>
              <a:t>фактуре.</a:t>
            </a:r>
          </a:p>
          <a:p>
            <a:r>
              <a:rPr lang="ru-RU" sz="28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	Задачи:</a:t>
            </a:r>
          </a:p>
          <a:p>
            <a:pPr>
              <a:spcAft>
                <a:spcPts val="0"/>
              </a:spcAft>
            </a:pPr>
            <a:r>
              <a:rPr lang="ru-RU" sz="2000" b="1" i="1" dirty="0" smtClean="0">
                <a:ln>
                  <a:solidFill>
                    <a:srgbClr val="002060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2000" b="1" i="1" dirty="0">
                <a:ln>
                  <a:solidFill>
                    <a:srgbClr val="002060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chemeClr val="accent5">
                  <a:lumMod val="5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добиваться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у учащихся чистого унисона как основы для развития гармонического и полифонического слуха;</a:t>
            </a: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выработать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умение четко провести свою партию при одновременном звучании другой;</a:t>
            </a: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формировать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навыки пения 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a cappella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продолжать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закреплять навык сольфеджирования по хоровым партиям, тем самым способствовать сознательному усвоению музыкального материала</a:t>
            </a: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раскрыть понятия «полифония», «имитация», «канон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sz="16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развивающие</a:t>
            </a:r>
            <a:r>
              <a:rPr lang="ru-RU" sz="2000" b="1" i="1" dirty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b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206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продолжать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вокально– хоровых навыков и умений;</a:t>
            </a: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продолжать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развитие гармонического слуха;</a:t>
            </a: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способствовать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развитию музыкальной восприимчивости, то есть умения слышать, слушать, анализировать, сопоставлять;</a:t>
            </a: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расширять музыкальный кругозор учащихся через репертуар</a:t>
            </a: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воспитательные</a:t>
            </a:r>
            <a:r>
              <a:rPr lang="ru-RU" sz="20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воспитывать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любовь к музыке, к хоровому искусству;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воспитывать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эмоциональную отзывчивость на музыку, содержание текста;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формировать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художественный вкус;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воспитывать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культуру общения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91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9575" y="1095374"/>
            <a:ext cx="8625568" cy="5016758"/>
          </a:xfrm>
          <a:prstGeom prst="rect">
            <a:avLst/>
          </a:prstGeom>
        </p:spPr>
        <p:txBody>
          <a:bodyPr wrap="square">
            <a:spAutoFit/>
            <a:scene3d>
              <a:camera prst="obliqueTop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Тип урока:</a:t>
            </a:r>
          </a:p>
          <a:p>
            <a:endParaRPr lang="ru-RU" sz="2000" dirty="0" smtClean="0">
              <a:solidFill>
                <a:srgbClr val="0000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По дидактическим целям – </a:t>
            </a:r>
          </a:p>
          <a:p>
            <a:pPr>
              <a:buClr>
                <a:srgbClr val="C00000"/>
              </a:buClr>
            </a:pP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урок–повторение, закрепление </a:t>
            </a:r>
          </a:p>
          <a:p>
            <a:pPr>
              <a:buClr>
                <a:srgbClr val="C00000"/>
              </a:buClr>
            </a:pP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умений и навыков.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ru-RU" sz="2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По способу проведения – </a:t>
            </a:r>
          </a:p>
          <a:p>
            <a:pPr>
              <a:buClr>
                <a:srgbClr val="C00000"/>
              </a:buClr>
            </a:pP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практическая работа.</a:t>
            </a:r>
          </a:p>
          <a:p>
            <a:pPr>
              <a:buClr>
                <a:srgbClr val="C00000"/>
              </a:buClr>
            </a:pPr>
            <a:endParaRPr lang="ru-RU" sz="2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По этапам учебного процесса – </a:t>
            </a:r>
          </a:p>
          <a:p>
            <a:pPr>
              <a:buClr>
                <a:srgbClr val="C00000"/>
              </a:buClr>
            </a:pP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комбинированный.</a:t>
            </a:r>
          </a:p>
          <a:p>
            <a:pPr>
              <a:buClr>
                <a:srgbClr val="C00000"/>
              </a:buClr>
            </a:pP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95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803518"/>
            <a:ext cx="9144000" cy="58785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0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Методы обучения: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 smtClean="0"/>
              <a:t>наглядный</a:t>
            </a:r>
            <a:endParaRPr lang="ru-RU" sz="1600" b="1" dirty="0"/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/>
              <a:t>индуктивный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/>
              <a:t>дедуктивный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/>
              <a:t>концентрический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/>
              <a:t>фонетический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/>
              <a:t>объяснительно – иллюстративный в сочетании с репродуктивным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/>
              <a:t>метод внутреннего пения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/>
              <a:t>сравнительного анализа </a:t>
            </a:r>
          </a:p>
          <a:p>
            <a:pPr lvl="0">
              <a:buClr>
                <a:srgbClr val="C00000"/>
              </a:buClr>
            </a:pPr>
            <a:r>
              <a:rPr lang="ru-RU" sz="1600" b="1" dirty="0" smtClean="0"/>
              <a:t>	</a:t>
            </a:r>
            <a:r>
              <a:rPr lang="ru-RU" sz="1600" b="1" dirty="0">
                <a:ln>
                  <a:solidFill>
                    <a:srgbClr val="002060"/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 </a:t>
            </a:r>
            <a:r>
              <a:rPr lang="ru-RU" sz="2000" b="1" i="1" dirty="0">
                <a:ln>
                  <a:solidFill>
                    <a:srgbClr val="002060"/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Методические приёмы: </a:t>
            </a:r>
          </a:p>
          <a:p>
            <a:pPr marL="285750" lvl="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творческие задания и вопросы, стимулирующие мыслительную деятельность и создающие поисковые ситуации;</a:t>
            </a:r>
          </a:p>
          <a:p>
            <a:pPr marL="285750" lvl="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побуждение детей к самоконтролю и самооценке в процессе пения;</a:t>
            </a:r>
          </a:p>
          <a:p>
            <a:pPr marL="285750" lvl="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сопоставление песен, различных по характеру;</a:t>
            </a:r>
          </a:p>
          <a:p>
            <a:pPr marL="285750" lvl="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вариативность заданий при повторении упражнений и песенного материала;</a:t>
            </a:r>
          </a:p>
          <a:p>
            <a:pPr marL="285750" lvl="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применение индивидуального подхода, наблюдение за развитием учащихся, групповой, индивидуальный  опрос;</a:t>
            </a:r>
          </a:p>
          <a:p>
            <a:pPr marL="285750" lvl="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представление « в уме» первого звука уже на дыхании;</a:t>
            </a:r>
          </a:p>
          <a:p>
            <a:pPr marL="285750" lvl="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вокализация песен на слог и сольфеджио;</a:t>
            </a:r>
          </a:p>
          <a:p>
            <a:pPr marL="285750" lvl="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образные сравнения как приём связи с жизненным опытом и образным мышлением  младших школьников;</a:t>
            </a:r>
          </a:p>
          <a:p>
            <a:pPr marL="285750" lvl="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юмор ,одобрение, поощрение успехов учащихся  с целью стимуляции их интереса к занятиям, как способ вызвать положительные эмоции, повышающие  работоспособность детей.      </a:t>
            </a:r>
            <a:endParaRPr lang="ru-RU" sz="1600" b="1" i="1" dirty="0" smtClean="0">
              <a:solidFill>
                <a:schemeClr val="accent5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07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7649" y="981074"/>
            <a:ext cx="8787493" cy="4893647"/>
          </a:xfrm>
          <a:prstGeom prst="rect">
            <a:avLst/>
          </a:prstGeom>
        </p:spPr>
        <p:txBody>
          <a:bodyPr wrap="square">
            <a:spAutoFit/>
            <a:scene3d>
              <a:camera prst="obliqueTop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spcAft>
                <a:spcPts val="0"/>
              </a:spcAft>
              <a:tabLst>
                <a:tab pos="2969895" algn="ctr"/>
              </a:tabLst>
            </a:pPr>
            <a:r>
              <a:rPr lang="ru-RU" sz="2400" b="1" i="1" dirty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Психологические условия на уроке</a:t>
            </a:r>
            <a:r>
              <a:rPr lang="ru-RU" sz="24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ctr">
              <a:spcAft>
                <a:spcPts val="0"/>
              </a:spcAft>
              <a:tabLst>
                <a:tab pos="2969895" algn="ctr"/>
              </a:tabLst>
            </a:pPr>
            <a:endParaRPr lang="ru-RU" sz="2400" b="1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психологически-комфортная атмосфера, эмоциональное удовлетворение;</a:t>
            </a:r>
          </a:p>
          <a:p>
            <a:pPr marL="342900" indent="-34290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личностно-ориентированное общение, учёт уровня музыкального  развития;</a:t>
            </a:r>
          </a:p>
          <a:p>
            <a:pPr marL="342900" indent="-34290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учёт индивидуальных особенностей;</a:t>
            </a:r>
          </a:p>
          <a:p>
            <a:pPr marL="342900" indent="-342900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дифференцированный подход.</a:t>
            </a:r>
          </a:p>
          <a:p>
            <a:pPr>
              <a:spcAft>
                <a:spcPts val="0"/>
              </a:spcAft>
              <a:buClr>
                <a:srgbClr val="C00000"/>
              </a:buClr>
            </a:pPr>
            <a:endParaRPr lang="ru-RU" sz="2000" dirty="0" smtClean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buClr>
                <a:srgbClr val="C00000"/>
              </a:buClr>
            </a:pPr>
            <a:r>
              <a:rPr lang="ru-RU" sz="12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 smtClean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b="1" i="1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ru-RU" sz="2400" b="1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Оборудование:</a:t>
            </a:r>
          </a:p>
          <a:p>
            <a:pPr algn="ctr">
              <a:spcAft>
                <a:spcPts val="0"/>
              </a:spcAft>
            </a:pPr>
            <a:endParaRPr lang="ru-RU" sz="2400" i="1" dirty="0" smtClean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фортепиано</a:t>
            </a: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стулья, ноты произведений в 2-х экземплярах, </a:t>
            </a: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ноты упражнений </a:t>
            </a: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попевок</a:t>
            </a: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хоровые партии.</a:t>
            </a:r>
          </a:p>
          <a:p>
            <a:pPr>
              <a:spcAft>
                <a:spcPts val="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5973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00"/>
            <a:ext cx="1708313" cy="8035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825018"/>
            <a:ext cx="9149443" cy="4678204"/>
          </a:xfrm>
          <a:prstGeom prst="rect">
            <a:avLst/>
          </a:prstGeom>
        </p:spPr>
        <p:txBody>
          <a:bodyPr wrap="square">
            <a:spAutoFit/>
            <a:scene3d>
              <a:camera prst="obliqueTopLef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Aft>
                <a:spcPts val="0"/>
              </a:spcAft>
            </a:pPr>
            <a:r>
              <a:rPr lang="ru-RU" sz="32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Музыкальный материал.</a:t>
            </a:r>
          </a:p>
          <a:p>
            <a:pPr lvl="0">
              <a:spcAft>
                <a:spcPts val="0"/>
              </a:spcAft>
            </a:pPr>
            <a:endParaRPr lang="ru-RU" sz="1600" b="1" dirty="0">
              <a:solidFill>
                <a:schemeClr val="accent5">
                  <a:lumMod val="7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Неизвестный композитор  </a:t>
            </a:r>
            <a:r>
              <a:rPr lang="en-U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XVI</a:t>
            </a:r>
            <a:r>
              <a:rPr lang="ru-RU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века</a:t>
            </a:r>
          </a:p>
          <a:p>
            <a:pPr lvl="0">
              <a:spcAft>
                <a:spcPts val="0"/>
              </a:spcAft>
              <a:buClr>
                <a:srgbClr val="C00000"/>
              </a:buClr>
            </a:pPr>
            <a:r>
              <a:rPr lang="ru-RU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 </a:t>
            </a:r>
            <a:r>
              <a:rPr lang="ru-RU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en-US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Dona </a:t>
            </a:r>
            <a:r>
              <a:rPr lang="en-US" sz="2400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nobis</a:t>
            </a:r>
            <a:r>
              <a:rPr lang="en-US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pacem</a:t>
            </a:r>
            <a:r>
              <a:rPr lang="ru-RU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», </a:t>
            </a:r>
            <a:r>
              <a:rPr lang="ru-RU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обр. Х </a:t>
            </a:r>
            <a:r>
              <a:rPr lang="ru-RU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Хопсона</a:t>
            </a:r>
            <a:r>
              <a:rPr lang="ru-RU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(канон)</a:t>
            </a:r>
          </a:p>
          <a:p>
            <a:pPr lvl="0">
              <a:spcAft>
                <a:spcPts val="0"/>
              </a:spcAft>
              <a:buClr>
                <a:srgbClr val="C00000"/>
              </a:buClr>
            </a:pPr>
            <a:endParaRPr lang="ru-RU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Французская народная песня</a:t>
            </a:r>
          </a:p>
          <a:p>
            <a:pPr lvl="1">
              <a:buClr>
                <a:srgbClr val="C00000"/>
              </a:buClr>
            </a:pPr>
            <a:r>
              <a:rPr lang="ru-RU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</a:rPr>
              <a:t>« </a:t>
            </a:r>
            <a:r>
              <a:rPr lang="en-US" sz="2400" dirty="0">
                <a:effectLst/>
              </a:rPr>
              <a:t>Le coq </a:t>
            </a:r>
            <a:r>
              <a:rPr lang="en-US" sz="2400" dirty="0" err="1">
                <a:effectLst/>
              </a:rPr>
              <a:t>est</a:t>
            </a:r>
            <a:r>
              <a:rPr lang="en-US" sz="2400" dirty="0">
                <a:effectLst/>
              </a:rPr>
              <a:t> mort</a:t>
            </a:r>
            <a:r>
              <a:rPr lang="ru-RU" sz="2400" dirty="0" smtClean="0">
                <a:effectLst/>
              </a:rPr>
              <a:t>» </a:t>
            </a:r>
            <a:r>
              <a:rPr lang="ru-RU" dirty="0" smtClean="0">
                <a:effectLst/>
              </a:rPr>
              <a:t>(канон)</a:t>
            </a:r>
          </a:p>
          <a:p>
            <a:pPr lvl="1">
              <a:buClr>
                <a:srgbClr val="C00000"/>
              </a:buClr>
            </a:pPr>
            <a:endParaRPr lang="ru-RU" dirty="0" smtClean="0">
              <a:effectLst/>
            </a:endParaRP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</a:rPr>
              <a:t>Е. Гиммельфарб Вокализ</a:t>
            </a:r>
            <a:r>
              <a:rPr lang="ru-RU" sz="2400" dirty="0" smtClean="0">
                <a:effectLst/>
              </a:rPr>
              <a:t> </a:t>
            </a:r>
          </a:p>
          <a:p>
            <a:pPr lvl="1">
              <a:buClr>
                <a:srgbClr val="C00000"/>
              </a:buClr>
            </a:pPr>
            <a:r>
              <a:rPr lang="ru-RU" sz="2400" dirty="0">
                <a:effectLst/>
              </a:rPr>
              <a:t>	</a:t>
            </a:r>
            <a:r>
              <a:rPr lang="ru-RU" sz="2400" dirty="0" smtClean="0">
                <a:effectLst/>
              </a:rPr>
              <a:t>«Вспоминая старину»</a:t>
            </a:r>
          </a:p>
          <a:p>
            <a:pPr lvl="1">
              <a:buClr>
                <a:srgbClr val="C00000"/>
              </a:buClr>
            </a:pPr>
            <a:endParaRPr lang="ru-RU" sz="2400" dirty="0" smtClean="0">
              <a:effectLst/>
            </a:endParaRP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</a:rPr>
              <a:t>Муз. А Гречанинова, сл. И Белоусова </a:t>
            </a:r>
          </a:p>
          <a:p>
            <a:pPr lvl="1">
              <a:buClr>
                <a:srgbClr val="C00000"/>
              </a:buClr>
            </a:pPr>
            <a:r>
              <a:rPr lang="ru-RU" sz="2400" dirty="0">
                <a:effectLst/>
              </a:rPr>
              <a:t>	</a:t>
            </a:r>
            <a:r>
              <a:rPr lang="ru-RU" sz="2400" dirty="0" smtClean="0">
                <a:effectLst/>
              </a:rPr>
              <a:t>«Пришла весна»</a:t>
            </a:r>
            <a:endParaRPr lang="ru-RU" sz="2400" dirty="0">
              <a:effectLst/>
            </a:endParaRPr>
          </a:p>
          <a:p>
            <a:pPr lvl="0">
              <a:spcAft>
                <a:spcPts val="0"/>
              </a:spcAft>
            </a:pPr>
            <a:endParaRPr lang="ru-RU" sz="16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83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6675" y="45874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1950" y="667465"/>
            <a:ext cx="8663668" cy="603242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3333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Ход </a:t>
            </a:r>
            <a:r>
              <a:rPr lang="ru-RU" sz="3600" b="1" dirty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3333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3333CC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romanUcPeriod"/>
            </a:pPr>
            <a:r>
              <a:rPr lang="ru-RU" sz="2800" b="1" dirty="0" smtClean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Организационный момент </a:t>
            </a:r>
            <a:r>
              <a:rPr lang="ru-RU" dirty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 мин.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romanUcPeriod"/>
            </a:pPr>
            <a:r>
              <a:rPr lang="ru-RU" sz="2800" b="1" dirty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Подготовка к основному этапу урока: </a:t>
            </a:r>
          </a:p>
          <a:p>
            <a:pPr lvl="0" algn="just">
              <a:spcAft>
                <a:spcPts val="0"/>
              </a:spcAft>
            </a:pP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Распевка: - </a:t>
            </a:r>
            <a:r>
              <a:rPr lang="ru-RU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8 мин</a:t>
            </a:r>
            <a:r>
              <a:rPr lang="ru-RU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 algn="just">
              <a:buClr>
                <a:srgbClr val="3333CC"/>
              </a:buClr>
              <a:buFont typeface="Calibri" panose="020F0502020204030204" pitchFamily="34" charset="0"/>
              <a:buChar char="•"/>
            </a:pPr>
            <a:r>
              <a:rPr lang="ru-RU" sz="2000" b="1" dirty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разминка:</a:t>
            </a:r>
          </a:p>
          <a:p>
            <a:pPr marL="1184910" indent="-285750" algn="just"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артикуляционная 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гимнастика;</a:t>
            </a:r>
          </a:p>
          <a:p>
            <a:pPr marL="1184910" indent="-285750" algn="just"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дыхательная гимнастика;</a:t>
            </a:r>
          </a:p>
          <a:p>
            <a:pPr marL="1184910" indent="-285750" algn="just"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пение в унисон на одном звуке.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3333CC"/>
              </a:buClr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вокально – хоровые упражнения на развитие гармонического слуха:</a:t>
            </a:r>
          </a:p>
          <a:p>
            <a:pPr marL="1144905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задержка звука на фоне поступенного движения другого голоса;</a:t>
            </a:r>
          </a:p>
          <a:p>
            <a:pPr marL="1144905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пение в чистую квинту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1144905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гамма 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канон.  </a:t>
            </a:r>
          </a:p>
          <a:p>
            <a:pPr marL="859155" algn="just">
              <a:spcAft>
                <a:spcPts val="0"/>
              </a:spcAft>
            </a:pP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9155">
              <a:spcAft>
                <a:spcPts val="0"/>
              </a:spcAft>
            </a:pPr>
            <a:r>
              <a:rPr lang="ru-RU" b="1" dirty="0" smtClean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	Цель: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Настроиться на серьезную совместную хоровую работу, почувствовать важность и необходимость участия своего голоса в общем хоровом звучании.</a:t>
            </a:r>
          </a:p>
          <a:p>
            <a:pPr marL="859155">
              <a:spcAft>
                <a:spcPts val="0"/>
              </a:spcAft>
            </a:pPr>
            <a:r>
              <a:rPr lang="ru-RU" b="1" dirty="0" smtClean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	Задачи:</a:t>
            </a:r>
            <a:r>
              <a:rPr lang="ru-RU" i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почувствовать звучание хора, прислушаться к соседям, вспомнить основные певческие навыки, попытаться слиться в унисоне, попробовать красоту двухголосия, понять руку дирижера.</a:t>
            </a:r>
            <a:r>
              <a:rPr lang="ru-RU" b="1" i="1" dirty="0" smtClean="0">
                <a:solidFill>
                  <a:srgbClr val="9900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b="1" i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b="1" i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 </a:t>
            </a:r>
            <a:r>
              <a:rPr lang="ru-RU" b="1" i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b="1" i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1107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923" y="4111785"/>
            <a:ext cx="1476870" cy="72142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6200" y="77425"/>
            <a:ext cx="8958943" cy="575717"/>
          </a:xfrm>
          <a:prstGeom prst="rect">
            <a:avLst/>
          </a:prstGeom>
          <a:solidFill>
            <a:srgbClr val="C00000"/>
          </a:solidFill>
          <a:ln w="19050" cap="flat" cmpd="sng" algn="ctr">
            <a:noFill/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  <a:sp3d extrusionH="57150">
              <a:bevelT w="82550" h="38100" prst="coolSlant"/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</a:rPr>
              <a:t>	 </a:t>
            </a:r>
            <a:r>
              <a:rPr lang="ru-RU" sz="3200" b="1" dirty="0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МБОУ ДОД «ДШИ №2» </a:t>
            </a:r>
            <a:r>
              <a:rPr lang="ru-RU" sz="3200" b="1" dirty="0" err="1" smtClean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anose="02020603050405020304" pitchFamily="18" charset="0"/>
              </a:rPr>
              <a:t>г.Урай</a:t>
            </a:r>
            <a:endParaRPr lang="ru-RU" sz="3200" b="1" dirty="0">
              <a:ln w="12700">
                <a:solidFill>
                  <a:schemeClr val="accent3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313" cy="8035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450" y="1071473"/>
            <a:ext cx="8863693" cy="566308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866775" lvl="0" indent="-457200">
              <a:buAutoNum type="arabicPeriod" startAt="2"/>
            </a:pPr>
            <a:r>
              <a:rPr lang="ru-RU" sz="2000" b="1" dirty="0" smtClean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Проверка </a:t>
            </a:r>
            <a:r>
              <a:rPr lang="ru-RU" sz="2000" b="1" dirty="0">
                <a:solidFill>
                  <a:srgbClr val="9900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домашнего задания: - </a:t>
            </a:r>
            <a:r>
              <a:rPr lang="ru-RU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5 мин</a:t>
            </a:r>
            <a:r>
              <a:rPr lang="ru-RU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09575" lvl="0"/>
            <a:endParaRPr lang="ru-RU" dirty="0" smtClean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52525" lvl="1" indent="-285750">
              <a:buClr>
                <a:srgbClr val="3333CC"/>
              </a:buClr>
              <a:buFont typeface="Calibri" panose="020F0502020204030204" pitchFamily="34" charset="0"/>
              <a:buChar char="•"/>
            </a:pPr>
            <a:r>
              <a:rPr lang="ru-RU" sz="2000" b="1" dirty="0" smtClean="0">
                <a:solidFill>
                  <a:srgbClr val="3333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Актуализация опорных знаний.</a:t>
            </a:r>
            <a:endParaRPr lang="ru-RU" sz="2000" dirty="0" smtClean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индивидуальный </a:t>
            </a:r>
            <a:r>
              <a:rPr lang="ru-RU" b="1" dirty="0"/>
              <a:t>опрос – игра и пение </a:t>
            </a:r>
            <a:r>
              <a:rPr lang="ru-RU" b="1" dirty="0" smtClean="0"/>
              <a:t>партитуры </a:t>
            </a:r>
            <a:r>
              <a:rPr lang="ru-RU" b="1" dirty="0"/>
              <a:t>«</a:t>
            </a:r>
            <a:r>
              <a:rPr lang="en-US" b="1" dirty="0"/>
              <a:t>Dona </a:t>
            </a:r>
            <a:r>
              <a:rPr lang="en-US" b="1" dirty="0" err="1"/>
              <a:t>nobis</a:t>
            </a:r>
            <a:r>
              <a:rPr lang="en-US" b="1" dirty="0"/>
              <a:t> </a:t>
            </a:r>
            <a:r>
              <a:rPr lang="en-US" b="1" dirty="0" err="1"/>
              <a:t>pacem</a:t>
            </a:r>
            <a:r>
              <a:rPr lang="ru-RU" b="1" dirty="0"/>
              <a:t>»</a:t>
            </a:r>
            <a:r>
              <a:rPr lang="ru-RU" b="1" dirty="0" smtClean="0"/>
              <a:t> </a:t>
            </a:r>
          </a:p>
          <a:p>
            <a:pPr lvl="2"/>
            <a:r>
              <a:rPr lang="ru-RU" b="1" dirty="0" smtClean="0"/>
              <a:t>                </a:t>
            </a:r>
            <a:r>
              <a:rPr lang="ru-RU" b="1" dirty="0"/>
              <a:t>(</a:t>
            </a:r>
            <a:r>
              <a:rPr lang="ru-RU" b="1" dirty="0" smtClean="0"/>
              <a:t>выборочно </a:t>
            </a:r>
            <a:r>
              <a:rPr lang="ru-RU" b="1" dirty="0"/>
              <a:t>2 учащихся</a:t>
            </a:r>
            <a:r>
              <a:rPr lang="ru-RU" b="1" dirty="0" smtClean="0"/>
              <a:t>);</a:t>
            </a:r>
            <a:endParaRPr lang="ru-RU" b="1" dirty="0"/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фронтальный </a:t>
            </a:r>
            <a:r>
              <a:rPr lang="ru-RU" b="1" dirty="0"/>
              <a:t>опрос - пение по </a:t>
            </a:r>
            <a:r>
              <a:rPr lang="ru-RU" b="1" dirty="0" smtClean="0"/>
              <a:t>фразам;</a:t>
            </a:r>
            <a:endParaRPr lang="ru-RU" b="1" dirty="0"/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повторение определений канон, полифония, имитация.   </a:t>
            </a:r>
            <a:r>
              <a:rPr lang="ru-RU" b="1" dirty="0"/>
              <a:t> </a:t>
            </a:r>
          </a:p>
          <a:p>
            <a:pPr marL="409575" lvl="0" indent="40005"/>
            <a:endParaRPr lang="ru-RU" dirty="0" smtClean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800" b="1" dirty="0" smtClean="0">
              <a:solidFill>
                <a:srgbClr val="3333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800" b="1" dirty="0">
              <a:solidFill>
                <a:srgbClr val="3333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800" b="1" dirty="0" smtClean="0">
              <a:solidFill>
                <a:srgbClr val="3333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800" b="1" dirty="0">
              <a:solidFill>
                <a:srgbClr val="3333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800" b="1" dirty="0" smtClean="0">
              <a:solidFill>
                <a:srgbClr val="3333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800" b="1" dirty="0">
              <a:solidFill>
                <a:srgbClr val="3333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800" b="1" dirty="0" smtClean="0">
              <a:solidFill>
                <a:srgbClr val="3333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71450" y="3729772"/>
            <a:ext cx="2066926" cy="914401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ПОЛИФОНИЯ</a:t>
            </a:r>
            <a:endParaRPr lang="ru-RU" sz="2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7207" y="4186973"/>
            <a:ext cx="3005588" cy="1572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9491" y="4833205"/>
            <a:ext cx="3334801" cy="18533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4550" y="3579397"/>
            <a:ext cx="1323975" cy="64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6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1109</TotalTime>
  <Words>354</Words>
  <Application>Microsoft Office PowerPoint</Application>
  <PresentationFormat>Экран (4:3)</PresentationFormat>
  <Paragraphs>246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Мультимедийная разработка  урока  по предмету   «Коллективное музицирование. Хор»  Преподаватель по классу  хоровых и  теоретических дисциплин   Петрухан Ольга Валентиновна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Мультимедийная разработка  урока  по предмету   «Коллективное музицирование. Хор»  Преподаватель по классу  хоровых и  теоретических дисциплин  Петрухан Ольга Валентиновна</dc:title>
  <dc:creator>ДОМ</dc:creator>
  <cp:lastModifiedBy>ДОМ</cp:lastModifiedBy>
  <cp:revision>119</cp:revision>
  <dcterms:created xsi:type="dcterms:W3CDTF">2013-05-06T15:56:22Z</dcterms:created>
  <dcterms:modified xsi:type="dcterms:W3CDTF">2013-05-12T22:16:24Z</dcterms:modified>
</cp:coreProperties>
</file>