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5" r:id="rId7"/>
    <p:sldId id="267" r:id="rId8"/>
    <p:sldId id="268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36BDDA-61BF-406C-A39B-B76DCB1B107C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7960F09-BDFF-45FA-8ABA-80C0CF2E6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\Downloads\__20160213_105695029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1022" cy="68580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286248" y="357166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Учитель математики : Ахмадуллина Л.Г.</a:t>
            </a:r>
          </a:p>
          <a:p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86116" y="1785926"/>
            <a:ext cx="53578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+mn-lt"/>
              </a:rPr>
              <a:t>Тема:</a:t>
            </a:r>
            <a:r>
              <a:rPr lang="ru-RU" sz="3600" b="1" i="1" dirty="0" smtClean="0">
                <a:solidFill>
                  <a:srgbClr val="7030A0"/>
                </a:solidFill>
                <a:latin typeface="+mn-lt"/>
              </a:rPr>
              <a:t> 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latin typeface="+mn-lt"/>
              </a:rPr>
              <a:t>«Сложение и вычитание 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latin typeface="+mn-lt"/>
              </a:rPr>
              <a:t>положительных и отрицательных чисел»</a:t>
            </a:r>
          </a:p>
          <a:p>
            <a:endParaRPr lang="ru-RU" sz="3600" b="1" i="1" dirty="0">
              <a:solidFill>
                <a:srgbClr val="7030A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</a:rPr>
              <a:t>6 класс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vesna_vesennie_peyzagi_foto_4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6544" y="25758"/>
            <a:ext cx="9097456" cy="6832242"/>
          </a:xfrm>
        </p:spPr>
      </p:pic>
      <p:sp>
        <p:nvSpPr>
          <p:cNvPr id="7" name="TextBox 6"/>
          <p:cNvSpPr txBox="1"/>
          <p:nvPr/>
        </p:nvSpPr>
        <p:spPr>
          <a:xfrm>
            <a:off x="2428860" y="0"/>
            <a:ext cx="6715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Спасибо за урок!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err="1" smtClean="0"/>
              <a:t>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т</a:t>
            </a:r>
            <a:br>
              <a:rPr lang="ru-RU" dirty="0" smtClean="0"/>
            </a:br>
            <a:r>
              <a:rPr lang="ru-RU" dirty="0" smtClean="0"/>
              <a:t>и</a:t>
            </a:r>
            <a:br>
              <a:rPr lang="ru-RU" dirty="0" smtClean="0"/>
            </a:br>
            <a:r>
              <a:rPr lang="ru-RU" dirty="0" smtClean="0"/>
              <a:t>в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err="1" smtClean="0"/>
              <a:t>п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ж</a:t>
            </a:r>
            <a:br>
              <a:rPr lang="ru-RU" dirty="0" smtClean="0"/>
            </a:br>
            <a:r>
              <a:rPr lang="ru-RU" dirty="0" err="1" smtClean="0"/>
              <a:t>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err="1" smtClean="0"/>
              <a:t>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</a:t>
            </a:r>
            <a:br>
              <a:rPr lang="ru-RU" dirty="0" smtClean="0"/>
            </a:br>
            <a:r>
              <a:rPr lang="ru-RU" dirty="0" err="1" smtClean="0"/>
              <a:t>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</a:t>
            </a:r>
            <a:br>
              <a:rPr lang="ru-RU" dirty="0" smtClean="0"/>
            </a:br>
            <a:r>
              <a:rPr lang="ru-RU" dirty="0" smtClean="0"/>
              <a:t>и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м</a:t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с</a:t>
            </a:r>
            <a:br>
              <a:rPr lang="ru-RU" dirty="0" smtClean="0"/>
            </a:br>
            <a:r>
              <a:rPr lang="ru-RU" dirty="0" err="1" smtClean="0"/>
              <a:t>ш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</a:t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б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к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err="1" smtClean="0"/>
              <a:t>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</a:t>
            </a:r>
            <a:br>
              <a:rPr lang="ru-RU" dirty="0" smtClean="0"/>
            </a:br>
            <a:r>
              <a:rPr lang="ru-RU" dirty="0" err="1" smtClean="0"/>
              <a:t>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т</a:t>
            </a:r>
            <a:br>
              <a:rPr lang="ru-RU" dirty="0" smtClean="0"/>
            </a:br>
            <a:r>
              <a:rPr lang="ru-RU" dirty="0" err="1" smtClean="0"/>
              <a:t>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я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err="1" smtClean="0"/>
              <a:t>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</a:t>
            </a:r>
            <a:br>
              <a:rPr lang="ru-RU" dirty="0" smtClean="0"/>
            </a:br>
            <a:r>
              <a:rPr lang="ru-RU" dirty="0" smtClean="0"/>
              <a:t>к</a:t>
            </a:r>
            <a:br>
              <a:rPr lang="ru-RU" dirty="0" smtClean="0"/>
            </a:br>
            <a:r>
              <a:rPr lang="ru-RU" dirty="0" smtClean="0"/>
              <a:t>о</a:t>
            </a:r>
            <a:br>
              <a:rPr lang="ru-RU" dirty="0" smtClean="0"/>
            </a:br>
            <a:r>
              <a:rPr lang="ru-RU" dirty="0" smtClean="0"/>
              <a:t>м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214414" y="3143248"/>
          <a:ext cx="6572291" cy="3214710"/>
        </p:xfrm>
        <a:graphic>
          <a:graphicData uri="http://schemas.openxmlformats.org/drawingml/2006/table">
            <a:tbl>
              <a:tblPr/>
              <a:tblGrid>
                <a:gridCol w="33249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5943"/>
                <a:gridCol w="416596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114" marR="581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500042"/>
            <a:ext cx="82153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Вопросы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Два числа, отличающиеся друг от друга только знаками, называют …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Натуральные числа, противоположные им числа и нуль называют 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Отношение длины отрезка на карте к длине соответствующего отрезка на местности 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Прямая,  с выбранными на ней началом отсчета, единичным отрезком и направлением…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dirty="0"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Этим отличаются друг от друга противоположные числа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071670" y="4429132"/>
            <a:ext cx="5781692" cy="19288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b="1" i="1" dirty="0" smtClean="0">
                <a:latin typeface="+mn-lt"/>
              </a:rPr>
              <a:t>                                Еще природа не проснулась,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b="1" i="1" dirty="0" smtClean="0">
                <a:latin typeface="+mn-lt"/>
              </a:rPr>
              <a:t>                                Но сквозь редеющего сна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b="1" i="1" dirty="0" smtClean="0">
                <a:latin typeface="+mn-lt"/>
              </a:rPr>
              <a:t>                                Весну повеяла она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b="1" i="1" dirty="0" smtClean="0">
                <a:latin typeface="+mn-lt"/>
              </a:rPr>
              <a:t>                                И ей невольно улыбнулась.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                                                                </a:t>
            </a:r>
            <a:r>
              <a:rPr lang="ru-RU" sz="1800" b="1" i="1" dirty="0" smtClean="0">
                <a:latin typeface="+mn-lt"/>
              </a:rPr>
              <a:t>Ф. Тютчев.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pic>
        <p:nvPicPr>
          <p:cNvPr id="6" name="Содержимое 5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73506" cy="6858000"/>
          </a:xfrm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00034" y="214291"/>
            <a:ext cx="542928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Еще природа не проснулась,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Но сквозь редеющего сна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Весну повеяла она</a:t>
            </a:r>
            <a:endParaRPr lang="ru-RU" sz="2400" dirty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ей невольно улыбнулась.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      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Ф. Тютчев.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002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858280" cy="6259662"/>
          </a:xfrm>
        </p:spPr>
        <p:txBody>
          <a:bodyPr/>
          <a:lstStyle/>
          <a:p>
            <a:pPr lvl="0"/>
            <a:r>
              <a:rPr lang="ru-RU" dirty="0" smtClean="0"/>
              <a:t>1.   -12+(-8)=</a:t>
            </a:r>
          </a:p>
          <a:p>
            <a:pPr lvl="0"/>
            <a:r>
              <a:rPr lang="ru-RU" dirty="0" smtClean="0"/>
              <a:t>2.   -9-(-4)=</a:t>
            </a:r>
          </a:p>
          <a:p>
            <a:pPr lvl="0"/>
            <a:r>
              <a:rPr lang="ru-RU" dirty="0" smtClean="0"/>
              <a:t>3.   -5+16=</a:t>
            </a:r>
          </a:p>
          <a:p>
            <a:pPr lvl="0"/>
            <a:r>
              <a:rPr lang="ru-RU" dirty="0" smtClean="0"/>
              <a:t>4.   8+(-15)=</a:t>
            </a:r>
          </a:p>
          <a:p>
            <a:pPr lvl="0"/>
            <a:r>
              <a:rPr lang="ru-RU" dirty="0" smtClean="0"/>
              <a:t>5.   -29+29=</a:t>
            </a:r>
          </a:p>
          <a:p>
            <a:r>
              <a:rPr lang="ru-RU" dirty="0" smtClean="0"/>
              <a:t> 6.   </a:t>
            </a:r>
            <a:r>
              <a:rPr lang="he-IL" dirty="0" smtClean="0"/>
              <a:t>׀х׀  </a:t>
            </a:r>
            <a:r>
              <a:rPr lang="ru-RU" dirty="0" smtClean="0"/>
              <a:t> = 3 	</a:t>
            </a:r>
          </a:p>
          <a:p>
            <a:r>
              <a:rPr lang="ru-RU" dirty="0" smtClean="0"/>
              <a:t> 7.   </a:t>
            </a:r>
            <a:r>
              <a:rPr lang="he-IL" dirty="0" smtClean="0"/>
              <a:t>׀ х׀  5+ </a:t>
            </a:r>
            <a:r>
              <a:rPr lang="ru-RU" dirty="0" smtClean="0"/>
              <a:t>   = - 4 </a:t>
            </a:r>
          </a:p>
          <a:p>
            <a:r>
              <a:rPr lang="ru-RU" dirty="0" smtClean="0"/>
              <a:t>Ответы: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857628"/>
          <a:ext cx="8286808" cy="2145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928694"/>
                <a:gridCol w="1143008"/>
                <a:gridCol w="1000132"/>
                <a:gridCol w="1170381"/>
                <a:gridCol w="1902788"/>
                <a:gridCol w="1284549"/>
              </a:tblGrid>
              <a:tr h="143065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-7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-20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±3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-5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нет решений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3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3929058" y="857232"/>
            <a:ext cx="4429156" cy="41434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У римлян один месяц года в честь бога войны Марса был назван </a:t>
            </a:r>
            <a:r>
              <a:rPr lang="ru-RU" sz="2800" dirty="0" err="1" smtClean="0">
                <a:latin typeface="+mn-lt"/>
              </a:rPr>
              <a:t>мартиусом</a:t>
            </a:r>
            <a:r>
              <a:rPr lang="ru-RU" sz="2800" dirty="0" smtClean="0">
                <a:latin typeface="+mn-lt"/>
              </a:rPr>
              <a:t>. На Руси это название упростили, взяв лишь первые четыре буквы. И теперь первый месяц весны называется «март». </a:t>
            </a:r>
            <a:endParaRPr lang="ru-RU" sz="2800" dirty="0">
              <a:latin typeface="+mn-lt"/>
            </a:endParaRPr>
          </a:p>
        </p:txBody>
      </p:sp>
      <p:pic>
        <p:nvPicPr>
          <p:cNvPr id="6" name="Содержимое 5" descr="скачанные файлы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7224" y="857232"/>
            <a:ext cx="2643205" cy="4162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ages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285984" y="1214422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Задание на дом.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2571744"/>
            <a:ext cx="77867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Определите среднемесячную температуру по 16 марта. Результат округлите до целых. Данные найдите по интернету. Наберите  «Погода в Казани. Март 2016»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00750" cy="1143000"/>
          </a:xfrm>
        </p:spPr>
        <p:txBody>
          <a:bodyPr/>
          <a:lstStyle/>
          <a:p>
            <a:r>
              <a:rPr lang="ru-RU" sz="3200" b="1" dirty="0" smtClean="0"/>
              <a:t>13 марта: </a:t>
            </a:r>
            <a:br>
              <a:rPr lang="ru-RU" sz="3200" b="1" dirty="0" smtClean="0"/>
            </a:br>
            <a:r>
              <a:rPr lang="ru-RU" sz="3200" b="1" dirty="0" smtClean="0"/>
              <a:t>Василий Капельник</a:t>
            </a:r>
            <a:endParaRPr lang="ru-RU" dirty="0"/>
          </a:p>
        </p:txBody>
      </p:sp>
      <p:pic>
        <p:nvPicPr>
          <p:cNvPr id="9" name="Содержимое 8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862688" y="0"/>
            <a:ext cx="3281312" cy="2571744"/>
          </a:xfrm>
        </p:spPr>
      </p:pic>
      <p:sp>
        <p:nvSpPr>
          <p:cNvPr id="10" name="TextBox 9"/>
          <p:cNvSpPr txBox="1"/>
          <p:nvPr/>
        </p:nvSpPr>
        <p:spPr>
          <a:xfrm>
            <a:off x="0" y="2857496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 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000240"/>
            <a:ext cx="74295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Народные приметы на 13 марта 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Пошел дождь – летом будет хорошая погода. 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Вокруг солнца видны круги – год будет урожайным. 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 Пасмурная погода 13 марта  – ночью ожидай заморозков.  Южный ветер дует, но капель звенит – примета того, что будет хороший урожай, и рыбакам повезет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 Солнечный день 13 марта – год будет   плодородным.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6858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17 марта: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Герасим </a:t>
            </a:r>
            <a:r>
              <a:rPr lang="ru-RU" sz="2800" b="1" dirty="0" err="1" smtClean="0">
                <a:latin typeface="+mn-lt"/>
              </a:rPr>
              <a:t>Грачевник</a:t>
            </a:r>
            <a:r>
              <a:rPr lang="ru-RU" sz="2800" b="1" dirty="0" smtClean="0">
                <a:latin typeface="+mn-lt"/>
              </a:rPr>
              <a:t> </a:t>
            </a:r>
            <a:br>
              <a:rPr lang="ru-RU" sz="2800" b="1" dirty="0" smtClean="0">
                <a:latin typeface="+mn-lt"/>
              </a:rPr>
            </a:br>
            <a:r>
              <a:rPr lang="ru-RU" sz="1300" b="1" dirty="0" smtClean="0">
                <a:latin typeface="+mn-lt"/>
              </a:rPr>
              <a:t/>
            </a:r>
            <a:br>
              <a:rPr lang="ru-RU" sz="1300" b="1" dirty="0" smtClean="0">
                <a:latin typeface="+mn-lt"/>
              </a:rPr>
            </a:br>
            <a:r>
              <a:rPr lang="ru-RU" sz="1300" b="1" dirty="0" smtClean="0">
                <a:latin typeface="+mn-lt"/>
              </a:rPr>
              <a:t/>
            </a:r>
            <a:br>
              <a:rPr lang="ru-RU" sz="13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 Народные приметы </a:t>
            </a:r>
            <a:r>
              <a:rPr lang="ru-RU" sz="2400" b="1" smtClean="0">
                <a:latin typeface="+mn-lt"/>
              </a:rPr>
              <a:t>на </a:t>
            </a:r>
            <a:r>
              <a:rPr lang="ru-RU" sz="2400" b="1" smtClean="0">
                <a:latin typeface="+mn-lt"/>
              </a:rPr>
              <a:t>17 </a:t>
            </a:r>
            <a:r>
              <a:rPr lang="ru-RU" sz="2400" b="1" dirty="0" smtClean="0">
                <a:latin typeface="+mn-lt"/>
              </a:rPr>
              <a:t>марта 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 1. </a:t>
            </a:r>
            <a:r>
              <a:rPr lang="ru-RU" sz="2400" dirty="0" smtClean="0">
                <a:latin typeface="+mn-lt"/>
              </a:rPr>
              <a:t>Если около этого дня прилетят грачи, то к недородному году, а после — к урожаю.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 </a:t>
            </a:r>
            <a:r>
              <a:rPr lang="ru-RU" sz="2400" b="1" dirty="0" smtClean="0">
                <a:latin typeface="+mn-lt"/>
              </a:rPr>
              <a:t>2</a:t>
            </a:r>
            <a:r>
              <a:rPr lang="ru-RU" sz="2400" dirty="0" smtClean="0">
                <a:latin typeface="+mn-lt"/>
              </a:rPr>
              <a:t>.Весне весёлый ручей — земле деловых грачей. Прилёт важных птиц.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b="1" dirty="0" smtClean="0">
                <a:latin typeface="+mn-lt"/>
              </a:rPr>
              <a:t>3</a:t>
            </a:r>
            <a:r>
              <a:rPr lang="ru-RU" sz="2400" dirty="0" smtClean="0">
                <a:latin typeface="+mn-lt"/>
              </a:rPr>
              <a:t>. Увидел грача — весну встречай.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b="1" dirty="0" smtClean="0">
                <a:latin typeface="+mn-lt"/>
              </a:rPr>
              <a:t>4</a:t>
            </a:r>
            <a:r>
              <a:rPr lang="ru-RU" sz="2400" dirty="0" smtClean="0">
                <a:latin typeface="+mn-lt"/>
              </a:rPr>
              <a:t>.  Рано прилетели грачи, но не спешат обновлять свои старые гнезда — весна ожидается холодной и затяжной.  Прилетели грачи и дружно взялись за ремонт своих гнезд, через день-два будет тёплая, хорошая погода.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pic>
        <p:nvPicPr>
          <p:cNvPr id="4" name="Содержимое 3" descr="скачанные файлы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640344" y="0"/>
            <a:ext cx="3503656" cy="2643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+mn-lt"/>
              </a:rPr>
              <a:t>картина талантливого живописца   А. </a:t>
            </a:r>
            <a:r>
              <a:rPr lang="ru-RU" dirty="0" err="1" smtClean="0">
                <a:solidFill>
                  <a:srgbClr val="7030A0"/>
                </a:solidFill>
                <a:latin typeface="+mn-lt"/>
              </a:rPr>
              <a:t>Саврасова</a:t>
            </a:r>
            <a:r>
              <a:rPr lang="ru-RU" dirty="0" smtClean="0">
                <a:solidFill>
                  <a:srgbClr val="7030A0"/>
                </a:solidFill>
                <a:latin typeface="+mn-lt"/>
              </a:rPr>
              <a:t>   «Грачи прилетели».</a:t>
            </a:r>
            <a:br>
              <a:rPr lang="ru-RU" dirty="0" smtClean="0">
                <a:solidFill>
                  <a:srgbClr val="7030A0"/>
                </a:solidFill>
                <a:latin typeface="+mn-lt"/>
              </a:rPr>
            </a:b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6" name="Содержимое 5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5984" y="1000108"/>
            <a:ext cx="4071966" cy="55777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974</TotalTime>
  <Words>266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  п р о т и в о п о л о ж н ы е           ц е л ы м и           м а с ш т а б           к о о р д и н а т н а я                 з н а к о м             </vt:lpstr>
      <vt:lpstr>                                  Еще природа не проснулась,                                 Но сквозь редеющего сна                                 Весну повеяла она                                 И ей невольно улыбнулась.                                                                 Ф. Тютчев. </vt:lpstr>
      <vt:lpstr>Слайд 4</vt:lpstr>
      <vt:lpstr>У римлян один месяц года в честь бога войны Марса был назван мартиусом. На Руси это название упростили, взяв лишь первые четыре буквы. И теперь первый месяц весны называется «март». </vt:lpstr>
      <vt:lpstr>Слайд 6</vt:lpstr>
      <vt:lpstr>13 марта:  Василий Капельник</vt:lpstr>
      <vt:lpstr>17 марта:  Герасим Грачевник     Народные приметы на 17 марта   1. Если около этого дня прилетят грачи, то к недородному году, а после — к урожаю.   2.Весне весёлый ручей — земле деловых грачей. Прилёт важных птиц.  3. Увидел грача — весну встречай.   4.  Рано прилетели грачи, но не спешат обновлять свои старые гнезда — весна ожидается холодной и затяжной.  Прилетели грачи и дружно взялись за ремонт своих гнезд, через день-два будет тёплая, хорошая погода.  </vt:lpstr>
      <vt:lpstr>картина талантливого живописца   А. Саврасова   «Грачи прилетели». 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«Сложение и вычитание положительных и отрицательных чисел»</dc:title>
  <dc:creator>1</dc:creator>
  <cp:lastModifiedBy>1</cp:lastModifiedBy>
  <cp:revision>89</cp:revision>
  <dcterms:created xsi:type="dcterms:W3CDTF">2016-03-11T04:48:10Z</dcterms:created>
  <dcterms:modified xsi:type="dcterms:W3CDTF">2016-03-14T06:10:31Z</dcterms:modified>
</cp:coreProperties>
</file>