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D691A5-5538-41DC-8F60-79D230DDA62F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6106A8-D8C8-442F-8289-052E266A6B4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53578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Дети и развод родителей.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Как уцелеть?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Педагог- психолог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sz="1600" dirty="0" err="1" smtClean="0">
                <a:solidFill>
                  <a:schemeClr val="bg1"/>
                </a:solidFill>
              </a:rPr>
              <a:t>Ратникова</a:t>
            </a:r>
            <a:r>
              <a:rPr lang="ru-RU" sz="1600" dirty="0" smtClean="0">
                <a:solidFill>
                  <a:schemeClr val="bg1"/>
                </a:solidFill>
              </a:rPr>
              <a:t> С.Н.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err="1" smtClean="0">
                <a:solidFill>
                  <a:schemeClr val="bg1"/>
                </a:solidFill>
              </a:rPr>
              <a:t>ЦППРиК</a:t>
            </a:r>
            <a:r>
              <a:rPr lang="ru-RU" sz="1600" dirty="0" smtClean="0">
                <a:solidFill>
                  <a:schemeClr val="bg1"/>
                </a:solidFill>
              </a:rPr>
              <a:t> «</a:t>
            </a:r>
            <a:r>
              <a:rPr lang="ru-RU" sz="1600" dirty="0" err="1" smtClean="0">
                <a:solidFill>
                  <a:schemeClr val="bg1"/>
                </a:solidFill>
              </a:rPr>
              <a:t>Строгино</a:t>
            </a:r>
            <a:r>
              <a:rPr lang="ru-RU" sz="1600" dirty="0" smtClean="0">
                <a:solidFill>
                  <a:schemeClr val="bg1"/>
                </a:solidFill>
              </a:rPr>
              <a:t>»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ребенку не полезно общаться с другим родителем: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Сам </a:t>
            </a:r>
            <a:r>
              <a:rPr lang="ru-RU" dirty="0" smtClean="0"/>
              <a:t>родитель </a:t>
            </a:r>
            <a:r>
              <a:rPr lang="ru-RU" dirty="0" smtClean="0"/>
              <a:t>не желает общения с ребенком, воспринимает его как обузу.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Он ведет себя агрессивно по отношению к ребенку, допуская </a:t>
            </a:r>
            <a:r>
              <a:rPr lang="ru-RU" dirty="0" smtClean="0"/>
              <a:t>физические наказания</a:t>
            </a:r>
            <a:r>
              <a:rPr lang="ru-RU" dirty="0" smtClean="0"/>
              <a:t> без веских на то оснований.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Родитель </a:t>
            </a:r>
            <a:r>
              <a:rPr lang="ru-RU" dirty="0" smtClean="0"/>
              <a:t>ведет асоциальный образ </a:t>
            </a:r>
            <a:r>
              <a:rPr lang="ru-RU" dirty="0" smtClean="0"/>
              <a:t>жизни.</a:t>
            </a:r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Общение с </a:t>
            </a:r>
            <a:r>
              <a:rPr lang="ru-RU" dirty="0" smtClean="0"/>
              <a:t>родителем </a:t>
            </a:r>
            <a:r>
              <a:rPr lang="ru-RU" dirty="0" smtClean="0"/>
              <a:t>ребенку не доставляет радости, они общаются только потому, что «так положено».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помочь ребенку?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Прежде всего, сами родители могут помочь ребенку справиться с непростой ситуацией;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Если сил родителей не достаточно, то необходимо обратиться за помощью к психологу: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Если ситуация становиться угрожающей, то необходимо подключить врача.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37880"/>
          </a:xfrm>
        </p:spPr>
        <p:txBody>
          <a:bodyPr/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Спасибо за внимание!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1600" dirty="0" smtClean="0"/>
              <a:t>Получить психологическую помощь вы можете в </a:t>
            </a:r>
            <a:r>
              <a:rPr lang="ru-RU" sz="1600" dirty="0" err="1" smtClean="0"/>
              <a:t>ЦППРиК</a:t>
            </a:r>
            <a:r>
              <a:rPr lang="ru-RU" sz="1600" dirty="0" smtClean="0"/>
              <a:t> «</a:t>
            </a:r>
            <a:r>
              <a:rPr lang="ru-RU" sz="1600" dirty="0" err="1" smtClean="0"/>
              <a:t>Строгино</a:t>
            </a:r>
            <a:r>
              <a:rPr lang="ru-RU" sz="1600" dirty="0" smtClean="0"/>
              <a:t>» </a:t>
            </a:r>
          </a:p>
          <a:p>
            <a:pPr algn="r">
              <a:buNone/>
            </a:pPr>
            <a:r>
              <a:rPr lang="ru-RU" sz="1600" dirty="0" smtClean="0"/>
              <a:t>по адресу: </a:t>
            </a:r>
            <a:r>
              <a:rPr lang="ru-RU" sz="1600" dirty="0" err="1" smtClean="0"/>
              <a:t>у</a:t>
            </a:r>
            <a:r>
              <a:rPr lang="ru-RU" sz="1600" dirty="0" err="1" smtClean="0"/>
              <a:t>л,Кулакова</a:t>
            </a:r>
            <a:r>
              <a:rPr lang="ru-RU" sz="1600" dirty="0" smtClean="0"/>
              <a:t>, д.2, корп.2</a:t>
            </a:r>
          </a:p>
          <a:p>
            <a:pPr algn="r">
              <a:buNone/>
            </a:pPr>
            <a:r>
              <a:rPr lang="ru-RU" sz="1600" dirty="0" smtClean="0"/>
              <a:t>Тел: 8 (495) 757 13 53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Факторы, влияющие на адаптацию ребенка к </a:t>
            </a:r>
            <a:r>
              <a:rPr lang="ru-RU" dirty="0" smtClean="0"/>
              <a:t>разводу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3000" dirty="0" smtClean="0"/>
              <a:t>насколько ребенок был подготовлен к разводу и к возможности ухода из семьи одного из родителей</a:t>
            </a:r>
          </a:p>
          <a:p>
            <a:pPr lvl="0">
              <a:buFont typeface="Wingdings" pitchFamily="2" charset="2"/>
              <a:buChar char="Ø"/>
            </a:pPr>
            <a:r>
              <a:rPr lang="ru-RU" sz="3000" dirty="0" smtClean="0"/>
              <a:t>качество отношений родителей до развода</a:t>
            </a:r>
          </a:p>
          <a:p>
            <a:pPr lvl="0">
              <a:buFont typeface="Wingdings" pitchFamily="2" charset="2"/>
              <a:buChar char="Ø"/>
            </a:pPr>
            <a:r>
              <a:rPr lang="ru-RU" sz="3000" dirty="0" smtClean="0"/>
              <a:t>время, проведенное ребенком с ушедшим из родителей</a:t>
            </a:r>
          </a:p>
          <a:p>
            <a:pPr lvl="0">
              <a:buFont typeface="Wingdings" pitchFamily="2" charset="2"/>
              <a:buChar char="Ø"/>
            </a:pPr>
            <a:r>
              <a:rPr lang="ru-RU" sz="3000" dirty="0" smtClean="0"/>
              <a:t>состояние здоровья и возраст ребенка и родителей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Возрастные различия в восприятии детьми развода родителей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Дети в возрасте 3,5 – 6 лет после развода родителей часто испытывают сильное самоунижение. Будучи не в состоянии понять истинное положение вещей, они берут на себя вину за развод родителей.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Дети </a:t>
            </a:r>
            <a:r>
              <a:rPr lang="ru-RU" dirty="0" smtClean="0"/>
              <a:t>в возрасте 7 – 8 лет чаще переживают чувства злости и обиды, особенно на отца.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 </a:t>
            </a:r>
            <a:r>
              <a:rPr lang="ru-RU" dirty="0" smtClean="0"/>
              <a:t>10 – 11 лет дети чувствуют себя заброшенными, обиженными, сердятся на родителей и стыдятся своих семейных проблем в школьном коллективе.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 </a:t>
            </a:r>
            <a:r>
              <a:rPr lang="ru-RU" dirty="0" smtClean="0"/>
              <a:t>только в возрасте 13-18 лет, испытывая чувство потери, обиды, подростки все же оказываются способными адекватно представить себе причины и последствия развода, качество своих отношений с каждым из родителей.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Возможные реакции ребенка на развод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гнев на родителей, которые лишают его так необходимой ему стабильности;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гнев на какого-то конкретного родителя, чаще всего на мать, которая не смогла сохранить семью, или на отца-алкоголика или наркомана, ведущего себя агрессивно по отношению к ребенку</a:t>
            </a:r>
            <a:r>
              <a:rPr lang="ru-RU" dirty="0" smtClean="0"/>
              <a:t>;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радость </a:t>
            </a:r>
            <a:r>
              <a:rPr lang="ru-RU" dirty="0" smtClean="0"/>
              <a:t>от разрешения той тяжелой ситуации, которую ребенок наблюдал последнее время и поневоле был участником;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 lvl="0">
              <a:buFont typeface="Wingdings" pitchFamily="2" charset="2"/>
              <a:buChar char="Ø"/>
            </a:pPr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печаль </a:t>
            </a:r>
            <a:r>
              <a:rPr lang="ru-RU" dirty="0" smtClean="0"/>
              <a:t>по поводу распада семьи, сожаление и стыд, что родители не смогли создать ему эмоционально благополучные условия (в отличие от семей его ровесников, с которыми ребенок поневоле сравнивает свою).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плач </a:t>
            </a:r>
            <a:r>
              <a:rPr lang="ru-RU" dirty="0" smtClean="0"/>
              <a:t>и «истерики», говорящие об остроте состояния ребенка, но не обязательно о глубокой тяжести его состояния. Чем более человек способен к бурному выражению своих чувств, тем благоприятнее прогноз.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страх </a:t>
            </a:r>
            <a:r>
              <a:rPr lang="ru-RU" dirty="0" smtClean="0"/>
              <a:t>по поводу дальнейшей жизни, обусловленный нестабильностью и неизвестностью. Не всегда ребенок сможет назвать его причину, часто страх потери полной семьи маскируется под другие страхи.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усугубляет переживания </a:t>
            </a:r>
            <a:r>
              <a:rPr lang="ru-RU" dirty="0" smtClean="0"/>
              <a:t>ребенка: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предшествующие разводу ссоры родителей и неизбежное ухудшение обращения с ребенком в этой ситуации;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восприятие ухода из семьи родителя как отказ от самого ребенка;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дефицит общения с оставшимся родителем, так как он(а) часто бывает вынужден(а) пойти на работу на полный рабочий день;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ухудшившиеся отношения ребенка с товарищами, которые обычно задают ребенку нескромные вопросы, дразнят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вести себя с ребенком?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Вам придется собраться с силами</a:t>
            </a:r>
            <a:r>
              <a:rPr lang="ru-RU" b="1" dirty="0" smtClean="0"/>
              <a:t>. </a:t>
            </a:r>
            <a:r>
              <a:rPr lang="ru-RU" dirty="0" smtClean="0"/>
              <a:t>Как </a:t>
            </a:r>
            <a:r>
              <a:rPr lang="ru-RU" dirty="0" smtClean="0"/>
              <a:t>бы Вы не были огорчены, какие чувства бы Вы не испытывали, ребенок не должен почувствовать себя эмоционально заброшенным, ибо таким образом он </a:t>
            </a:r>
            <a:r>
              <a:rPr lang="ru-RU" b="1" dirty="0" smtClean="0"/>
              <a:t>теряет обоих родителей сразу!</a:t>
            </a:r>
            <a:r>
              <a:rPr lang="ru-RU" dirty="0" smtClean="0"/>
              <a:t> 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Вам придется объясниться с ребенком.</a:t>
            </a:r>
            <a:r>
              <a:rPr lang="ru-RU" dirty="0" smtClean="0"/>
              <a:t> На доступном ему языке вы должны сообщить ему о предстоящих переменах в его жизни, при этом важно учитывать возраст ребенка и возможные переживания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Не делайте из ребенка личного психотерапевта. </a:t>
            </a:r>
            <a:r>
              <a:rPr lang="ru-RU" dirty="0" smtClean="0"/>
              <a:t>Женщина, потерявшая эмоциональную поддержку от супруга, имеет соблазн делиться с ребенком своими переживаниями, которые ребенок не в состоянии понять в силу своего возраста или в силу поглощенности собственными переживаниями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/>
              <a:t>Избегайте приклеивания ярлыков </a:t>
            </a:r>
            <a:r>
              <a:rPr lang="ru-RU" dirty="0" smtClean="0"/>
              <a:t>и оскорблений в адрес другого родителя. Важно уверить ребенка, что он сможет всегда с ним встретиться при обоюдном желании, за исключением тех случаев, когда подобное общение идет ребенку во вред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3788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Через какое-то время после </a:t>
            </a:r>
            <a:r>
              <a:rPr lang="ru-RU" b="1" dirty="0" smtClean="0"/>
              <a:t>развода,</a:t>
            </a:r>
            <a:r>
              <a:rPr lang="ru-RU" dirty="0" smtClean="0"/>
              <a:t> когда ребенок сумел принять неизбежное и нашел способности контролировать свои переживания, самое время поговорить с ним об изменившейся ситуации в семье и перераспределении обязанностей.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</TotalTime>
  <Words>622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Дети и развод родителей. Как уцелеть?   Педагог- психолог Ратникова С.Н. ЦППРиК «Строгино»</vt:lpstr>
      <vt:lpstr>Факторы, влияющие на адаптацию ребенка к разводу </vt:lpstr>
      <vt:lpstr>Возрастные различия в восприятии детьми развода родителей </vt:lpstr>
      <vt:lpstr>Возможные реакции ребенка на развод </vt:lpstr>
      <vt:lpstr>Слайд 5</vt:lpstr>
      <vt:lpstr>Что усугубляет переживания ребенка: </vt:lpstr>
      <vt:lpstr>Как вести себя с ребенком? </vt:lpstr>
      <vt:lpstr>Слайд 8</vt:lpstr>
      <vt:lpstr>Слайд 9</vt:lpstr>
      <vt:lpstr>Когда ребенку не полезно общаться с другим родителем:</vt:lpstr>
      <vt:lpstr>Как помочь ребенку?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и развод родителей. Как уцелеть?</dc:title>
  <dc:creator>Monoblock-3</dc:creator>
  <cp:lastModifiedBy>Monoblock-3</cp:lastModifiedBy>
  <cp:revision>12</cp:revision>
  <dcterms:created xsi:type="dcterms:W3CDTF">2016-11-24T09:04:35Z</dcterms:created>
  <dcterms:modified xsi:type="dcterms:W3CDTF">2016-11-24T10:35:39Z</dcterms:modified>
</cp:coreProperties>
</file>