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11/23/2016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blinds dir="vert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10268" cy="4419600"/>
          </a:xfrm>
        </p:spPr>
        <p:txBody>
          <a:bodyPr/>
          <a:lstStyle/>
          <a:p>
            <a:r>
              <a:rPr lang="ru-RU" dirty="0" smtClean="0"/>
              <a:t>Дидактическая игра как средство развития творческих и интеллектуальных способностей детей младшего 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0" y="5181600"/>
            <a:ext cx="5114778" cy="11012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Учитель начальных классов </a:t>
            </a:r>
            <a:endParaRPr lang="ru-RU" dirty="0" smtClean="0"/>
          </a:p>
          <a:p>
            <a:r>
              <a:rPr lang="ru-RU" dirty="0" smtClean="0"/>
              <a:t>МОУ « Средняя школа №5»</a:t>
            </a:r>
            <a:endParaRPr lang="ru-RU" dirty="0" smtClean="0"/>
          </a:p>
          <a:p>
            <a:r>
              <a:rPr lang="ru-RU" dirty="0" smtClean="0"/>
              <a:t>Овсянникова С.Н.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Познавательно-игровая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ru-RU" dirty="0" smtClean="0"/>
              <a:t>Обеспечивает доступность изучения программного материала.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dirty="0" smtClean="0"/>
              <a:t>Активизирует мыслительную деятельность учащихся, внимание детей, творческие силы и познавательную деятельность младшего школьника.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dirty="0" smtClean="0"/>
              <a:t>Развивает наблюдательность, смекалку, самостоятельность мышления, образное и логическое мышление, интеллект каждого ребенка.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dirty="0" smtClean="0"/>
              <a:t>Помогает серьёзный, напряжённый труд сделать занимательным и интересным для каждого ученика.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dirty="0" smtClean="0"/>
              <a:t>Повышает самостоятельность, снимает напряжение, особенно при изучении нового и проверке знаний.</a:t>
            </a:r>
            <a:endParaRPr lang="ru-RU" dirty="0"/>
          </a:p>
        </p:txBody>
      </p:sp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7239000" cy="57699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«Игра – это искра, зажигающая огонёк пытливости и любознательности»</a:t>
            </a:r>
          </a:p>
          <a:p>
            <a:pPr algn="r">
              <a:buNone/>
            </a:pPr>
            <a:r>
              <a:rPr lang="ru-RU" sz="3200" dirty="0" smtClean="0"/>
              <a:t>В.А. Сухомлинский</a:t>
            </a:r>
            <a:endParaRPr lang="ru-RU" sz="32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Возрастные особенности младших школьников: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Неустойчивое внимание</a:t>
            </a:r>
          </a:p>
          <a:p>
            <a:r>
              <a:rPr lang="ru-RU" dirty="0" smtClean="0"/>
              <a:t>Преобладание наглядно-действенного  мышления</a:t>
            </a:r>
          </a:p>
          <a:p>
            <a:r>
              <a:rPr lang="ru-RU" dirty="0" smtClean="0"/>
              <a:t>Повышенная двигательная активность</a:t>
            </a:r>
          </a:p>
          <a:p>
            <a:r>
              <a:rPr lang="ru-RU" dirty="0" smtClean="0"/>
              <a:t>Стремление к игровой деятельности</a:t>
            </a:r>
          </a:p>
          <a:p>
            <a:r>
              <a:rPr lang="ru-RU" dirty="0" smtClean="0"/>
              <a:t>Разнообразие познавательных интересов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J0149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4419600"/>
            <a:ext cx="3314700" cy="22098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В дошкольном и школьном возрасте выделяются три класса игр</a:t>
            </a:r>
            <a:endParaRPr lang="ru-RU" sz="2800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533400" y="1676400"/>
            <a:ext cx="7086600" cy="4552335"/>
            <a:chOff x="533400" y="1296194"/>
            <a:chExt cx="7086600" cy="4552335"/>
          </a:xfrm>
        </p:grpSpPr>
        <p:sp>
          <p:nvSpPr>
            <p:cNvPr id="5" name="TextBox 4"/>
            <p:cNvSpPr txBox="1"/>
            <p:nvPr/>
          </p:nvSpPr>
          <p:spPr>
            <a:xfrm>
              <a:off x="533400" y="2057400"/>
              <a:ext cx="2743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Игры возникающие по инициативе ребенка – самодельные игры</a:t>
              </a:r>
              <a:endParaRPr lang="ru-RU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95800" y="2057400"/>
              <a:ext cx="31242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Игры возникающие по инициативе взрослых, внедряющих их в образовательный и воспитательный процесс</a:t>
              </a:r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24000" y="4648200"/>
              <a:ext cx="5029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Игры идущие от исторически сложившихся традиций этноса – народные игры, которые могут возникнуть как по инициативе взрослых, так и более старших детей </a:t>
              </a:r>
              <a:endParaRPr lang="ru-RU" dirty="0"/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 rot="10800000" flipV="1">
              <a:off x="1371600" y="1371600"/>
              <a:ext cx="990600" cy="762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5029200" y="1371600"/>
              <a:ext cx="838200" cy="762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rot="5400000">
              <a:off x="2019300" y="3009900"/>
              <a:ext cx="34290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По характеру познавательной деятельности дидактические игры можно отнести к следующим группам: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ru-RU" sz="2200" dirty="0" smtClean="0"/>
              <a:t>Игры, требующие от детей исполнительной деятельности. С помощью этих игр дети выполняют действия по образцу.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sz="2200" dirty="0" smtClean="0"/>
              <a:t>Игры, требующие воспроизведения действия. Они направлены на формирование вычислительных навыков и навыков правописания.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sz="2200" dirty="0" smtClean="0"/>
              <a:t>Игры, с помощью которых дети изменяют примеры  и задачи в другие логически связанные с ними.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ru-RU" sz="2200" dirty="0" smtClean="0"/>
              <a:t>Игры, включающие элементы поиска и творчества.</a:t>
            </a:r>
            <a:endParaRPr lang="ru-RU" sz="22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Для организации и проведения дидактических игр необходимы следующие условия: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82000" cy="484632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/>
              <a:t>наличие у педагогов определенных знаний и умений относительно дидактических игр;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/>
              <a:t>выразительность проведения игры;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/>
              <a:t>необходимость включения педагога в игру;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/>
              <a:t>оптимальные сочетания занимательности и обучения;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/>
              <a:t>средство и способы, повышающие эмоциональное отношение детей к игре, следует рассматривать как не самоцель, а как</a:t>
            </a:r>
          </a:p>
          <a:p>
            <a:pPr>
              <a:buClrTx/>
              <a:buNone/>
            </a:pPr>
            <a:r>
              <a:rPr lang="ru-RU" sz="2000" dirty="0" smtClean="0"/>
              <a:t>    путь к выполнению дидактических задач;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/>
              <a:t>используемая в дидактической игре наглядность, должна</a:t>
            </a:r>
          </a:p>
          <a:p>
            <a:pPr>
              <a:buClrTx/>
              <a:buNone/>
            </a:pPr>
            <a:r>
              <a:rPr lang="ru-RU" sz="2000" dirty="0" smtClean="0"/>
              <a:t>     быть простой, доступной и ёмкой.</a:t>
            </a:r>
          </a:p>
        </p:txBody>
      </p:sp>
      <p:pic>
        <p:nvPicPr>
          <p:cNvPr id="4" name="Рисунок 3" descr="BD19563_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4876800"/>
            <a:ext cx="1162050" cy="173355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Структурные составляющие дидактической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Дидактическая задача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Игровые действия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Правила игры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Результат. Подведение итогов</a:t>
            </a:r>
            <a:endParaRPr lang="ru-RU" dirty="0"/>
          </a:p>
        </p:txBody>
      </p:sp>
      <p:pic>
        <p:nvPicPr>
          <p:cNvPr id="4" name="Рисунок 3" descr="PH03425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4114800"/>
            <a:ext cx="3657600" cy="2462784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0" y="29718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Дидактические игры на уроках в начальной школе</a:t>
            </a:r>
            <a:endParaRPr lang="ru-RU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228600" y="990600"/>
            <a:ext cx="8686800" cy="5218331"/>
            <a:chOff x="228600" y="990600"/>
            <a:chExt cx="8686800" cy="5218331"/>
          </a:xfrm>
        </p:grpSpPr>
        <p:sp>
          <p:nvSpPr>
            <p:cNvPr id="4" name="Овал 3"/>
            <p:cNvSpPr/>
            <p:nvPr/>
          </p:nvSpPr>
          <p:spPr>
            <a:xfrm>
              <a:off x="2667000" y="2514600"/>
              <a:ext cx="3200400" cy="1828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00600" y="990600"/>
              <a:ext cx="2362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err="1" smtClean="0"/>
                <a:t>чистоговорки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67400" y="16764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скороговорки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72200" y="2590800"/>
              <a:ext cx="228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пословицы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29400" y="3429000"/>
              <a:ext cx="228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поговорки</a:t>
              </a:r>
              <a:endParaRPr lang="ru-RU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248400" y="4038600"/>
              <a:ext cx="228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ребусы</a:t>
              </a:r>
              <a:endParaRPr lang="ru-RU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19800" y="4572000"/>
              <a:ext cx="228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кроссворды</a:t>
              </a:r>
              <a:endParaRPr lang="ru-RU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57800" y="5105400"/>
              <a:ext cx="228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загадки</a:t>
              </a:r>
              <a:endParaRPr lang="ru-RU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10000" y="5562600"/>
              <a:ext cx="228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игровые упражнения</a:t>
              </a: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76400" y="5562600"/>
              <a:ext cx="228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графические диктанты</a:t>
              </a:r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7200" y="5029200"/>
              <a:ext cx="228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анаграммы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4800" y="4114800"/>
              <a:ext cx="2286000" cy="64633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занимательные задачи</a:t>
              </a: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8600" y="2819400"/>
              <a:ext cx="2286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инсценировки сказок, стихотворений и т.д.</a:t>
              </a:r>
              <a:endParaRPr lang="ru-RU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1000" y="2362200"/>
              <a:ext cx="228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ролевые игры</a:t>
              </a:r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9600" y="1447800"/>
              <a:ext cx="228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соревнования, эстафеты</a:t>
              </a: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6000" y="990600"/>
              <a:ext cx="228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викторины</a:t>
              </a:r>
              <a:endParaRPr lang="ru-RU" dirty="0"/>
            </a:p>
          </p:txBody>
        </p:sp>
        <p:cxnSp>
          <p:nvCxnSpPr>
            <p:cNvPr id="25" name="Прямая со стрелкой 24"/>
            <p:cNvCxnSpPr/>
            <p:nvPr/>
          </p:nvCxnSpPr>
          <p:spPr>
            <a:xfrm rot="5400000" flipH="1" flipV="1">
              <a:off x="4191000" y="1676400"/>
              <a:ext cx="1066800" cy="609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>
              <a:stCxn id="4" idx="7"/>
            </p:cNvCxnSpPr>
            <p:nvPr/>
          </p:nvCxnSpPr>
          <p:spPr>
            <a:xfrm rot="5400000" flipH="1" flipV="1">
              <a:off x="5461046" y="1995067"/>
              <a:ext cx="725021" cy="8496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flipV="1">
              <a:off x="5791200" y="2971800"/>
              <a:ext cx="762000" cy="152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>
              <a:endCxn id="10" idx="1"/>
            </p:cNvCxnSpPr>
            <p:nvPr/>
          </p:nvCxnSpPr>
          <p:spPr>
            <a:xfrm>
              <a:off x="5867400" y="3581400"/>
              <a:ext cx="762000" cy="322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>
              <a:stCxn id="4" idx="5"/>
              <a:endCxn id="11" idx="1"/>
            </p:cNvCxnSpPr>
            <p:nvPr/>
          </p:nvCxnSpPr>
          <p:spPr>
            <a:xfrm rot="16200000" flipH="1">
              <a:off x="5749713" y="3724578"/>
              <a:ext cx="147687" cy="8496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 rot="16200000" flipV="1">
              <a:off x="3009900" y="1638300"/>
              <a:ext cx="1143000" cy="609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>
              <a:stCxn id="4" idx="1"/>
            </p:cNvCxnSpPr>
            <p:nvPr/>
          </p:nvCxnSpPr>
          <p:spPr>
            <a:xfrm rot="16200000" flipV="1">
              <a:off x="2157834" y="1804567"/>
              <a:ext cx="953621" cy="10020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 rot="10800000">
              <a:off x="1981200" y="2667000"/>
              <a:ext cx="838200" cy="228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 rot="10800000" flipV="1">
              <a:off x="2133600" y="3581400"/>
              <a:ext cx="533400" cy="76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 rot="10800000" flipV="1">
              <a:off x="2209800" y="3962400"/>
              <a:ext cx="685800" cy="381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 стрелкой 46"/>
            <p:cNvCxnSpPr/>
            <p:nvPr/>
          </p:nvCxnSpPr>
          <p:spPr>
            <a:xfrm rot="5400000">
              <a:off x="2362200" y="4572000"/>
              <a:ext cx="1219200" cy="457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 стрелкой 48"/>
            <p:cNvCxnSpPr/>
            <p:nvPr/>
          </p:nvCxnSpPr>
          <p:spPr>
            <a:xfrm rot="16200000" flipH="1">
              <a:off x="3619500" y="4914900"/>
              <a:ext cx="1143000" cy="152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 стрелкой 50"/>
            <p:cNvCxnSpPr/>
            <p:nvPr/>
          </p:nvCxnSpPr>
          <p:spPr>
            <a:xfrm rot="16200000" flipH="1">
              <a:off x="4800600" y="4267200"/>
              <a:ext cx="914400" cy="914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Нетрадиционные уроки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Урок – сказка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Урок – КВН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Урок – путешествие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Урок – спектакль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Урок – викторина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Урок – игра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Урок – аукцион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Урок – конференция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Урок – соревнование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Урок – эстафета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/>
              <a:t>Урок - презентация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315</TotalTime>
  <Words>415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Дидактическая игра как средство развития творческих и интеллектуальных способностей детей младшего школьного возраста</vt:lpstr>
      <vt:lpstr>Слайд 2</vt:lpstr>
      <vt:lpstr>Возрастные особенности младших школьников:</vt:lpstr>
      <vt:lpstr>В дошкольном и школьном возрасте выделяются три класса игр</vt:lpstr>
      <vt:lpstr>По характеру познавательной деятельности дидактические игры можно отнести к следующим группам:</vt:lpstr>
      <vt:lpstr>Для организации и проведения дидактических игр необходимы следующие условия:</vt:lpstr>
      <vt:lpstr>Структурные составляющие дидактической игры</vt:lpstr>
      <vt:lpstr>Слайд 8</vt:lpstr>
      <vt:lpstr>Нетрадиционные уроки</vt:lpstr>
      <vt:lpstr>Познавательно-игровая деятельность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как средство развития творческих и интеллектуальных способностей детей младшего школьного возраста</dc:title>
  <cp:lastModifiedBy>Admin</cp:lastModifiedBy>
  <cp:revision>38</cp:revision>
  <dcterms:modified xsi:type="dcterms:W3CDTF">2016-11-23T17:48:36Z</dcterms:modified>
</cp:coreProperties>
</file>